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9" r:id="rId5"/>
    <p:sldId id="257" r:id="rId6"/>
    <p:sldId id="260" r:id="rId7"/>
    <p:sldId id="267" r:id="rId8"/>
    <p:sldId id="268" r:id="rId9"/>
    <p:sldId id="261" r:id="rId10"/>
    <p:sldId id="269" r:id="rId11"/>
    <p:sldId id="262" r:id="rId12"/>
    <p:sldId id="270" r:id="rId13"/>
    <p:sldId id="263" r:id="rId14"/>
    <p:sldId id="271" r:id="rId15"/>
    <p:sldId id="273" r:id="rId16"/>
    <p:sldId id="272" r:id="rId17"/>
    <p:sldId id="274" r:id="rId18"/>
    <p:sldId id="275" r:id="rId19"/>
    <p:sldId id="264" r:id="rId20"/>
    <p:sldId id="276" r:id="rId21"/>
    <p:sldId id="265" r:id="rId22"/>
    <p:sldId id="266" r:id="rId23"/>
    <p:sldId id="277" r:id="rId24"/>
  </p:sldIdLst>
  <p:sldSz cx="9144000" cy="5715000" type="screen16x10"/>
  <p:notesSz cx="6858000" cy="9144000"/>
  <p:custDataLst>
    <p:tags r:id="rId27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465">
          <p15:clr>
            <a:srgbClr val="A4A3A4"/>
          </p15:clr>
        </p15:guide>
        <p15:guide id="3" pos="4241">
          <p15:clr>
            <a:srgbClr val="A4A3A4"/>
          </p15:clr>
        </p15:guide>
        <p15:guide id="4" pos="4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Aut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7"/>
    <a:srgbClr val="CBDDEF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3783" autoAdjust="0"/>
  </p:normalViewPr>
  <p:slideViewPr>
    <p:cSldViewPr snapToGrid="0" showGuides="1">
      <p:cViewPr varScale="1">
        <p:scale>
          <a:sx n="126" d="100"/>
          <a:sy n="126" d="100"/>
        </p:scale>
        <p:origin x="978" y="114"/>
      </p:cViewPr>
      <p:guideLst>
        <p:guide orient="horz" pos="1800"/>
        <p:guide pos="5465"/>
        <p:guide pos="4241"/>
        <p:guide pos="4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93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AE4543-B3F8-4DA2-9F39-F63F4527F253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de-AT"/>
        </a:p>
      </dgm:t>
    </dgm:pt>
    <dgm:pt modelId="{5F1A10F5-39D5-490B-A160-3E54C9E6A776}">
      <dgm:prSet phldrT="[Text]"/>
      <dgm:spPr/>
      <dgm:t>
        <a:bodyPr/>
        <a:lstStyle/>
        <a:p>
          <a:r>
            <a:rPr lang="de-AT" dirty="0"/>
            <a:t>Software</a:t>
          </a:r>
        </a:p>
      </dgm:t>
    </dgm:pt>
    <dgm:pt modelId="{170E5DB8-C4E8-4E28-BBA8-C833393E7B34}" type="parTrans" cxnId="{67299FC5-82AC-41C6-B4AF-D0618D7ACD02}">
      <dgm:prSet/>
      <dgm:spPr/>
      <dgm:t>
        <a:bodyPr/>
        <a:lstStyle/>
        <a:p>
          <a:endParaRPr lang="de-AT"/>
        </a:p>
      </dgm:t>
    </dgm:pt>
    <dgm:pt modelId="{C8CA05B3-2A77-4A85-B66E-8AF3B7ED0564}" type="sibTrans" cxnId="{67299FC5-82AC-41C6-B4AF-D0618D7ACD02}">
      <dgm:prSet/>
      <dgm:spPr/>
      <dgm:t>
        <a:bodyPr/>
        <a:lstStyle/>
        <a:p>
          <a:endParaRPr lang="de-AT"/>
        </a:p>
      </dgm:t>
    </dgm:pt>
    <dgm:pt modelId="{CD4E0682-1587-4036-9EDA-3456CCCBFC9A}">
      <dgm:prSet phldrT="[Text]"/>
      <dgm:spPr/>
      <dgm:t>
        <a:bodyPr/>
        <a:lstStyle/>
        <a:p>
          <a:r>
            <a:rPr lang="de-AT" dirty="0"/>
            <a:t>System Software</a:t>
          </a:r>
        </a:p>
      </dgm:t>
    </dgm:pt>
    <dgm:pt modelId="{8EA8BBED-DEA9-4BD3-AA95-385D2618C299}" type="parTrans" cxnId="{A3E7D7EC-ACAA-4460-9863-E39934674A49}">
      <dgm:prSet/>
      <dgm:spPr/>
      <dgm:t>
        <a:bodyPr/>
        <a:lstStyle/>
        <a:p>
          <a:endParaRPr lang="de-AT"/>
        </a:p>
      </dgm:t>
    </dgm:pt>
    <dgm:pt modelId="{052BEDAD-55DF-4A79-B882-51956D509998}" type="sibTrans" cxnId="{A3E7D7EC-ACAA-4460-9863-E39934674A49}">
      <dgm:prSet/>
      <dgm:spPr/>
      <dgm:t>
        <a:bodyPr/>
        <a:lstStyle/>
        <a:p>
          <a:endParaRPr lang="de-AT"/>
        </a:p>
      </dgm:t>
    </dgm:pt>
    <dgm:pt modelId="{819C301F-8E1F-4AA7-B216-E295A304665A}">
      <dgm:prSet phldrT="[Text]"/>
      <dgm:spPr/>
      <dgm:t>
        <a:bodyPr/>
        <a:lstStyle/>
        <a:p>
          <a:r>
            <a:rPr lang="de-AT" dirty="0"/>
            <a:t>Infrastructure Software</a:t>
          </a:r>
        </a:p>
      </dgm:t>
    </dgm:pt>
    <dgm:pt modelId="{939E5E04-31D3-4767-80AD-CDBF9B55B176}" type="parTrans" cxnId="{EDDCA306-D7AF-4038-914B-12D2EAFCD0BC}">
      <dgm:prSet/>
      <dgm:spPr/>
      <dgm:t>
        <a:bodyPr/>
        <a:lstStyle/>
        <a:p>
          <a:endParaRPr lang="de-AT"/>
        </a:p>
      </dgm:t>
    </dgm:pt>
    <dgm:pt modelId="{2D0BE6F0-32AE-4C7C-9B0B-A88704CD8FAB}" type="sibTrans" cxnId="{EDDCA306-D7AF-4038-914B-12D2EAFCD0BC}">
      <dgm:prSet/>
      <dgm:spPr/>
      <dgm:t>
        <a:bodyPr/>
        <a:lstStyle/>
        <a:p>
          <a:endParaRPr lang="de-AT"/>
        </a:p>
      </dgm:t>
    </dgm:pt>
    <dgm:pt modelId="{49C0AD1E-9025-42D5-A969-08FFF0BE9AD9}">
      <dgm:prSet phldrT="[Text]"/>
      <dgm:spPr/>
      <dgm:t>
        <a:bodyPr/>
        <a:lstStyle/>
        <a:p>
          <a:r>
            <a:rPr lang="de-AT" dirty="0" err="1"/>
            <a:t>Application</a:t>
          </a:r>
          <a:r>
            <a:rPr lang="de-AT" dirty="0"/>
            <a:t> Software</a:t>
          </a:r>
        </a:p>
      </dgm:t>
    </dgm:pt>
    <dgm:pt modelId="{5C7CE611-7DF0-419A-810E-DEAB264E7C4C}" type="parTrans" cxnId="{089C0D3E-B44F-46AD-8400-FC6B643E283F}">
      <dgm:prSet/>
      <dgm:spPr/>
      <dgm:t>
        <a:bodyPr/>
        <a:lstStyle/>
        <a:p>
          <a:endParaRPr lang="de-AT"/>
        </a:p>
      </dgm:t>
    </dgm:pt>
    <dgm:pt modelId="{89037108-1341-40AB-B4B3-F06519124869}" type="sibTrans" cxnId="{089C0D3E-B44F-46AD-8400-FC6B643E283F}">
      <dgm:prSet/>
      <dgm:spPr/>
      <dgm:t>
        <a:bodyPr/>
        <a:lstStyle/>
        <a:p>
          <a:endParaRPr lang="de-AT"/>
        </a:p>
      </dgm:t>
    </dgm:pt>
    <dgm:pt modelId="{62FC4662-96DD-444D-8045-9A22E5DB3265}">
      <dgm:prSet phldrT="[Text]"/>
      <dgm:spPr/>
      <dgm:t>
        <a:bodyPr/>
        <a:lstStyle/>
        <a:p>
          <a:r>
            <a:rPr lang="de-AT" dirty="0"/>
            <a:t>Development Software</a:t>
          </a:r>
        </a:p>
      </dgm:t>
    </dgm:pt>
    <dgm:pt modelId="{62546634-4243-467E-B18B-DFC9AA5C62B9}" type="parTrans" cxnId="{B3A1E5C3-C23B-4D77-BCA7-A80D306115FE}">
      <dgm:prSet/>
      <dgm:spPr/>
      <dgm:t>
        <a:bodyPr/>
        <a:lstStyle/>
        <a:p>
          <a:endParaRPr lang="de-AT"/>
        </a:p>
      </dgm:t>
    </dgm:pt>
    <dgm:pt modelId="{44C5E613-47A4-44B4-83F0-D8ADAC4DCD98}" type="sibTrans" cxnId="{B3A1E5C3-C23B-4D77-BCA7-A80D306115FE}">
      <dgm:prSet/>
      <dgm:spPr/>
      <dgm:t>
        <a:bodyPr/>
        <a:lstStyle/>
        <a:p>
          <a:endParaRPr lang="de-AT"/>
        </a:p>
      </dgm:t>
    </dgm:pt>
    <dgm:pt modelId="{BE251196-297A-4BD8-88F6-F6B2E8785C07}" type="pres">
      <dgm:prSet presAssocID="{CEAE4543-B3F8-4DA2-9F39-F63F4527F25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B40266-C0C3-40BA-B282-4E8E1AFF2AB2}" type="pres">
      <dgm:prSet presAssocID="{5F1A10F5-39D5-490B-A160-3E54C9E6A776}" presName="root1" presStyleCnt="0"/>
      <dgm:spPr/>
    </dgm:pt>
    <dgm:pt modelId="{9A9EF931-1F18-4CF7-85E3-820D7CD215F2}" type="pres">
      <dgm:prSet presAssocID="{5F1A10F5-39D5-490B-A160-3E54C9E6A776}" presName="LevelOneTextNode" presStyleLbl="node0" presStyleIdx="0" presStyleCnt="1">
        <dgm:presLayoutVars>
          <dgm:chPref val="3"/>
        </dgm:presLayoutVars>
      </dgm:prSet>
      <dgm:spPr/>
    </dgm:pt>
    <dgm:pt modelId="{E1CA039D-FEF7-4719-9D6D-483FA63B920E}" type="pres">
      <dgm:prSet presAssocID="{5F1A10F5-39D5-490B-A160-3E54C9E6A776}" presName="level2hierChild" presStyleCnt="0"/>
      <dgm:spPr/>
    </dgm:pt>
    <dgm:pt modelId="{DC3FC7B3-CE84-465F-91C8-06166CC05076}" type="pres">
      <dgm:prSet presAssocID="{8EA8BBED-DEA9-4BD3-AA95-385D2618C299}" presName="conn2-1" presStyleLbl="parChTrans1D2" presStyleIdx="0" presStyleCnt="4"/>
      <dgm:spPr/>
    </dgm:pt>
    <dgm:pt modelId="{F0B43AD9-BEB7-4462-986E-59907CA90BD1}" type="pres">
      <dgm:prSet presAssocID="{8EA8BBED-DEA9-4BD3-AA95-385D2618C299}" presName="connTx" presStyleLbl="parChTrans1D2" presStyleIdx="0" presStyleCnt="4"/>
      <dgm:spPr/>
    </dgm:pt>
    <dgm:pt modelId="{2346723A-BD85-4F71-86F9-1000D6C5FB1B}" type="pres">
      <dgm:prSet presAssocID="{CD4E0682-1587-4036-9EDA-3456CCCBFC9A}" presName="root2" presStyleCnt="0"/>
      <dgm:spPr/>
    </dgm:pt>
    <dgm:pt modelId="{4BCBC756-B8BD-4F09-83E0-051249AFE4FC}" type="pres">
      <dgm:prSet presAssocID="{CD4E0682-1587-4036-9EDA-3456CCCBFC9A}" presName="LevelTwoTextNode" presStyleLbl="node2" presStyleIdx="0" presStyleCnt="4">
        <dgm:presLayoutVars>
          <dgm:chPref val="3"/>
        </dgm:presLayoutVars>
      </dgm:prSet>
      <dgm:spPr/>
    </dgm:pt>
    <dgm:pt modelId="{53C966DB-58FB-43ED-A838-0B7B4A49F239}" type="pres">
      <dgm:prSet presAssocID="{CD4E0682-1587-4036-9EDA-3456CCCBFC9A}" presName="level3hierChild" presStyleCnt="0"/>
      <dgm:spPr/>
    </dgm:pt>
    <dgm:pt modelId="{CDE7B558-6948-442E-9ACB-94D639A431C4}" type="pres">
      <dgm:prSet presAssocID="{939E5E04-31D3-4767-80AD-CDBF9B55B176}" presName="conn2-1" presStyleLbl="parChTrans1D2" presStyleIdx="1" presStyleCnt="4"/>
      <dgm:spPr/>
    </dgm:pt>
    <dgm:pt modelId="{706654F4-C9A3-4786-9554-1BD11E0A8499}" type="pres">
      <dgm:prSet presAssocID="{939E5E04-31D3-4767-80AD-CDBF9B55B176}" presName="connTx" presStyleLbl="parChTrans1D2" presStyleIdx="1" presStyleCnt="4"/>
      <dgm:spPr/>
    </dgm:pt>
    <dgm:pt modelId="{934BED0C-765C-4EB9-AC7A-FE4725146595}" type="pres">
      <dgm:prSet presAssocID="{819C301F-8E1F-4AA7-B216-E295A304665A}" presName="root2" presStyleCnt="0"/>
      <dgm:spPr/>
    </dgm:pt>
    <dgm:pt modelId="{E6073F9F-BFAB-462E-A0EA-37F16D73C636}" type="pres">
      <dgm:prSet presAssocID="{819C301F-8E1F-4AA7-B216-E295A304665A}" presName="LevelTwoTextNode" presStyleLbl="node2" presStyleIdx="1" presStyleCnt="4">
        <dgm:presLayoutVars>
          <dgm:chPref val="3"/>
        </dgm:presLayoutVars>
      </dgm:prSet>
      <dgm:spPr/>
    </dgm:pt>
    <dgm:pt modelId="{9EE1A576-B880-4E62-B726-64CBF9760502}" type="pres">
      <dgm:prSet presAssocID="{819C301F-8E1F-4AA7-B216-E295A304665A}" presName="level3hierChild" presStyleCnt="0"/>
      <dgm:spPr/>
    </dgm:pt>
    <dgm:pt modelId="{2E85F883-B81D-470A-B023-2F44C906A950}" type="pres">
      <dgm:prSet presAssocID="{5C7CE611-7DF0-419A-810E-DEAB264E7C4C}" presName="conn2-1" presStyleLbl="parChTrans1D2" presStyleIdx="2" presStyleCnt="4"/>
      <dgm:spPr/>
    </dgm:pt>
    <dgm:pt modelId="{55FAE1CD-E524-405F-85D8-FD643C556BC1}" type="pres">
      <dgm:prSet presAssocID="{5C7CE611-7DF0-419A-810E-DEAB264E7C4C}" presName="connTx" presStyleLbl="parChTrans1D2" presStyleIdx="2" presStyleCnt="4"/>
      <dgm:spPr/>
    </dgm:pt>
    <dgm:pt modelId="{18B563D9-4CBF-45FD-A062-657337537BE6}" type="pres">
      <dgm:prSet presAssocID="{49C0AD1E-9025-42D5-A969-08FFF0BE9AD9}" presName="root2" presStyleCnt="0"/>
      <dgm:spPr/>
    </dgm:pt>
    <dgm:pt modelId="{E5B9D08A-9840-496D-AAAF-E237EF63E51A}" type="pres">
      <dgm:prSet presAssocID="{49C0AD1E-9025-42D5-A969-08FFF0BE9AD9}" presName="LevelTwoTextNode" presStyleLbl="node2" presStyleIdx="2" presStyleCnt="4">
        <dgm:presLayoutVars>
          <dgm:chPref val="3"/>
        </dgm:presLayoutVars>
      </dgm:prSet>
      <dgm:spPr/>
    </dgm:pt>
    <dgm:pt modelId="{F93D2239-8CC0-4B4A-90B0-27268ABBFE55}" type="pres">
      <dgm:prSet presAssocID="{49C0AD1E-9025-42D5-A969-08FFF0BE9AD9}" presName="level3hierChild" presStyleCnt="0"/>
      <dgm:spPr/>
    </dgm:pt>
    <dgm:pt modelId="{A83092DF-045E-496C-BE08-BF89D18D3CD9}" type="pres">
      <dgm:prSet presAssocID="{62546634-4243-467E-B18B-DFC9AA5C62B9}" presName="conn2-1" presStyleLbl="parChTrans1D2" presStyleIdx="3" presStyleCnt="4"/>
      <dgm:spPr/>
    </dgm:pt>
    <dgm:pt modelId="{296E0A94-DAD5-4845-9F38-C06F435D5567}" type="pres">
      <dgm:prSet presAssocID="{62546634-4243-467E-B18B-DFC9AA5C62B9}" presName="connTx" presStyleLbl="parChTrans1D2" presStyleIdx="3" presStyleCnt="4"/>
      <dgm:spPr/>
    </dgm:pt>
    <dgm:pt modelId="{48198E0D-DC72-4AB4-836C-5B3F92FB819A}" type="pres">
      <dgm:prSet presAssocID="{62FC4662-96DD-444D-8045-9A22E5DB3265}" presName="root2" presStyleCnt="0"/>
      <dgm:spPr/>
    </dgm:pt>
    <dgm:pt modelId="{57D14CC4-31DD-42FA-9990-EEC0229E30F5}" type="pres">
      <dgm:prSet presAssocID="{62FC4662-96DD-444D-8045-9A22E5DB3265}" presName="LevelTwoTextNode" presStyleLbl="node2" presStyleIdx="3" presStyleCnt="4">
        <dgm:presLayoutVars>
          <dgm:chPref val="3"/>
        </dgm:presLayoutVars>
      </dgm:prSet>
      <dgm:spPr/>
    </dgm:pt>
    <dgm:pt modelId="{44256CC2-8716-43B8-8D12-FE4C89C7297C}" type="pres">
      <dgm:prSet presAssocID="{62FC4662-96DD-444D-8045-9A22E5DB3265}" presName="level3hierChild" presStyleCnt="0"/>
      <dgm:spPr/>
    </dgm:pt>
  </dgm:ptLst>
  <dgm:cxnLst>
    <dgm:cxn modelId="{27587603-BBA0-474C-B303-693F472A3690}" type="presOf" srcId="{939E5E04-31D3-4767-80AD-CDBF9B55B176}" destId="{706654F4-C9A3-4786-9554-1BD11E0A8499}" srcOrd="1" destOrd="0" presId="urn:microsoft.com/office/officeart/2008/layout/HorizontalMultiLevelHierarchy"/>
    <dgm:cxn modelId="{EDDCA306-D7AF-4038-914B-12D2EAFCD0BC}" srcId="{5F1A10F5-39D5-490B-A160-3E54C9E6A776}" destId="{819C301F-8E1F-4AA7-B216-E295A304665A}" srcOrd="1" destOrd="0" parTransId="{939E5E04-31D3-4767-80AD-CDBF9B55B176}" sibTransId="{2D0BE6F0-32AE-4C7C-9B0B-A88704CD8FAB}"/>
    <dgm:cxn modelId="{886DBC22-D1A3-4892-8A37-CFD18EE7CCCD}" type="presOf" srcId="{62546634-4243-467E-B18B-DFC9AA5C62B9}" destId="{296E0A94-DAD5-4845-9F38-C06F435D5567}" srcOrd="1" destOrd="0" presId="urn:microsoft.com/office/officeart/2008/layout/HorizontalMultiLevelHierarchy"/>
    <dgm:cxn modelId="{5F89FD2D-E8FA-4E73-BE71-B4A6FE01DDBE}" type="presOf" srcId="{5C7CE611-7DF0-419A-810E-DEAB264E7C4C}" destId="{2E85F883-B81D-470A-B023-2F44C906A950}" srcOrd="0" destOrd="0" presId="urn:microsoft.com/office/officeart/2008/layout/HorizontalMultiLevelHierarchy"/>
    <dgm:cxn modelId="{089C0D3E-B44F-46AD-8400-FC6B643E283F}" srcId="{5F1A10F5-39D5-490B-A160-3E54C9E6A776}" destId="{49C0AD1E-9025-42D5-A969-08FFF0BE9AD9}" srcOrd="2" destOrd="0" parTransId="{5C7CE611-7DF0-419A-810E-DEAB264E7C4C}" sibTransId="{89037108-1341-40AB-B4B3-F06519124869}"/>
    <dgm:cxn modelId="{2D0C4240-4B1D-41EC-932F-571F30EFA54E}" type="presOf" srcId="{CD4E0682-1587-4036-9EDA-3456CCCBFC9A}" destId="{4BCBC756-B8BD-4F09-83E0-051249AFE4FC}" srcOrd="0" destOrd="0" presId="urn:microsoft.com/office/officeart/2008/layout/HorizontalMultiLevelHierarchy"/>
    <dgm:cxn modelId="{8852586C-A344-428F-AA9E-13FD3DF6B250}" type="presOf" srcId="{8EA8BBED-DEA9-4BD3-AA95-385D2618C299}" destId="{F0B43AD9-BEB7-4462-986E-59907CA90BD1}" srcOrd="1" destOrd="0" presId="urn:microsoft.com/office/officeart/2008/layout/HorizontalMultiLevelHierarchy"/>
    <dgm:cxn modelId="{92BEC457-F804-4743-B1E6-750EE54F3A8A}" type="presOf" srcId="{62546634-4243-467E-B18B-DFC9AA5C62B9}" destId="{A83092DF-045E-496C-BE08-BF89D18D3CD9}" srcOrd="0" destOrd="0" presId="urn:microsoft.com/office/officeart/2008/layout/HorizontalMultiLevelHierarchy"/>
    <dgm:cxn modelId="{B53BFF9F-427C-44E1-A91D-1BC00DF7FEF6}" type="presOf" srcId="{5C7CE611-7DF0-419A-810E-DEAB264E7C4C}" destId="{55FAE1CD-E524-405F-85D8-FD643C556BC1}" srcOrd="1" destOrd="0" presId="urn:microsoft.com/office/officeart/2008/layout/HorizontalMultiLevelHierarchy"/>
    <dgm:cxn modelId="{9E5247A8-23DC-4564-8D5C-0A9507A4EE2D}" type="presOf" srcId="{62FC4662-96DD-444D-8045-9A22E5DB3265}" destId="{57D14CC4-31DD-42FA-9990-EEC0229E30F5}" srcOrd="0" destOrd="0" presId="urn:microsoft.com/office/officeart/2008/layout/HorizontalMultiLevelHierarchy"/>
    <dgm:cxn modelId="{8A0CB9B6-DFDA-4462-AD55-D0FAFB24D5F5}" type="presOf" srcId="{CEAE4543-B3F8-4DA2-9F39-F63F4527F253}" destId="{BE251196-297A-4BD8-88F6-F6B2E8785C07}" srcOrd="0" destOrd="0" presId="urn:microsoft.com/office/officeart/2008/layout/HorizontalMultiLevelHierarchy"/>
    <dgm:cxn modelId="{CA5B93BD-4364-41AD-AF29-A531F3384EF6}" type="presOf" srcId="{8EA8BBED-DEA9-4BD3-AA95-385D2618C299}" destId="{DC3FC7B3-CE84-465F-91C8-06166CC05076}" srcOrd="0" destOrd="0" presId="urn:microsoft.com/office/officeart/2008/layout/HorizontalMultiLevelHierarchy"/>
    <dgm:cxn modelId="{F6028AC3-B507-45EF-8778-0FCAE6A720F7}" type="presOf" srcId="{939E5E04-31D3-4767-80AD-CDBF9B55B176}" destId="{CDE7B558-6948-442E-9ACB-94D639A431C4}" srcOrd="0" destOrd="0" presId="urn:microsoft.com/office/officeart/2008/layout/HorizontalMultiLevelHierarchy"/>
    <dgm:cxn modelId="{B3A1E5C3-C23B-4D77-BCA7-A80D306115FE}" srcId="{5F1A10F5-39D5-490B-A160-3E54C9E6A776}" destId="{62FC4662-96DD-444D-8045-9A22E5DB3265}" srcOrd="3" destOrd="0" parTransId="{62546634-4243-467E-B18B-DFC9AA5C62B9}" sibTransId="{44C5E613-47A4-44B4-83F0-D8ADAC4DCD98}"/>
    <dgm:cxn modelId="{67299FC5-82AC-41C6-B4AF-D0618D7ACD02}" srcId="{CEAE4543-B3F8-4DA2-9F39-F63F4527F253}" destId="{5F1A10F5-39D5-490B-A160-3E54C9E6A776}" srcOrd="0" destOrd="0" parTransId="{170E5DB8-C4E8-4E28-BBA8-C833393E7B34}" sibTransId="{C8CA05B3-2A77-4A85-B66E-8AF3B7ED0564}"/>
    <dgm:cxn modelId="{4F8E0FD4-E6E8-4817-8496-F546666945E1}" type="presOf" srcId="{5F1A10F5-39D5-490B-A160-3E54C9E6A776}" destId="{9A9EF931-1F18-4CF7-85E3-820D7CD215F2}" srcOrd="0" destOrd="0" presId="urn:microsoft.com/office/officeart/2008/layout/HorizontalMultiLevelHierarchy"/>
    <dgm:cxn modelId="{7F54B8DB-CAC0-426C-9748-303AA05A026E}" type="presOf" srcId="{49C0AD1E-9025-42D5-A969-08FFF0BE9AD9}" destId="{E5B9D08A-9840-496D-AAAF-E237EF63E51A}" srcOrd="0" destOrd="0" presId="urn:microsoft.com/office/officeart/2008/layout/HorizontalMultiLevelHierarchy"/>
    <dgm:cxn modelId="{A3BC83E7-A9A0-484C-835D-43D80575B6BB}" type="presOf" srcId="{819C301F-8E1F-4AA7-B216-E295A304665A}" destId="{E6073F9F-BFAB-462E-A0EA-37F16D73C636}" srcOrd="0" destOrd="0" presId="urn:microsoft.com/office/officeart/2008/layout/HorizontalMultiLevelHierarchy"/>
    <dgm:cxn modelId="{A3E7D7EC-ACAA-4460-9863-E39934674A49}" srcId="{5F1A10F5-39D5-490B-A160-3E54C9E6A776}" destId="{CD4E0682-1587-4036-9EDA-3456CCCBFC9A}" srcOrd="0" destOrd="0" parTransId="{8EA8BBED-DEA9-4BD3-AA95-385D2618C299}" sibTransId="{052BEDAD-55DF-4A79-B882-51956D509998}"/>
    <dgm:cxn modelId="{B671B757-6E50-472B-99DD-57815A876CD6}" type="presParOf" srcId="{BE251196-297A-4BD8-88F6-F6B2E8785C07}" destId="{3DB40266-C0C3-40BA-B282-4E8E1AFF2AB2}" srcOrd="0" destOrd="0" presId="urn:microsoft.com/office/officeart/2008/layout/HorizontalMultiLevelHierarchy"/>
    <dgm:cxn modelId="{BD61D34C-6ED9-4256-AFA6-EB1D61CC57CB}" type="presParOf" srcId="{3DB40266-C0C3-40BA-B282-4E8E1AFF2AB2}" destId="{9A9EF931-1F18-4CF7-85E3-820D7CD215F2}" srcOrd="0" destOrd="0" presId="urn:microsoft.com/office/officeart/2008/layout/HorizontalMultiLevelHierarchy"/>
    <dgm:cxn modelId="{2CF736BB-CA39-4EC5-84C6-B1C3136AF537}" type="presParOf" srcId="{3DB40266-C0C3-40BA-B282-4E8E1AFF2AB2}" destId="{E1CA039D-FEF7-4719-9D6D-483FA63B920E}" srcOrd="1" destOrd="0" presId="urn:microsoft.com/office/officeart/2008/layout/HorizontalMultiLevelHierarchy"/>
    <dgm:cxn modelId="{A8C09469-7914-42A2-B7FB-B83E00D95C2A}" type="presParOf" srcId="{E1CA039D-FEF7-4719-9D6D-483FA63B920E}" destId="{DC3FC7B3-CE84-465F-91C8-06166CC05076}" srcOrd="0" destOrd="0" presId="urn:microsoft.com/office/officeart/2008/layout/HorizontalMultiLevelHierarchy"/>
    <dgm:cxn modelId="{2E672C90-765A-4ADA-A260-21C8A63522D3}" type="presParOf" srcId="{DC3FC7B3-CE84-465F-91C8-06166CC05076}" destId="{F0B43AD9-BEB7-4462-986E-59907CA90BD1}" srcOrd="0" destOrd="0" presId="urn:microsoft.com/office/officeart/2008/layout/HorizontalMultiLevelHierarchy"/>
    <dgm:cxn modelId="{6526284E-D777-4528-8A25-EA9D5D73DAC9}" type="presParOf" srcId="{E1CA039D-FEF7-4719-9D6D-483FA63B920E}" destId="{2346723A-BD85-4F71-86F9-1000D6C5FB1B}" srcOrd="1" destOrd="0" presId="urn:microsoft.com/office/officeart/2008/layout/HorizontalMultiLevelHierarchy"/>
    <dgm:cxn modelId="{11FD9D5D-AB8C-475D-840C-CDDD28A5AAA9}" type="presParOf" srcId="{2346723A-BD85-4F71-86F9-1000D6C5FB1B}" destId="{4BCBC756-B8BD-4F09-83E0-051249AFE4FC}" srcOrd="0" destOrd="0" presId="urn:microsoft.com/office/officeart/2008/layout/HorizontalMultiLevelHierarchy"/>
    <dgm:cxn modelId="{3AB58C53-83EC-40A2-9DD3-BE6750CDCF27}" type="presParOf" srcId="{2346723A-BD85-4F71-86F9-1000D6C5FB1B}" destId="{53C966DB-58FB-43ED-A838-0B7B4A49F239}" srcOrd="1" destOrd="0" presId="urn:microsoft.com/office/officeart/2008/layout/HorizontalMultiLevelHierarchy"/>
    <dgm:cxn modelId="{DB56EB51-93BA-4049-9C00-4C0FD4CD67EE}" type="presParOf" srcId="{E1CA039D-FEF7-4719-9D6D-483FA63B920E}" destId="{CDE7B558-6948-442E-9ACB-94D639A431C4}" srcOrd="2" destOrd="0" presId="urn:microsoft.com/office/officeart/2008/layout/HorizontalMultiLevelHierarchy"/>
    <dgm:cxn modelId="{FEA58600-48B2-43B3-A08E-7C4562C02132}" type="presParOf" srcId="{CDE7B558-6948-442E-9ACB-94D639A431C4}" destId="{706654F4-C9A3-4786-9554-1BD11E0A8499}" srcOrd="0" destOrd="0" presId="urn:microsoft.com/office/officeart/2008/layout/HorizontalMultiLevelHierarchy"/>
    <dgm:cxn modelId="{BE1F440C-FE44-4BA1-8346-A64EAE7BAC53}" type="presParOf" srcId="{E1CA039D-FEF7-4719-9D6D-483FA63B920E}" destId="{934BED0C-765C-4EB9-AC7A-FE4725146595}" srcOrd="3" destOrd="0" presId="urn:microsoft.com/office/officeart/2008/layout/HorizontalMultiLevelHierarchy"/>
    <dgm:cxn modelId="{8FA8F23A-E8E4-4EB5-8220-5F002B9AAA63}" type="presParOf" srcId="{934BED0C-765C-4EB9-AC7A-FE4725146595}" destId="{E6073F9F-BFAB-462E-A0EA-37F16D73C636}" srcOrd="0" destOrd="0" presId="urn:microsoft.com/office/officeart/2008/layout/HorizontalMultiLevelHierarchy"/>
    <dgm:cxn modelId="{2BB9113C-A29C-4BA3-AC14-E5B800034431}" type="presParOf" srcId="{934BED0C-765C-4EB9-AC7A-FE4725146595}" destId="{9EE1A576-B880-4E62-B726-64CBF9760502}" srcOrd="1" destOrd="0" presId="urn:microsoft.com/office/officeart/2008/layout/HorizontalMultiLevelHierarchy"/>
    <dgm:cxn modelId="{5F2E6C9D-4A59-4C26-ABD7-C4C21D905B97}" type="presParOf" srcId="{E1CA039D-FEF7-4719-9D6D-483FA63B920E}" destId="{2E85F883-B81D-470A-B023-2F44C906A950}" srcOrd="4" destOrd="0" presId="urn:microsoft.com/office/officeart/2008/layout/HorizontalMultiLevelHierarchy"/>
    <dgm:cxn modelId="{0B1CB8D5-0478-4F60-BAFB-8ED6493CB891}" type="presParOf" srcId="{2E85F883-B81D-470A-B023-2F44C906A950}" destId="{55FAE1CD-E524-405F-85D8-FD643C556BC1}" srcOrd="0" destOrd="0" presId="urn:microsoft.com/office/officeart/2008/layout/HorizontalMultiLevelHierarchy"/>
    <dgm:cxn modelId="{BF02CDFF-1E29-4DFD-AD45-3AD515CA3714}" type="presParOf" srcId="{E1CA039D-FEF7-4719-9D6D-483FA63B920E}" destId="{18B563D9-4CBF-45FD-A062-657337537BE6}" srcOrd="5" destOrd="0" presId="urn:microsoft.com/office/officeart/2008/layout/HorizontalMultiLevelHierarchy"/>
    <dgm:cxn modelId="{4D039893-8984-44F3-8B3B-5C6909E7C9C6}" type="presParOf" srcId="{18B563D9-4CBF-45FD-A062-657337537BE6}" destId="{E5B9D08A-9840-496D-AAAF-E237EF63E51A}" srcOrd="0" destOrd="0" presId="urn:microsoft.com/office/officeart/2008/layout/HorizontalMultiLevelHierarchy"/>
    <dgm:cxn modelId="{0FD74447-F243-4246-A0C4-3C03540D6E49}" type="presParOf" srcId="{18B563D9-4CBF-45FD-A062-657337537BE6}" destId="{F93D2239-8CC0-4B4A-90B0-27268ABBFE55}" srcOrd="1" destOrd="0" presId="urn:microsoft.com/office/officeart/2008/layout/HorizontalMultiLevelHierarchy"/>
    <dgm:cxn modelId="{DA698C78-A947-4865-B301-C00A15558F8A}" type="presParOf" srcId="{E1CA039D-FEF7-4719-9D6D-483FA63B920E}" destId="{A83092DF-045E-496C-BE08-BF89D18D3CD9}" srcOrd="6" destOrd="0" presId="urn:microsoft.com/office/officeart/2008/layout/HorizontalMultiLevelHierarchy"/>
    <dgm:cxn modelId="{1308B74E-F885-477F-A076-E0547765E410}" type="presParOf" srcId="{A83092DF-045E-496C-BE08-BF89D18D3CD9}" destId="{296E0A94-DAD5-4845-9F38-C06F435D5567}" srcOrd="0" destOrd="0" presId="urn:microsoft.com/office/officeart/2008/layout/HorizontalMultiLevelHierarchy"/>
    <dgm:cxn modelId="{54A1E9E2-08AC-49F0-A3D0-1202E67242D5}" type="presParOf" srcId="{E1CA039D-FEF7-4719-9D6D-483FA63B920E}" destId="{48198E0D-DC72-4AB4-836C-5B3F92FB819A}" srcOrd="7" destOrd="0" presId="urn:microsoft.com/office/officeart/2008/layout/HorizontalMultiLevelHierarchy"/>
    <dgm:cxn modelId="{298A0DA3-C10A-46DD-AA7F-DF907BC694B0}" type="presParOf" srcId="{48198E0D-DC72-4AB4-836C-5B3F92FB819A}" destId="{57D14CC4-31DD-42FA-9990-EEC0229E30F5}" srcOrd="0" destOrd="0" presId="urn:microsoft.com/office/officeart/2008/layout/HorizontalMultiLevelHierarchy"/>
    <dgm:cxn modelId="{3D35766D-C9BB-4872-A9F7-E03C07247719}" type="presParOf" srcId="{48198E0D-DC72-4AB4-836C-5B3F92FB819A}" destId="{44256CC2-8716-43B8-8D12-FE4C89C7297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092DF-045E-496C-BE08-BF89D18D3CD9}">
      <dsp:nvSpPr>
        <dsp:cNvPr id="0" name=""/>
        <dsp:cNvSpPr/>
      </dsp:nvSpPr>
      <dsp:spPr>
        <a:xfrm>
          <a:off x="1105896" y="1489516"/>
          <a:ext cx="371306" cy="1061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653" y="0"/>
              </a:lnTo>
              <a:lnTo>
                <a:pt x="185653" y="1061280"/>
              </a:lnTo>
              <a:lnTo>
                <a:pt x="371306" y="106128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1263440" y="1992047"/>
        <a:ext cx="56217" cy="56217"/>
      </dsp:txXfrm>
    </dsp:sp>
    <dsp:sp modelId="{2E85F883-B81D-470A-B023-2F44C906A950}">
      <dsp:nvSpPr>
        <dsp:cNvPr id="0" name=""/>
        <dsp:cNvSpPr/>
      </dsp:nvSpPr>
      <dsp:spPr>
        <a:xfrm>
          <a:off x="1105896" y="1489516"/>
          <a:ext cx="371306" cy="353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653" y="0"/>
              </a:lnTo>
              <a:lnTo>
                <a:pt x="185653" y="353760"/>
              </a:lnTo>
              <a:lnTo>
                <a:pt x="371306" y="35376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1278728" y="1653575"/>
        <a:ext cx="25642" cy="25642"/>
      </dsp:txXfrm>
    </dsp:sp>
    <dsp:sp modelId="{CDE7B558-6948-442E-9ACB-94D639A431C4}">
      <dsp:nvSpPr>
        <dsp:cNvPr id="0" name=""/>
        <dsp:cNvSpPr/>
      </dsp:nvSpPr>
      <dsp:spPr>
        <a:xfrm>
          <a:off x="1105896" y="1135756"/>
          <a:ext cx="371306" cy="353760"/>
        </a:xfrm>
        <a:custGeom>
          <a:avLst/>
          <a:gdLst/>
          <a:ahLst/>
          <a:cxnLst/>
          <a:rect l="0" t="0" r="0" b="0"/>
          <a:pathLst>
            <a:path>
              <a:moveTo>
                <a:pt x="0" y="353760"/>
              </a:moveTo>
              <a:lnTo>
                <a:pt x="185653" y="353760"/>
              </a:lnTo>
              <a:lnTo>
                <a:pt x="185653" y="0"/>
              </a:lnTo>
              <a:lnTo>
                <a:pt x="371306" y="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1278728" y="1299815"/>
        <a:ext cx="25642" cy="25642"/>
      </dsp:txXfrm>
    </dsp:sp>
    <dsp:sp modelId="{DC3FC7B3-CE84-465F-91C8-06166CC05076}">
      <dsp:nvSpPr>
        <dsp:cNvPr id="0" name=""/>
        <dsp:cNvSpPr/>
      </dsp:nvSpPr>
      <dsp:spPr>
        <a:xfrm>
          <a:off x="1105896" y="428235"/>
          <a:ext cx="371306" cy="1061280"/>
        </a:xfrm>
        <a:custGeom>
          <a:avLst/>
          <a:gdLst/>
          <a:ahLst/>
          <a:cxnLst/>
          <a:rect l="0" t="0" r="0" b="0"/>
          <a:pathLst>
            <a:path>
              <a:moveTo>
                <a:pt x="0" y="1061280"/>
              </a:moveTo>
              <a:lnTo>
                <a:pt x="185653" y="1061280"/>
              </a:lnTo>
              <a:lnTo>
                <a:pt x="185653" y="0"/>
              </a:lnTo>
              <a:lnTo>
                <a:pt x="371306" y="0"/>
              </a:lnTo>
            </a:path>
          </a:pathLst>
        </a:custGeom>
        <a:noFill/>
        <a:ln w="63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500" kern="1200"/>
        </a:p>
      </dsp:txBody>
      <dsp:txXfrm>
        <a:off x="1263440" y="930767"/>
        <a:ext cx="56217" cy="56217"/>
      </dsp:txXfrm>
    </dsp:sp>
    <dsp:sp modelId="{9A9EF931-1F18-4CF7-85E3-820D7CD215F2}">
      <dsp:nvSpPr>
        <dsp:cNvPr id="0" name=""/>
        <dsp:cNvSpPr/>
      </dsp:nvSpPr>
      <dsp:spPr>
        <a:xfrm rot="16200000">
          <a:off x="-666628" y="1206508"/>
          <a:ext cx="2979033" cy="566016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700" kern="1200" dirty="0"/>
            <a:t>Software</a:t>
          </a:r>
        </a:p>
      </dsp:txBody>
      <dsp:txXfrm>
        <a:off x="-666628" y="1206508"/>
        <a:ext cx="2979033" cy="566016"/>
      </dsp:txXfrm>
    </dsp:sp>
    <dsp:sp modelId="{4BCBC756-B8BD-4F09-83E0-051249AFE4FC}">
      <dsp:nvSpPr>
        <dsp:cNvPr id="0" name=""/>
        <dsp:cNvSpPr/>
      </dsp:nvSpPr>
      <dsp:spPr>
        <a:xfrm>
          <a:off x="1477203" y="145227"/>
          <a:ext cx="1856533" cy="56601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System Software</a:t>
          </a:r>
        </a:p>
      </dsp:txBody>
      <dsp:txXfrm>
        <a:off x="1477203" y="145227"/>
        <a:ext cx="1856533" cy="566016"/>
      </dsp:txXfrm>
    </dsp:sp>
    <dsp:sp modelId="{E6073F9F-BFAB-462E-A0EA-37F16D73C636}">
      <dsp:nvSpPr>
        <dsp:cNvPr id="0" name=""/>
        <dsp:cNvSpPr/>
      </dsp:nvSpPr>
      <dsp:spPr>
        <a:xfrm>
          <a:off x="1477203" y="852748"/>
          <a:ext cx="1856533" cy="56601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Infrastructure Software</a:t>
          </a:r>
        </a:p>
      </dsp:txBody>
      <dsp:txXfrm>
        <a:off x="1477203" y="852748"/>
        <a:ext cx="1856533" cy="566016"/>
      </dsp:txXfrm>
    </dsp:sp>
    <dsp:sp modelId="{E5B9D08A-9840-496D-AAAF-E237EF63E51A}">
      <dsp:nvSpPr>
        <dsp:cNvPr id="0" name=""/>
        <dsp:cNvSpPr/>
      </dsp:nvSpPr>
      <dsp:spPr>
        <a:xfrm>
          <a:off x="1477203" y="1560268"/>
          <a:ext cx="1856533" cy="56601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 err="1"/>
            <a:t>Application</a:t>
          </a:r>
          <a:r>
            <a:rPr lang="de-AT" sz="1900" kern="1200" dirty="0"/>
            <a:t> Software</a:t>
          </a:r>
        </a:p>
      </dsp:txBody>
      <dsp:txXfrm>
        <a:off x="1477203" y="1560268"/>
        <a:ext cx="1856533" cy="566016"/>
      </dsp:txXfrm>
    </dsp:sp>
    <dsp:sp modelId="{57D14CC4-31DD-42FA-9990-EEC0229E30F5}">
      <dsp:nvSpPr>
        <dsp:cNvPr id="0" name=""/>
        <dsp:cNvSpPr/>
      </dsp:nvSpPr>
      <dsp:spPr>
        <a:xfrm>
          <a:off x="1477203" y="2267788"/>
          <a:ext cx="1856533" cy="566016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 dirty="0"/>
            <a:t>Development Software</a:t>
          </a:r>
        </a:p>
      </dsp:txBody>
      <dsp:txXfrm>
        <a:off x="1477203" y="2267788"/>
        <a:ext cx="1856533" cy="566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03/06/2020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en-GB" smtClean="0"/>
              <a:pPr/>
              <a:t>03/06/2020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 kur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 userDrawn="1"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3" name="Bild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2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31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344613"/>
            <a:ext cx="7759644" cy="3587051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Textmasterformat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2408" y="1265366"/>
            <a:ext cx="8210547" cy="38149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 dirty="0"/>
              <a:t>Placeholder for objects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344612"/>
            <a:ext cx="3960000" cy="3715067"/>
          </a:xfrm>
        </p:spPr>
        <p:txBody>
          <a:bodyPr>
            <a:normAutofit/>
          </a:bodyPr>
          <a:lstStyle>
            <a:lvl1pP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344613"/>
            <a:ext cx="3960000" cy="3715067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95443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1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2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501539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endParaRPr lang="en-GB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127250"/>
            <a:ext cx="492443" cy="2252663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84020" y="2559843"/>
            <a:ext cx="2763926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Adressdaten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eingeben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58867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44613"/>
            <a:ext cx="7764463" cy="3715067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39700"/>
            <a:ext cx="6840000" cy="9038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6856333" y="5296319"/>
            <a:ext cx="892150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GB" dirty="0"/>
              <a:t>Page </a:t>
            </a:r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5" r:id="rId2"/>
    <p:sldLayoutId id="2147483663" r:id="rId3"/>
    <p:sldLayoutId id="2147483664" r:id="rId4"/>
    <p:sldLayoutId id="2147483667" r:id="rId5"/>
    <p:sldLayoutId id="2147483668" r:id="rId6"/>
    <p:sldLayoutId id="2147483670" r:id="rId7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700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88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35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22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287338" y="2941638"/>
            <a:ext cx="4284662" cy="882495"/>
          </a:xfrm>
        </p:spPr>
        <p:txBody>
          <a:bodyPr/>
          <a:lstStyle/>
          <a:p>
            <a:r>
              <a:rPr lang="de-AT" dirty="0"/>
              <a:t>Fabiola </a:t>
            </a:r>
            <a:r>
              <a:rPr lang="de-AT" dirty="0" err="1"/>
              <a:t>Welzenbach</a:t>
            </a:r>
            <a:endParaRPr lang="de-AT" dirty="0"/>
          </a:p>
          <a:p>
            <a:r>
              <a:rPr lang="de-AT" dirty="0"/>
              <a:t>h1552712</a:t>
            </a:r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05406" y="619432"/>
            <a:ext cx="5436000" cy="2050026"/>
          </a:xfrm>
        </p:spPr>
        <p:txBody>
          <a:bodyPr/>
          <a:lstStyle/>
          <a:p>
            <a:r>
              <a:rPr lang="en-US" dirty="0"/>
              <a:t>Security Concerns </a:t>
            </a:r>
            <a:br>
              <a:rPr lang="en-US" dirty="0"/>
            </a:br>
            <a:r>
              <a:rPr lang="en-US" dirty="0"/>
              <a:t>in Proprietary and </a:t>
            </a:r>
            <a:br>
              <a:rPr lang="en-US" dirty="0"/>
            </a:br>
            <a:r>
              <a:rPr lang="en-US" dirty="0"/>
              <a:t>Open Source Software</a:t>
            </a:r>
          </a:p>
        </p:txBody>
      </p:sp>
    </p:spTree>
    <p:extLst>
      <p:ext uri="{BB962C8B-B14F-4D97-AF65-F5344CB8AC3E}">
        <p14:creationId xmlns:p14="http://schemas.microsoft.com/office/powerpoint/2010/main" val="272735088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ADB1445-F134-40D6-9F53-5F44A29D9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IT-security aims to protect information systems from unauthorised access and unauthorised use</a:t>
            </a:r>
          </a:p>
          <a:p>
            <a:r>
              <a:rPr lang="en-CA" dirty="0"/>
              <a:t>Guaranteeing accessibility of information, reliability and integrity.</a:t>
            </a:r>
          </a:p>
          <a:p>
            <a:r>
              <a:rPr lang="en-CA" dirty="0"/>
              <a:t>Most typical software vulnerabilities</a:t>
            </a:r>
          </a:p>
          <a:p>
            <a:pPr lvl="1"/>
            <a:r>
              <a:rPr lang="en-CA" dirty="0"/>
              <a:t>Cross-site scripting and SQL injections.</a:t>
            </a:r>
          </a:p>
          <a:p>
            <a:pPr lvl="1"/>
            <a:r>
              <a:rPr lang="en-CA" dirty="0"/>
              <a:t>Security holes at the architecture or conceptual level</a:t>
            </a:r>
          </a:p>
          <a:p>
            <a:pPr lvl="1"/>
            <a:r>
              <a:rPr lang="en-CA" dirty="0"/>
              <a:t>Security failures at the implementing level</a:t>
            </a:r>
          </a:p>
          <a:p>
            <a:r>
              <a:rPr lang="en-CA" dirty="0"/>
              <a:t>Testing of implementing security mechanisms is from major importance to prevent security loopholes in the system</a:t>
            </a:r>
          </a:p>
          <a:p>
            <a:r>
              <a:rPr lang="en-CA" dirty="0"/>
              <a:t>Access control is one example of implementing security mechanisms</a:t>
            </a:r>
          </a:p>
          <a:p>
            <a:r>
              <a:rPr lang="en-CA" dirty="0"/>
              <a:t>Most applications today lack security and one of the weakest parts is software security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E3A4CDE-FA0D-458D-A496-C81C61F2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Security Concerns of Software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7A94C8-3146-4782-A039-E8B76455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BB176D5-04FA-4025-B537-61347DACBB3D}"/>
              </a:ext>
            </a:extLst>
          </p:cNvPr>
          <p:cNvSpPr txBox="1"/>
          <p:nvPr/>
        </p:nvSpPr>
        <p:spPr>
          <a:xfrm>
            <a:off x="340099" y="4863423"/>
            <a:ext cx="63943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Sametinger</a:t>
            </a:r>
            <a:r>
              <a:rPr lang="en-US" sz="900" dirty="0"/>
              <a:t>, J. (2013). Software Security. Linz : Johannes Kepler University. DOI: 10.1109/ECBS.2013.24</a:t>
            </a:r>
          </a:p>
          <a:p>
            <a:pPr defTabSz="358775"/>
            <a:r>
              <a:rPr lang="de-AT" sz="900" dirty="0" err="1"/>
              <a:t>Mouelhi</a:t>
            </a:r>
            <a:r>
              <a:rPr lang="de-AT" sz="900" dirty="0"/>
              <a:t>, T., El </a:t>
            </a:r>
            <a:r>
              <a:rPr lang="de-AT" sz="900" dirty="0" err="1"/>
              <a:t>Kateb</a:t>
            </a:r>
            <a:r>
              <a:rPr lang="de-AT" sz="900" dirty="0"/>
              <a:t>, D., &amp; Le </a:t>
            </a:r>
            <a:r>
              <a:rPr lang="de-AT" sz="900" dirty="0" err="1"/>
              <a:t>Traon</a:t>
            </a:r>
            <a:r>
              <a:rPr lang="de-AT" sz="900" dirty="0"/>
              <a:t>, Y. (2015). </a:t>
            </a:r>
            <a:r>
              <a:rPr lang="de-AT" sz="900" dirty="0" err="1"/>
              <a:t>Inroads</a:t>
            </a:r>
            <a:r>
              <a:rPr lang="de-AT" sz="900" dirty="0"/>
              <a:t> in </a:t>
            </a:r>
            <a:r>
              <a:rPr lang="de-AT" sz="900" dirty="0" err="1"/>
              <a:t>testing</a:t>
            </a:r>
            <a:r>
              <a:rPr lang="de-AT" sz="900" dirty="0"/>
              <a:t> </a:t>
            </a:r>
            <a:r>
              <a:rPr lang="de-AT" sz="900" dirty="0" err="1"/>
              <a:t>access</a:t>
            </a:r>
            <a:r>
              <a:rPr lang="de-AT" sz="900" dirty="0"/>
              <a:t> </a:t>
            </a:r>
            <a:r>
              <a:rPr lang="de-AT" sz="900" dirty="0" err="1"/>
              <a:t>control</a:t>
            </a:r>
            <a:r>
              <a:rPr lang="de-AT" sz="900" dirty="0"/>
              <a:t>. </a:t>
            </a:r>
            <a:r>
              <a:rPr lang="de-AT" sz="900" dirty="0" err="1"/>
              <a:t>from</a:t>
            </a:r>
            <a:r>
              <a:rPr lang="de-AT" sz="900" dirty="0"/>
              <a:t>: </a:t>
            </a:r>
            <a:r>
              <a:rPr lang="de-AT" sz="900" dirty="0" err="1"/>
              <a:t>Advances</a:t>
            </a:r>
            <a:r>
              <a:rPr lang="de-AT" sz="900" dirty="0"/>
              <a:t> in 	Computers, Volume 99, DOI: 10.1016/bs.adcom.2015.04.003</a:t>
            </a:r>
          </a:p>
        </p:txBody>
      </p:sp>
    </p:spTree>
    <p:extLst>
      <p:ext uri="{BB962C8B-B14F-4D97-AF65-F5344CB8AC3E}">
        <p14:creationId xmlns:p14="http://schemas.microsoft.com/office/powerpoint/2010/main" val="347562789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4663B7B-9882-4EC4-801C-EF7CA4F9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9" y="1344613"/>
            <a:ext cx="7759644" cy="37226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General: Opinion differs drastically whether open source or proprietary software is more secure</a:t>
            </a:r>
          </a:p>
          <a:p>
            <a:pPr>
              <a:lnSpc>
                <a:spcPct val="150000"/>
              </a:lnSpc>
            </a:pPr>
            <a:r>
              <a:rPr lang="en-CA" dirty="0"/>
              <a:t>OSS is more secure because many developers have access to the code and fix problems </a:t>
            </a:r>
            <a:r>
              <a:rPr lang="en-CA" dirty="0">
                <a:sym typeface="Wingdings" panose="05000000000000000000" pitchFamily="2" charset="2"/>
              </a:rPr>
              <a:t> Peer review </a:t>
            </a:r>
          </a:p>
          <a:p>
            <a:pPr>
              <a:lnSpc>
                <a:spcPct val="150000"/>
              </a:lnSpc>
            </a:pPr>
            <a:r>
              <a:rPr lang="en-CA" dirty="0">
                <a:sym typeface="Wingdings" panose="05000000000000000000" pitchFamily="2" charset="2"/>
              </a:rPr>
              <a:t>But source code can also be scanned by hackers for vulnerabilities</a:t>
            </a:r>
          </a:p>
          <a:p>
            <a:pPr>
              <a:lnSpc>
                <a:spcPct val="150000"/>
              </a:lnSpc>
            </a:pPr>
            <a:r>
              <a:rPr lang="en-CA" dirty="0">
                <a:sym typeface="Wingdings" panose="05000000000000000000" pitchFamily="2" charset="2"/>
              </a:rPr>
              <a:t>Backdoor: </a:t>
            </a:r>
            <a:r>
              <a:rPr lang="en-CA" dirty="0"/>
              <a:t>is malicious code, which allows to simply and secretly bypass security mechanisms by an attacker</a:t>
            </a:r>
          </a:p>
          <a:p>
            <a:pPr>
              <a:lnSpc>
                <a:spcPct val="150000"/>
              </a:lnSpc>
            </a:pPr>
            <a:r>
              <a:rPr lang="en-US" dirty="0"/>
              <a:t>After nine years the backdoor in </a:t>
            </a:r>
            <a:r>
              <a:rPr lang="en-CA" dirty="0"/>
              <a:t>Borland/</a:t>
            </a:r>
            <a:r>
              <a:rPr lang="en-CA" dirty="0" err="1"/>
              <a:t>Inprise’s</a:t>
            </a:r>
            <a:r>
              <a:rPr lang="en-CA" dirty="0"/>
              <a:t> Inter-base database software was found by publishing the source code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5B51FF5-B8FB-431A-B0D3-7C40D7644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de-AT" dirty="0" err="1"/>
              <a:t>Concerns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Open Source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4ED1871-9B1C-4498-8FBC-4CB44D78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33F9C33-E6D0-41E8-AD29-0B1B19A3FE46}"/>
              </a:ext>
            </a:extLst>
          </p:cNvPr>
          <p:cNvSpPr txBox="1"/>
          <p:nvPr/>
        </p:nvSpPr>
        <p:spPr>
          <a:xfrm>
            <a:off x="370579" y="5183725"/>
            <a:ext cx="639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Payne, C. (2002). On the security of open source software . Murdoch: School of Information Technology.</a:t>
            </a:r>
          </a:p>
          <a:p>
            <a:r>
              <a:rPr lang="de-DE" sz="900" dirty="0"/>
              <a:t>Borchers, D. (2020). Sicherheit mit Hintertür. ct Innovative 2020, Heise Medien GmbH &amp; CO. KG.</a:t>
            </a:r>
            <a:endParaRPr lang="de-AT" sz="900" dirty="0"/>
          </a:p>
        </p:txBody>
      </p:sp>
    </p:spTree>
    <p:extLst>
      <p:ext uri="{BB962C8B-B14F-4D97-AF65-F5344CB8AC3E}">
        <p14:creationId xmlns:p14="http://schemas.microsoft.com/office/powerpoint/2010/main" val="36499795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1FE8473-6EF9-49C6-8434-48C23154D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Employees, who make money with proprietary software are doing their job way much better than the open source community </a:t>
            </a:r>
          </a:p>
          <a:p>
            <a:r>
              <a:rPr lang="en-CA" dirty="0"/>
              <a:t>Open source developers are mainly interested in the progress of the development and further improvements </a:t>
            </a:r>
          </a:p>
          <a:p>
            <a:r>
              <a:rPr lang="en-CA" dirty="0"/>
              <a:t>But are not so much interested to invest time and energy on software auditing </a:t>
            </a:r>
            <a:r>
              <a:rPr lang="en-CA" dirty="0">
                <a:sym typeface="Wingdings" panose="05000000000000000000" pitchFamily="2" charset="2"/>
              </a:rPr>
              <a:t> security problem!</a:t>
            </a:r>
            <a:endParaRPr lang="en-CA" dirty="0"/>
          </a:p>
          <a:p>
            <a:r>
              <a:rPr lang="en-CA" dirty="0" err="1"/>
              <a:t>Sardonix</a:t>
            </a:r>
            <a:r>
              <a:rPr lang="en-CA" dirty="0"/>
              <a:t> Project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encourage the open source community to a higher security standard </a:t>
            </a:r>
          </a:p>
          <a:p>
            <a:r>
              <a:rPr lang="en-CA" dirty="0"/>
              <a:t>Measures the quality by the amount of audited codes and the missed vulnerabilities detected by others</a:t>
            </a:r>
          </a:p>
          <a:p>
            <a:r>
              <a:rPr lang="en-CA" dirty="0"/>
              <a:t>US government requires for IT products to pass a Federal Information Processing Standard audit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0691A31-F4D9-4C4F-A50A-28ED87675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de-AT" dirty="0" err="1"/>
              <a:t>Concerns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Open Source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13A0D5-4ED0-411B-BEE9-E7521D1F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613E93B-9512-46CA-99B1-0F18609E3E24}"/>
              </a:ext>
            </a:extLst>
          </p:cNvPr>
          <p:cNvSpPr txBox="1"/>
          <p:nvPr/>
        </p:nvSpPr>
        <p:spPr>
          <a:xfrm>
            <a:off x="378198" y="4838070"/>
            <a:ext cx="661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Cohan, C. (2003). Software Security for Open-Source Systems. The IEEE Computer Society. DOI: 	10.1109/MSECP.2003.1176994</a:t>
            </a:r>
          </a:p>
          <a:p>
            <a:r>
              <a:rPr lang="en-US" sz="900" dirty="0"/>
              <a:t>Lawton, G. (2002). Open Source Security: Opportunity or Oxymoron?. DOI: 10.1109/2.989921</a:t>
            </a:r>
          </a:p>
          <a:p>
            <a:r>
              <a:rPr lang="en-US" sz="900" dirty="0"/>
              <a:t>Schneider, F. (2000). Open Source in Security: Visiting the Bizarre. DOI: 10.1109/SECPRI.2000.848477</a:t>
            </a:r>
            <a:endParaRPr lang="de-AT" sz="900" dirty="0"/>
          </a:p>
        </p:txBody>
      </p:sp>
    </p:spTree>
    <p:extLst>
      <p:ext uri="{BB962C8B-B14F-4D97-AF65-F5344CB8AC3E}">
        <p14:creationId xmlns:p14="http://schemas.microsoft.com/office/powerpoint/2010/main" val="27019887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4BE01EC-1796-4864-9D97-B618200B5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8" y="1344613"/>
            <a:ext cx="7980941" cy="35870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CA" dirty="0"/>
              <a:t>Company data can be protected with legal and technical methods</a:t>
            </a:r>
          </a:p>
          <a:p>
            <a:pPr>
              <a:lnSpc>
                <a:spcPct val="150000"/>
              </a:lnSpc>
            </a:pPr>
            <a:r>
              <a:rPr lang="en-CA" dirty="0"/>
              <a:t>Legal methods often include intellectual property rights on the program</a:t>
            </a:r>
          </a:p>
          <a:p>
            <a:pPr>
              <a:lnSpc>
                <a:spcPct val="150000"/>
              </a:lnSpc>
            </a:pPr>
            <a:r>
              <a:rPr lang="en-CA" dirty="0"/>
              <a:t>Proprietary software vendors are more organized than OSS communities</a:t>
            </a:r>
          </a:p>
          <a:p>
            <a:pPr>
              <a:lnSpc>
                <a:spcPct val="150000"/>
              </a:lnSpc>
            </a:pPr>
            <a:r>
              <a:rPr lang="en-US" dirty="0"/>
              <a:t>Security checks are an essential part of the processes during the software development </a:t>
            </a:r>
          </a:p>
          <a:p>
            <a:pPr>
              <a:lnSpc>
                <a:spcPct val="150000"/>
              </a:lnSpc>
            </a:pPr>
            <a:r>
              <a:rPr lang="en-US" dirty="0"/>
              <a:t>Monopoly problem: O</a:t>
            </a:r>
            <a:r>
              <a:rPr lang="en-CA" dirty="0" err="1"/>
              <a:t>nly</a:t>
            </a:r>
            <a:r>
              <a:rPr lang="en-CA" dirty="0"/>
              <a:t> the company has the information about the source code </a:t>
            </a:r>
          </a:p>
          <a:p>
            <a:pPr>
              <a:lnSpc>
                <a:spcPct val="150000"/>
              </a:lnSpc>
            </a:pPr>
            <a:r>
              <a:rPr lang="en-CA" dirty="0"/>
              <a:t>If vulnerabilities will be detected by the proprietary vendor itself the vulnerability can be undisclosed and not available for the public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CA" dirty="0"/>
              <a:t>Reputation of the company will suffer if vulnerability is detected by others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AE2F487-6F46-4033-ABE5-198904022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de-AT" dirty="0" err="1"/>
              <a:t>Concerns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Proprietary</a:t>
            </a:r>
            <a:r>
              <a:rPr lang="de-AT" dirty="0"/>
              <a:t>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84EFDF-A92B-41AD-8FA5-CD37ABCD1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886110-3B5E-42AF-939A-85507A440BA5}"/>
              </a:ext>
            </a:extLst>
          </p:cNvPr>
          <p:cNvSpPr txBox="1"/>
          <p:nvPr/>
        </p:nvSpPr>
        <p:spPr>
          <a:xfrm>
            <a:off x="355338" y="4885469"/>
            <a:ext cx="661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Clarke, R., &amp; </a:t>
            </a:r>
            <a:r>
              <a:rPr lang="en-US" sz="900" dirty="0" err="1"/>
              <a:t>Dorwin</a:t>
            </a:r>
            <a:r>
              <a:rPr lang="en-US" sz="900" dirty="0"/>
              <a:t> , D. (n.d.). Is Open Source Software More Secure?. Retrieved May 19, 2020, from: 	https://courses.cs.washington.edu/courses/csep590/05au/whitepaper_turnin/oss(10).pdf</a:t>
            </a:r>
          </a:p>
          <a:p>
            <a:pPr defTabSz="358775"/>
            <a:r>
              <a:rPr lang="en-US" sz="900" dirty="0"/>
              <a:t>Swire, P. (2006). A Theory of Disclosure for Security and Competitive Reasons: Open Source, Proprietary 	Software, and Government Systems. Houston Law Review, Vol. 42, Issue 5, 2006 January 31, 2006</a:t>
            </a:r>
          </a:p>
        </p:txBody>
      </p:sp>
    </p:spTree>
    <p:extLst>
      <p:ext uri="{BB962C8B-B14F-4D97-AF65-F5344CB8AC3E}">
        <p14:creationId xmlns:p14="http://schemas.microsoft.com/office/powerpoint/2010/main" val="241190919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401D26F-A04D-457B-B176-1FC578992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Security concern: Most vendors have undisclosed their vulnerabilities</a:t>
            </a:r>
          </a:p>
          <a:p>
            <a:r>
              <a:rPr lang="en-CA" dirty="0"/>
              <a:t>Laws were written to disclosure vulnerabilities to protect customers</a:t>
            </a:r>
          </a:p>
          <a:p>
            <a:r>
              <a:rPr lang="en-CA" dirty="0"/>
              <a:t>Proprietary software providers, who disclosure vulnerabilities will gain trust in the long-term relationship with their customers</a:t>
            </a:r>
          </a:p>
          <a:p>
            <a:r>
              <a:rPr lang="en-US" dirty="0"/>
              <a:t>Example</a:t>
            </a:r>
            <a:r>
              <a:rPr lang="de-AT" dirty="0"/>
              <a:t> </a:t>
            </a:r>
            <a:r>
              <a:rPr lang="en-US" dirty="0"/>
              <a:t>for</a:t>
            </a:r>
            <a:r>
              <a:rPr lang="de-AT" dirty="0"/>
              <a:t> </a:t>
            </a:r>
            <a:r>
              <a:rPr lang="de-AT" dirty="0" err="1"/>
              <a:t>undisclosed</a:t>
            </a:r>
            <a:r>
              <a:rPr lang="de-AT" dirty="0"/>
              <a:t> </a:t>
            </a:r>
            <a:r>
              <a:rPr lang="de-AT" dirty="0" err="1"/>
              <a:t>vulnerability</a:t>
            </a:r>
            <a:r>
              <a:rPr lang="de-AT" dirty="0"/>
              <a:t>: Volkswagen Fraud 2015</a:t>
            </a:r>
          </a:p>
          <a:p>
            <a:r>
              <a:rPr lang="en-CA" dirty="0"/>
              <a:t>VW has installed software in their cars that caused in the real-world higher emissions from diesel cars than in the tests they did before</a:t>
            </a:r>
          </a:p>
          <a:p>
            <a:r>
              <a:rPr lang="en-CA" dirty="0"/>
              <a:t>The software recognized when emission tests will be conducted</a:t>
            </a:r>
          </a:p>
          <a:p>
            <a:r>
              <a:rPr lang="en-CA" dirty="0"/>
              <a:t>The Environmental Protection Agency (EPA) has found the fraud</a:t>
            </a:r>
          </a:p>
          <a:p>
            <a:r>
              <a:rPr lang="en-CA" dirty="0"/>
              <a:t>With open source software this fraud would have been detected faster as with proprietary software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7221F84-2A7A-4FDF-AD95-0DC9FD62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Security </a:t>
            </a:r>
            <a:r>
              <a:rPr lang="de-AT" dirty="0" err="1"/>
              <a:t>Concerns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Proprietary</a:t>
            </a:r>
            <a:r>
              <a:rPr lang="de-AT" dirty="0"/>
              <a:t>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9C9D67-1576-4672-B65B-BA44C0F4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178C448-3284-4292-99D7-08D750C21E5E}"/>
              </a:ext>
            </a:extLst>
          </p:cNvPr>
          <p:cNvSpPr txBox="1"/>
          <p:nvPr/>
        </p:nvSpPr>
        <p:spPr>
          <a:xfrm>
            <a:off x="355338" y="4885469"/>
            <a:ext cx="661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Swire, P. (2006). A Theory of Disclosure for Security and Competitive Reasons: Open Source, Proprietary 	Software, and Government Systems. Houston Law Review, Vol. 42, Issue 5, 2006 January 31, 2006</a:t>
            </a:r>
          </a:p>
          <a:p>
            <a:pPr defTabSz="358775"/>
            <a:r>
              <a:rPr lang="en-US" sz="900" dirty="0" err="1"/>
              <a:t>Thurrott</a:t>
            </a:r>
            <a:r>
              <a:rPr lang="en-US" sz="900" dirty="0"/>
              <a:t>, P. (2015). Volkswagen Used Software to Cheat on Emissions. Retrieved April 28, 2020, from: 	https://www.petri.com/volkswagen-used-software-to-cheat-on-emissions</a:t>
            </a:r>
          </a:p>
        </p:txBody>
      </p:sp>
    </p:spTree>
    <p:extLst>
      <p:ext uri="{BB962C8B-B14F-4D97-AF65-F5344CB8AC3E}">
        <p14:creationId xmlns:p14="http://schemas.microsoft.com/office/powerpoint/2010/main" val="214804377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CEFA0EE-90DB-4C13-815A-B1B4A25E0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8" y="1344613"/>
            <a:ext cx="8041901" cy="3587051"/>
          </a:xfrm>
        </p:spPr>
        <p:txBody>
          <a:bodyPr>
            <a:normAutofit lnSpcReduction="10000"/>
          </a:bodyPr>
          <a:lstStyle/>
          <a:p>
            <a:r>
              <a:rPr lang="de-AT" dirty="0"/>
              <a:t>Day Zero </a:t>
            </a:r>
            <a:r>
              <a:rPr lang="de-AT" dirty="0" err="1"/>
              <a:t>Attack</a:t>
            </a:r>
            <a:r>
              <a:rPr lang="de-AT" dirty="0"/>
              <a:t>:</a:t>
            </a:r>
          </a:p>
          <a:p>
            <a:pPr lvl="1"/>
            <a:r>
              <a:rPr lang="de-AT" dirty="0"/>
              <a:t>Starts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soon</a:t>
            </a:r>
            <a:r>
              <a:rPr lang="de-AT" dirty="0"/>
              <a:t> </a:t>
            </a:r>
            <a:r>
              <a:rPr lang="de-AT" dirty="0" err="1"/>
              <a:t>as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vulnerability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first</a:t>
            </a:r>
            <a:r>
              <a:rPr lang="de-AT" dirty="0"/>
              <a:t> </a:t>
            </a:r>
            <a:r>
              <a:rPr lang="de-AT" dirty="0" err="1"/>
              <a:t>detected</a:t>
            </a:r>
            <a:endParaRPr lang="de-AT" dirty="0"/>
          </a:p>
          <a:p>
            <a:pPr lvl="1"/>
            <a:r>
              <a:rPr lang="en-CA" dirty="0"/>
              <a:t>Happens even before developers have implemented a patch to close or defense it</a:t>
            </a:r>
            <a:endParaRPr lang="de-AT" dirty="0"/>
          </a:p>
          <a:p>
            <a:pPr lvl="1"/>
            <a:r>
              <a:rPr lang="de-AT" dirty="0"/>
              <a:t>Are in </a:t>
            </a:r>
            <a:r>
              <a:rPr lang="de-AT" dirty="0" err="1"/>
              <a:t>general</a:t>
            </a:r>
            <a:r>
              <a:rPr lang="de-AT" dirty="0"/>
              <a:t> not easy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detect</a:t>
            </a:r>
            <a:endParaRPr lang="de-AT" dirty="0"/>
          </a:p>
          <a:p>
            <a:pPr lvl="1"/>
            <a:r>
              <a:rPr lang="en-CA" dirty="0"/>
              <a:t>When an attack is published, developers start writing a patch to close the vulnerability, but to detect the error it can take years</a:t>
            </a:r>
            <a:endParaRPr lang="de-AT" dirty="0"/>
          </a:p>
          <a:p>
            <a:r>
              <a:rPr lang="de-AT" dirty="0"/>
              <a:t>Brute Force </a:t>
            </a:r>
            <a:r>
              <a:rPr lang="de-AT" dirty="0" err="1"/>
              <a:t>Attack</a:t>
            </a:r>
            <a:r>
              <a:rPr lang="de-AT" dirty="0"/>
              <a:t>:</a:t>
            </a:r>
          </a:p>
          <a:p>
            <a:pPr lvl="1"/>
            <a:r>
              <a:rPr lang="en-CA" dirty="0"/>
              <a:t>Attempts of guessing the required information by the trial-and-error principle</a:t>
            </a:r>
          </a:p>
          <a:p>
            <a:pPr lvl="1"/>
            <a:r>
              <a:rPr lang="en-CA" dirty="0"/>
              <a:t>Mainly used to hack username and password</a:t>
            </a:r>
          </a:p>
          <a:p>
            <a:pPr lvl="1"/>
            <a:r>
              <a:rPr lang="en-CA" dirty="0"/>
              <a:t>The better the CPU/GPU of the attacking system the more combinations can be tried out in less time</a:t>
            </a:r>
          </a:p>
          <a:p>
            <a:pPr lvl="1"/>
            <a:r>
              <a:rPr lang="en-CA" dirty="0"/>
              <a:t>Can easily be repelled </a:t>
            </a:r>
            <a:r>
              <a:rPr lang="en-CA" dirty="0">
                <a:sym typeface="Wingdings" panose="05000000000000000000" pitchFamily="2" charset="2"/>
              </a:rPr>
              <a:t> e.g. password can only be typed in for three times or a lockout is activated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2E73235-6B3D-466A-B75A-DE989BBF0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Examples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Attacks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E76F43-E426-4EA2-B3F5-0C974BB9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4C0850-797F-48CE-A182-F22AFA5D58EA}"/>
              </a:ext>
            </a:extLst>
          </p:cNvPr>
          <p:cNvSpPr txBox="1"/>
          <p:nvPr/>
        </p:nvSpPr>
        <p:spPr>
          <a:xfrm>
            <a:off x="355338" y="4885469"/>
            <a:ext cx="6615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FireEye. (n.d.). What is a Zero-Day Exploit?. Retrieved April 16, 2020, from: 	https://www.fireeye.com/current-threats/what-is-a-zero-day-exploit.html</a:t>
            </a:r>
          </a:p>
          <a:p>
            <a:pPr defTabSz="358775"/>
            <a:r>
              <a:rPr lang="en-US" sz="900" dirty="0"/>
              <a:t>Kaspersky. (n.d.). What’s a Brute Force Attack?. Retrieved May 11, 2020, from: 	https://www.kaspersky.com/resource-center/definitions/brute-force-attack</a:t>
            </a:r>
          </a:p>
        </p:txBody>
      </p:sp>
    </p:spTree>
    <p:extLst>
      <p:ext uri="{BB962C8B-B14F-4D97-AF65-F5344CB8AC3E}">
        <p14:creationId xmlns:p14="http://schemas.microsoft.com/office/powerpoint/2010/main" val="333092217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45B5FC9-F2D1-4F3F-8ECA-E80291672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Many of the vulnerabilities are shared by proprietary and open source software</a:t>
            </a:r>
          </a:p>
          <a:p>
            <a:r>
              <a:rPr lang="en-CA" dirty="0"/>
              <a:t>The NIST Computer Security Division created the National Vulnerability Database (NVD) in 2000</a:t>
            </a:r>
          </a:p>
          <a:p>
            <a:r>
              <a:rPr lang="en-US" dirty="0"/>
              <a:t>The NVD does not testing vulnerabilities by itself </a:t>
            </a:r>
          </a:p>
          <a:p>
            <a:r>
              <a:rPr lang="en-US" dirty="0"/>
              <a:t>The database relies on third parties, mostly security specialists and vendors of software</a:t>
            </a:r>
          </a:p>
          <a:p>
            <a:r>
              <a:rPr lang="en-US" dirty="0"/>
              <a:t>A software developing company can use this database to close reported vulnerabilities of their software</a:t>
            </a:r>
          </a:p>
          <a:p>
            <a:r>
              <a:rPr lang="en-US" dirty="0"/>
              <a:t>But also attackers have insight and can make use of the issue</a:t>
            </a:r>
          </a:p>
          <a:p>
            <a:r>
              <a:rPr lang="en-CA" dirty="0"/>
              <a:t>Openness is not always the most secure way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2AA57B0-EF59-4BD3-99DF-B9CED18D5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Strategies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FBCE1A-4257-4047-A76D-A29A527E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28E6BF2-952D-4904-9EF7-FA38589D5A21}"/>
              </a:ext>
            </a:extLst>
          </p:cNvPr>
          <p:cNvSpPr txBox="1"/>
          <p:nvPr/>
        </p:nvSpPr>
        <p:spPr>
          <a:xfrm>
            <a:off x="355338" y="4885469"/>
            <a:ext cx="6615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National Institute of Standards and Technology. (n.d.).National Vulnerability Database. Retrieved April 25, 	2020, from: https://nvd.nist.gov/general</a:t>
            </a:r>
          </a:p>
        </p:txBody>
      </p:sp>
    </p:spTree>
    <p:extLst>
      <p:ext uri="{BB962C8B-B14F-4D97-AF65-F5344CB8AC3E}">
        <p14:creationId xmlns:p14="http://schemas.microsoft.com/office/powerpoint/2010/main" val="268400817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6AABA4C-DC03-41A5-813F-625D44D80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Software Composition Analysis (SCA) supports the risk management, security and compliance with licensing requirements </a:t>
            </a:r>
          </a:p>
          <a:p>
            <a:r>
              <a:rPr lang="en-CA" dirty="0"/>
              <a:t>SCA is the possibility to receive a list of all components included in the applications, the license types and versions of components</a:t>
            </a:r>
          </a:p>
          <a:p>
            <a:r>
              <a:rPr lang="en-CA" dirty="0"/>
              <a:t>This list is especially from importance for IT specialists </a:t>
            </a:r>
          </a:p>
          <a:p>
            <a:r>
              <a:rPr lang="en-CA" dirty="0"/>
              <a:t>Helps to get a better understanding of the components used and leads to an increased knowledge about potential security vulnerabilities</a:t>
            </a:r>
          </a:p>
          <a:p>
            <a:r>
              <a:rPr lang="en-CA" dirty="0"/>
              <a:t>SCA can be a solution to generate higher security standards</a:t>
            </a:r>
          </a:p>
          <a:p>
            <a:r>
              <a:rPr lang="en-US" dirty="0"/>
              <a:t>Regularly patches like Patch Tuesday from Microsoft</a:t>
            </a:r>
          </a:p>
          <a:p>
            <a:r>
              <a:rPr lang="en-US" dirty="0"/>
              <a:t>Can include security and/or functional patches</a:t>
            </a:r>
          </a:p>
          <a:p>
            <a:r>
              <a:rPr lang="en-US" dirty="0"/>
              <a:t>Is a very successful activity </a:t>
            </a:r>
            <a:r>
              <a:rPr lang="en-US" dirty="0">
                <a:sym typeface="Wingdings" panose="05000000000000000000" pitchFamily="2" charset="2"/>
              </a:rPr>
              <a:t> other companies implemented it as well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BE0D51C-3C1E-40D9-B46A-4B966FE3D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Software </a:t>
            </a:r>
            <a:r>
              <a:rPr lang="de-AT" dirty="0" err="1"/>
              <a:t>Strategies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F4D6F1-4F09-4E44-A05B-3E248672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00ED599-7D9E-404E-AD87-B8A75FCBCE06}"/>
              </a:ext>
            </a:extLst>
          </p:cNvPr>
          <p:cNvSpPr txBox="1"/>
          <p:nvPr/>
        </p:nvSpPr>
        <p:spPr>
          <a:xfrm>
            <a:off x="355338" y="4885469"/>
            <a:ext cx="66152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 err="1"/>
              <a:t>Bott</a:t>
            </a:r>
            <a:r>
              <a:rPr lang="en-US" sz="900" dirty="0"/>
              <a:t>, E. (n.d.). Insider's guide to managing Microsoft Patch Tuesday. Retrieved March 21, 2020, from: 	https://www.techrepublic.com/article/insiders-guide-to-managing-microsoft-patch-tuesday/ </a:t>
            </a:r>
          </a:p>
          <a:p>
            <a:pPr defTabSz="358775"/>
            <a:r>
              <a:rPr lang="en-US" sz="900" dirty="0"/>
              <a:t>Flexera. (n.d.). The typical, modern software application is comprised of more than 50 percent open source 	code. Retrieved March 29, 2020, from: https://www.flexerasoftware.com/blog/what-is-software-	composition-analysis/</a:t>
            </a:r>
          </a:p>
        </p:txBody>
      </p:sp>
    </p:spTree>
    <p:extLst>
      <p:ext uri="{BB962C8B-B14F-4D97-AF65-F5344CB8AC3E}">
        <p14:creationId xmlns:p14="http://schemas.microsoft.com/office/powerpoint/2010/main" val="100517895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008CFFA-3057-4A75-9CBE-C5A963574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Microsoft is one of the biggest software developing companies</a:t>
            </a:r>
          </a:p>
          <a:p>
            <a:r>
              <a:rPr lang="en-CA" dirty="0"/>
              <a:t>Changed the strategy from being the main proprietary software producer to becoming a leading edge in open source software</a:t>
            </a:r>
          </a:p>
          <a:p>
            <a:r>
              <a:rPr lang="de-AT" dirty="0"/>
              <a:t>Even Microsoft Teams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available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Linux </a:t>
            </a:r>
            <a:r>
              <a:rPr lang="de-AT" dirty="0" err="1"/>
              <a:t>since</a:t>
            </a:r>
            <a:r>
              <a:rPr lang="de-AT" dirty="0"/>
              <a:t> 2019 </a:t>
            </a:r>
            <a:r>
              <a:rPr lang="de-AT" dirty="0">
                <a:sym typeface="Wingdings" panose="05000000000000000000" pitchFamily="2" charset="2"/>
              </a:rPr>
              <a:t> Positiv </a:t>
            </a:r>
            <a:r>
              <a:rPr lang="de-AT" dirty="0" err="1">
                <a:sym typeface="Wingdings" panose="05000000000000000000" pitchFamily="2" charset="2"/>
              </a:rPr>
              <a:t>for</a:t>
            </a:r>
            <a:r>
              <a:rPr lang="de-AT" dirty="0">
                <a:sym typeface="Wingdings" panose="05000000000000000000" pitchFamily="2" charset="2"/>
              </a:rPr>
              <a:t> b</a:t>
            </a:r>
            <a:r>
              <a:rPr lang="en-CA" dirty="0" err="1"/>
              <a:t>oth</a:t>
            </a:r>
            <a:r>
              <a:rPr lang="en-CA" dirty="0"/>
              <a:t> sides</a:t>
            </a:r>
          </a:p>
          <a:p>
            <a:r>
              <a:rPr lang="en-CA" dirty="0"/>
              <a:t>Microsoft published guidelines how customers benefit by using open source software</a:t>
            </a:r>
          </a:p>
          <a:p>
            <a:r>
              <a:rPr lang="en-CA" dirty="0"/>
              <a:t>Microsoft published guidelines how companies can reduce their risks when using open source software</a:t>
            </a:r>
          </a:p>
          <a:p>
            <a:pPr lvl="1"/>
            <a:r>
              <a:rPr lang="en-CA" dirty="0"/>
              <a:t>Know the components that are used</a:t>
            </a:r>
          </a:p>
          <a:p>
            <a:pPr lvl="1"/>
            <a:r>
              <a:rPr lang="en-CA" dirty="0"/>
              <a:t>Check them for vulnerabilities</a:t>
            </a:r>
          </a:p>
          <a:p>
            <a:pPr lvl="1"/>
            <a:r>
              <a:rPr lang="en-CA" dirty="0"/>
              <a:t>Always update the components</a:t>
            </a:r>
          </a:p>
          <a:p>
            <a:pPr lvl="1"/>
            <a:r>
              <a:rPr lang="de-AT" dirty="0"/>
              <a:t>Implement a </a:t>
            </a:r>
            <a:r>
              <a:rPr lang="de-AT" dirty="0" err="1"/>
              <a:t>process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risk</a:t>
            </a:r>
            <a:r>
              <a:rPr lang="de-AT" dirty="0"/>
              <a:t> </a:t>
            </a:r>
            <a:r>
              <a:rPr lang="de-AT" dirty="0" err="1"/>
              <a:t>management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2380F1-B79A-4AF0-85AF-8DDFB39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and Open Source Software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F691CB-4F26-4FD6-AC50-7C4F38351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BE2629F-B63C-47FB-A0F3-5A2A42990955}"/>
              </a:ext>
            </a:extLst>
          </p:cNvPr>
          <p:cNvSpPr txBox="1"/>
          <p:nvPr/>
        </p:nvSpPr>
        <p:spPr>
          <a:xfrm>
            <a:off x="355338" y="4885469"/>
            <a:ext cx="66152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Microsoft. (n.d.). Open Source Security. Retrieved May 14, 2020, from: https://www.microsoft.com/en-	us/securityengineering/opensource?activetab=security+analysis%3aprimaryr3</a:t>
            </a:r>
          </a:p>
          <a:p>
            <a:pPr defTabSz="358775"/>
            <a:r>
              <a:rPr lang="en-US" sz="900" dirty="0"/>
              <a:t>Salazar, M. (2019). Microsoft Teams is now available on Linux. Retrieved May 15, 2020, from: 	https://techcommunity.microsoft.com/t5/microsoft-teams-blog/microsoft-teams-is-now-available-on-	</a:t>
            </a:r>
            <a:r>
              <a:rPr lang="en-US" sz="900" dirty="0" err="1"/>
              <a:t>linux</a:t>
            </a:r>
            <a:r>
              <a:rPr lang="en-US" sz="900" dirty="0"/>
              <a:t>/ba-p/1056267#</a:t>
            </a:r>
          </a:p>
        </p:txBody>
      </p:sp>
    </p:spTree>
    <p:extLst>
      <p:ext uri="{BB962C8B-B14F-4D97-AF65-F5344CB8AC3E}">
        <p14:creationId xmlns:p14="http://schemas.microsoft.com/office/powerpoint/2010/main" val="228629847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977D44E-889F-4221-94BA-1C01B1C32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5000"/>
              </a:lnSpc>
            </a:pPr>
            <a:r>
              <a:rPr lang="en-CA" dirty="0"/>
              <a:t>Open source software costs less as proprietary software</a:t>
            </a:r>
          </a:p>
          <a:p>
            <a:pPr>
              <a:lnSpc>
                <a:spcPct val="125000"/>
              </a:lnSpc>
            </a:pPr>
            <a:r>
              <a:rPr lang="en-CA" dirty="0"/>
              <a:t>But employees with knowledge to implement it are needed</a:t>
            </a:r>
          </a:p>
          <a:p>
            <a:pPr>
              <a:lnSpc>
                <a:spcPct val="125000"/>
              </a:lnSpc>
            </a:pPr>
            <a:r>
              <a:rPr lang="en-CA" dirty="0"/>
              <a:t>Proprietary software comes usually with services and updates</a:t>
            </a:r>
          </a:p>
          <a:p>
            <a:pPr>
              <a:lnSpc>
                <a:spcPct val="125000"/>
              </a:lnSpc>
            </a:pPr>
            <a:r>
              <a:rPr lang="en-CA" dirty="0"/>
              <a:t>But it has the negative effect of becoming </a:t>
            </a:r>
            <a:r>
              <a:rPr lang="en-CA" dirty="0" err="1"/>
              <a:t>dependend</a:t>
            </a:r>
            <a:endParaRPr lang="en-CA" dirty="0"/>
          </a:p>
          <a:p>
            <a:pPr>
              <a:lnSpc>
                <a:spcPct val="125000"/>
              </a:lnSpc>
            </a:pPr>
            <a:r>
              <a:rPr lang="en-CA" dirty="0"/>
              <a:t>Vulnerabilities may be hidden by the proprietary software vendors</a:t>
            </a:r>
          </a:p>
          <a:p>
            <a:pPr>
              <a:lnSpc>
                <a:spcPct val="125000"/>
              </a:lnSpc>
            </a:pPr>
            <a:r>
              <a:rPr lang="en-CA" dirty="0"/>
              <a:t>Being dependent from only one company can be very risky as each company has to react as flexible as possible</a:t>
            </a:r>
          </a:p>
          <a:p>
            <a:pPr>
              <a:lnSpc>
                <a:spcPct val="125000"/>
              </a:lnSpc>
            </a:pPr>
            <a:r>
              <a:rPr lang="en-CA" dirty="0"/>
              <a:t>Regularly updates are a necessity</a:t>
            </a:r>
          </a:p>
          <a:p>
            <a:pPr>
              <a:lnSpc>
                <a:spcPct val="125000"/>
              </a:lnSpc>
            </a:pPr>
            <a:r>
              <a:rPr lang="en-CA" dirty="0"/>
              <a:t>Overall, it can be said that only when a company put much effort on securing their software, both software types can be secure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D3E40A6-5894-46B2-A0D8-2859CBD67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Conclusions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568FC2-BEF4-4902-B45C-A911AA62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1083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2019" y="1344613"/>
            <a:ext cx="8106794" cy="35870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Introduction and Motivation</a:t>
            </a:r>
          </a:p>
          <a:p>
            <a:pPr>
              <a:lnSpc>
                <a:spcPct val="150000"/>
              </a:lnSpc>
            </a:pPr>
            <a:r>
              <a:rPr lang="en-GB" dirty="0"/>
              <a:t>Licensing of Software</a:t>
            </a:r>
          </a:p>
          <a:p>
            <a:pPr>
              <a:lnSpc>
                <a:spcPct val="150000"/>
              </a:lnSpc>
            </a:pPr>
            <a:r>
              <a:rPr lang="en-GB" dirty="0"/>
              <a:t>Advantages and Disadvantages of Proprietary and Open Source Software</a:t>
            </a:r>
          </a:p>
          <a:p>
            <a:pPr>
              <a:lnSpc>
                <a:spcPct val="150000"/>
              </a:lnSpc>
            </a:pPr>
            <a:r>
              <a:rPr lang="en-GB" dirty="0"/>
              <a:t>Security Concerns of Software</a:t>
            </a:r>
          </a:p>
          <a:p>
            <a:pPr>
              <a:lnSpc>
                <a:spcPct val="150000"/>
              </a:lnSpc>
            </a:pPr>
            <a:r>
              <a:rPr lang="en-GB" dirty="0"/>
              <a:t>Software Strategies</a:t>
            </a:r>
          </a:p>
          <a:p>
            <a:pPr>
              <a:lnSpc>
                <a:spcPct val="150000"/>
              </a:lnSpc>
            </a:pPr>
            <a:r>
              <a:rPr lang="en-GB" dirty="0"/>
              <a:t>Microsoft and Open Source Software</a:t>
            </a:r>
          </a:p>
          <a:p>
            <a:pPr>
              <a:lnSpc>
                <a:spcPct val="150000"/>
              </a:lnSpc>
            </a:pPr>
            <a:r>
              <a:rPr lang="en-GB" dirty="0"/>
              <a:t>Conclusions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777864" y="5262499"/>
            <a:ext cx="524544" cy="258085"/>
          </a:xfrm>
        </p:spPr>
        <p:txBody>
          <a:bodyPr/>
          <a:lstStyle/>
          <a:p>
            <a:fld id="{BE3DC40E-DBBE-4E2D-9EEC-FBF0DA0E9179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429071617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71FDD79-4675-4DC3-AE4E-48AE9EC107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7338" y="2941638"/>
            <a:ext cx="4284662" cy="882495"/>
          </a:xfrm>
        </p:spPr>
        <p:txBody>
          <a:bodyPr/>
          <a:lstStyle/>
          <a:p>
            <a:r>
              <a:rPr lang="de-AT" dirty="0"/>
              <a:t>Fabiola </a:t>
            </a:r>
            <a:r>
              <a:rPr lang="de-AT" dirty="0" err="1"/>
              <a:t>Welzenbach</a:t>
            </a:r>
            <a:endParaRPr lang="de-AT" dirty="0"/>
          </a:p>
          <a:p>
            <a:r>
              <a:rPr lang="de-AT" dirty="0"/>
              <a:t>h1552712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C417134-9A50-4A61-AEE7-058D21F8B3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Thank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!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2211F62E-7664-4F1C-B6F5-29A46BCFE5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765440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8D4DB22-5E60-467A-813D-380A44B7C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9" y="1344613"/>
            <a:ext cx="8556620" cy="35870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term „digitalization“ is a very popular today</a:t>
            </a:r>
          </a:p>
          <a:p>
            <a:pPr>
              <a:lnSpc>
                <a:spcPct val="150000"/>
              </a:lnSpc>
            </a:pPr>
            <a:r>
              <a:rPr lang="en-US" dirty="0"/>
              <a:t>It offers great advantages like Industry 4.0, new sensors, IoT, etc.</a:t>
            </a:r>
          </a:p>
          <a:p>
            <a:pPr>
              <a:lnSpc>
                <a:spcPct val="150000"/>
              </a:lnSpc>
            </a:pPr>
            <a:r>
              <a:rPr lang="en-US" dirty="0"/>
              <a:t>But security of the systems must be ensured</a:t>
            </a:r>
          </a:p>
          <a:p>
            <a:pPr>
              <a:lnSpc>
                <a:spcPct val="150000"/>
              </a:lnSpc>
            </a:pPr>
            <a:r>
              <a:rPr lang="en-US" dirty="0"/>
              <a:t>Security is an important asset in a company (and for private persons!)</a:t>
            </a:r>
          </a:p>
          <a:p>
            <a:pPr>
              <a:lnSpc>
                <a:spcPct val="150000"/>
              </a:lnSpc>
            </a:pPr>
            <a:r>
              <a:rPr lang="en-US" dirty="0"/>
              <a:t>Attacks are most likely done on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Due to the actual crisis this becomes even more important (     home office)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can be proprietary or open source</a:t>
            </a:r>
          </a:p>
          <a:p>
            <a:pPr>
              <a:lnSpc>
                <a:spcPct val="150000"/>
              </a:lnSpc>
            </a:pPr>
            <a:r>
              <a:rPr lang="en-US" dirty="0"/>
              <a:t>Comparison of proprietary and open source software in terms of security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3D2F613-126E-42E2-985F-5937B9F5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Introduction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9382CA-5315-48A0-9611-2A43A497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Grafik 5" descr="Pfeil nach rechts">
            <a:extLst>
              <a:ext uri="{FF2B5EF4-FFF2-40B4-BE49-F238E27FC236}">
                <a16:creationId xmlns:a16="http://schemas.microsoft.com/office/drawing/2014/main" id="{FDA61D51-829D-406C-A529-9E9C51CD3A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3953" y="3623678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6001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8F658C4-D820-44E6-BB41-E09FBEFA6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Software?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CFFEA2-DD0A-4130-B765-FC7E789B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E006890E-B84B-4D43-BB55-078133C579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513306"/>
              </p:ext>
            </p:extLst>
          </p:nvPr>
        </p:nvGraphicFramePr>
        <p:xfrm>
          <a:off x="226435" y="1906436"/>
          <a:ext cx="3873617" cy="2979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6ECE8174-5EA4-4D6D-A71C-BC425E9CAFF7}"/>
              </a:ext>
            </a:extLst>
          </p:cNvPr>
          <p:cNvSpPr txBox="1"/>
          <p:nvPr/>
        </p:nvSpPr>
        <p:spPr>
          <a:xfrm>
            <a:off x="462408" y="1305702"/>
            <a:ext cx="76639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Software is necessary to be able to use the hardware</a:t>
            </a:r>
            <a:endParaRPr lang="de-AT" sz="1600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1470F-0973-40A7-B527-9785C53A6B41}"/>
              </a:ext>
            </a:extLst>
          </p:cNvPr>
          <p:cNvSpPr txBox="1"/>
          <p:nvPr/>
        </p:nvSpPr>
        <p:spPr>
          <a:xfrm>
            <a:off x="3953379" y="2033707"/>
            <a:ext cx="3873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Controls </a:t>
            </a:r>
            <a:r>
              <a:rPr lang="de-AT" sz="1600" dirty="0" err="1"/>
              <a:t>the</a:t>
            </a:r>
            <a:r>
              <a:rPr lang="de-AT" sz="1600" dirty="0"/>
              <a:t> </a:t>
            </a:r>
            <a:r>
              <a:rPr lang="de-AT" sz="1600" dirty="0" err="1"/>
              <a:t>existing</a:t>
            </a:r>
            <a:r>
              <a:rPr lang="de-AT" sz="1600" dirty="0"/>
              <a:t> Hardware </a:t>
            </a:r>
          </a:p>
          <a:p>
            <a:r>
              <a:rPr lang="de-AT" sz="1600" dirty="0">
                <a:sym typeface="Wingdings" panose="05000000000000000000" pitchFamily="2" charset="2"/>
              </a:rPr>
              <a:t> </a:t>
            </a:r>
            <a:r>
              <a:rPr lang="de-AT" sz="1600" dirty="0" err="1">
                <a:sym typeface="Wingdings" panose="05000000000000000000" pitchFamily="2" charset="2"/>
              </a:rPr>
              <a:t>operating</a:t>
            </a:r>
            <a:r>
              <a:rPr lang="de-AT" sz="1600" dirty="0">
                <a:sym typeface="Wingdings" panose="05000000000000000000" pitchFamily="2" charset="2"/>
              </a:rPr>
              <a:t> </a:t>
            </a:r>
            <a:r>
              <a:rPr lang="de-AT" sz="1600" dirty="0" err="1">
                <a:sym typeface="Wingdings" panose="05000000000000000000" pitchFamily="2" charset="2"/>
              </a:rPr>
              <a:t>system</a:t>
            </a:r>
            <a:endParaRPr lang="de-AT" sz="16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C2F5CD4-5234-4A41-97AA-CACFDFE03E4E}"/>
              </a:ext>
            </a:extLst>
          </p:cNvPr>
          <p:cNvSpPr txBox="1"/>
          <p:nvPr/>
        </p:nvSpPr>
        <p:spPr>
          <a:xfrm>
            <a:off x="3953379" y="2750178"/>
            <a:ext cx="4402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Provides the technical infrastructure for other components </a:t>
            </a:r>
            <a:r>
              <a:rPr lang="de-AT" sz="1600" dirty="0">
                <a:sym typeface="Wingdings" panose="05000000000000000000" pitchFamily="2" charset="2"/>
              </a:rPr>
              <a:t> GUIs</a:t>
            </a:r>
            <a:endParaRPr lang="de-AT" sz="16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2059ED2-997A-48C2-A9E1-3888C1B94B0B}"/>
              </a:ext>
            </a:extLst>
          </p:cNvPr>
          <p:cNvSpPr txBox="1"/>
          <p:nvPr/>
        </p:nvSpPr>
        <p:spPr>
          <a:xfrm>
            <a:off x="3953378" y="3481396"/>
            <a:ext cx="4402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Enable the computer to be used for a wide range of applications </a:t>
            </a:r>
            <a:r>
              <a:rPr lang="de-AT" sz="1600" dirty="0">
                <a:sym typeface="Wingdings" panose="05000000000000000000" pitchFamily="2" charset="2"/>
              </a:rPr>
              <a:t> Word,…</a:t>
            </a:r>
            <a:endParaRPr lang="de-AT" sz="16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81B1E43-2B01-4D10-97DE-BA5CDA80ABED}"/>
              </a:ext>
            </a:extLst>
          </p:cNvPr>
          <p:cNvSpPr txBox="1"/>
          <p:nvPr/>
        </p:nvSpPr>
        <p:spPr>
          <a:xfrm>
            <a:off x="4100052" y="4184633"/>
            <a:ext cx="4402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Used for programming</a:t>
            </a:r>
          </a:p>
          <a:p>
            <a:r>
              <a:rPr lang="de-AT" sz="1600" dirty="0">
                <a:sym typeface="Wingdings" panose="05000000000000000000" pitchFamily="2" charset="2"/>
              </a:rPr>
              <a:t> Visual Studio, </a:t>
            </a:r>
            <a:r>
              <a:rPr lang="de-AT" sz="1600" dirty="0" err="1">
                <a:sym typeface="Wingdings" panose="05000000000000000000" pitchFamily="2" charset="2"/>
              </a:rPr>
              <a:t>Netbeans</a:t>
            </a:r>
            <a:r>
              <a:rPr lang="de-AT" sz="1600" dirty="0">
                <a:sym typeface="Wingdings" panose="05000000000000000000" pitchFamily="2" charset="2"/>
              </a:rPr>
              <a:t>,…</a:t>
            </a:r>
            <a:endParaRPr lang="de-AT" sz="16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B8C7C2E-41F8-4DAF-BB99-C1A09AD58F28}"/>
              </a:ext>
            </a:extLst>
          </p:cNvPr>
          <p:cNvSpPr txBox="1"/>
          <p:nvPr/>
        </p:nvSpPr>
        <p:spPr>
          <a:xfrm>
            <a:off x="355337" y="5031912"/>
            <a:ext cx="719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de-DE" sz="900" dirty="0"/>
              <a:t>Hansen, H., </a:t>
            </a:r>
            <a:r>
              <a:rPr lang="de-DE" sz="900" dirty="0" err="1"/>
              <a:t>Mendling</a:t>
            </a:r>
            <a:r>
              <a:rPr lang="de-DE" sz="900" dirty="0"/>
              <a:t>, J., &amp; Neumann, G. (2015). Wirtschaftsinformatik. De Gruyter.</a:t>
            </a:r>
          </a:p>
          <a:p>
            <a:pPr defTabSz="358775"/>
            <a:r>
              <a:rPr lang="de-DE" sz="900" dirty="0"/>
              <a:t>Wiedemann, A., </a:t>
            </a:r>
            <a:r>
              <a:rPr lang="de-DE" sz="900" dirty="0" err="1"/>
              <a:t>Holey</a:t>
            </a:r>
            <a:r>
              <a:rPr lang="de-DE" sz="900" dirty="0"/>
              <a:t>, T., &amp; Wiedemann, A. (2007). Wirtschaftsinformatik. Klaus Olfert. Kiehl.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03642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862BBF0-9361-4BED-A918-6F16248F0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9" y="1165123"/>
            <a:ext cx="8047800" cy="4048432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dirty="0"/>
              <a:t>Proprietary software: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Is software with limitations on using and copying it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Limit modifications or copying by</a:t>
            </a:r>
          </a:p>
          <a:p>
            <a:pPr lvl="2">
              <a:lnSpc>
                <a:spcPct val="125000"/>
              </a:lnSpc>
            </a:pPr>
            <a:r>
              <a:rPr lang="en-US" dirty="0"/>
              <a:t>Licensing, patent, copyright</a:t>
            </a:r>
          </a:p>
          <a:p>
            <a:pPr lvl="2">
              <a:lnSpc>
                <a:spcPct val="125000"/>
              </a:lnSpc>
            </a:pPr>
            <a:r>
              <a:rPr lang="en-US" dirty="0"/>
              <a:t>Release binary-code (only machine readable)</a:t>
            </a:r>
          </a:p>
          <a:p>
            <a:pPr>
              <a:lnSpc>
                <a:spcPct val="125000"/>
              </a:lnSpc>
            </a:pPr>
            <a:r>
              <a:rPr lang="en-US" dirty="0"/>
              <a:t>Open source software: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The source code is open to everyone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Source code underlies an open source license accepted by the Open Source Initiative (OSI)</a:t>
            </a:r>
          </a:p>
          <a:p>
            <a:pPr lvl="1">
              <a:lnSpc>
                <a:spcPct val="125000"/>
              </a:lnSpc>
            </a:pPr>
            <a:r>
              <a:rPr lang="en-US" dirty="0"/>
              <a:t>Goal is to make applications more useful, error-free and more secure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A98B0A1-4FE7-4CEF-93B8-30484D0E6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Proprietary and Open Source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553686-D82C-432F-9148-94A71E73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AE1CDFF-6E93-4FD7-A393-2183F0FE0D02}"/>
              </a:ext>
            </a:extLst>
          </p:cNvPr>
          <p:cNvSpPr txBox="1"/>
          <p:nvPr/>
        </p:nvSpPr>
        <p:spPr>
          <a:xfrm>
            <a:off x="355338" y="4885469"/>
            <a:ext cx="719608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Online Etymology dictionary. (n.d.). Retrieved March 18, 2020, from. https://www.etymonline.com/word/proprietary</a:t>
            </a:r>
          </a:p>
          <a:p>
            <a:pPr defTabSz="358775"/>
            <a:r>
              <a:rPr lang="en-US" sz="900" dirty="0"/>
              <a:t>Open Source Initiative. (n.d.). Open Source Initiative. Retrieved March 21, 2020, from: https://opensource.org</a:t>
            </a:r>
          </a:p>
          <a:p>
            <a:pPr defTabSz="358775"/>
            <a:r>
              <a:rPr lang="en-US" sz="900" dirty="0"/>
              <a:t>Sahoo, R., &amp; Sahoo, G. (2016). Computer Science with C++. New </a:t>
            </a:r>
            <a:r>
              <a:rPr lang="en-US" sz="900" dirty="0" err="1"/>
              <a:t>Saraswati</a:t>
            </a:r>
            <a:r>
              <a:rPr lang="en-US" sz="900" dirty="0"/>
              <a:t> House (India) Pvt. Ltd. </a:t>
            </a:r>
          </a:p>
        </p:txBody>
      </p:sp>
    </p:spTree>
    <p:extLst>
      <p:ext uri="{BB962C8B-B14F-4D97-AF65-F5344CB8AC3E}">
        <p14:creationId xmlns:p14="http://schemas.microsoft.com/office/powerpoint/2010/main" val="20724947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43BC903-F9CE-478B-BB22-4B8CB4F3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9" y="1359361"/>
            <a:ext cx="3719149" cy="3587051"/>
          </a:xfrm>
        </p:spPr>
        <p:txBody>
          <a:bodyPr/>
          <a:lstStyle/>
          <a:p>
            <a:r>
              <a:rPr lang="en-US" dirty="0"/>
              <a:t>Open Source Software:</a:t>
            </a:r>
          </a:p>
          <a:p>
            <a:pPr lvl="1"/>
            <a:r>
              <a:rPr lang="en-US" dirty="0"/>
              <a:t>To avoid misuse of open source software, licensing concepts were introduced</a:t>
            </a:r>
          </a:p>
          <a:p>
            <a:pPr lvl="1"/>
            <a:r>
              <a:rPr lang="en-US" dirty="0"/>
              <a:t>Open source licensing is a legally valid and binding contract between the developer and the user</a:t>
            </a:r>
          </a:p>
          <a:p>
            <a:pPr lvl="1"/>
            <a:r>
              <a:rPr lang="en-US" dirty="0"/>
              <a:t>Over 200 open source licenses exist and each states what users are allowed to do with the software components</a:t>
            </a:r>
          </a:p>
          <a:p>
            <a:pPr lvl="1"/>
            <a:r>
              <a:rPr lang="en-CA" dirty="0"/>
              <a:t>Two main categories: </a:t>
            </a:r>
            <a:br>
              <a:rPr lang="en-CA" dirty="0"/>
            </a:br>
            <a:r>
              <a:rPr lang="en-CA" dirty="0"/>
              <a:t>copyleft and permissive </a:t>
            </a:r>
            <a:endParaRPr lang="en-US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5D0DB0B-6314-45DA-A54A-AFF48B7CB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Licensing </a:t>
            </a:r>
            <a:r>
              <a:rPr lang="de-AT" dirty="0" err="1"/>
              <a:t>of</a:t>
            </a:r>
            <a:r>
              <a:rPr lang="de-AT" dirty="0"/>
              <a:t> Open Source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BB2A6A-2DA5-4971-963F-342F078A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1" descr="A screen shot of a computer&#10;&#10;Description automatically generated">
            <a:extLst>
              <a:ext uri="{FF2B5EF4-FFF2-40B4-BE49-F238E27FC236}">
                <a16:creationId xmlns:a16="http://schemas.microsoft.com/office/drawing/2014/main" id="{31A5A3FE-627D-4776-B865-17E5D7688114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368" y="1439222"/>
            <a:ext cx="4395613" cy="283655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B316200-E0CC-4031-BBBC-9B81F109D9FD}"/>
              </a:ext>
            </a:extLst>
          </p:cNvPr>
          <p:cNvSpPr txBox="1"/>
          <p:nvPr/>
        </p:nvSpPr>
        <p:spPr>
          <a:xfrm>
            <a:off x="355338" y="4885469"/>
            <a:ext cx="66152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de-DE" sz="900" dirty="0" err="1"/>
              <a:t>Honsel</a:t>
            </a:r>
            <a:r>
              <a:rPr lang="de-DE" sz="900" dirty="0"/>
              <a:t>, G. (2020). Einmal Utopia und zurück . Technology Review.</a:t>
            </a:r>
          </a:p>
          <a:p>
            <a:pPr defTabSz="358775"/>
            <a:r>
              <a:rPr lang="en-US" sz="900" dirty="0"/>
              <a:t>Stallman, R. (2002). Selected Essays of Richard M. Stallman, 3rd Edition. Free Software Free Society.</a:t>
            </a:r>
          </a:p>
          <a:p>
            <a:pPr defTabSz="358775"/>
            <a:r>
              <a:rPr lang="en-US" sz="900" dirty="0" err="1"/>
              <a:t>WhiteSource</a:t>
            </a:r>
            <a:r>
              <a:rPr lang="en-US" sz="900" dirty="0"/>
              <a:t>. (2020, February). The Complete Guide for Open Source License. White Source. Retrieved April 6, 	2020, from: https://resources.whitesourcesoftware.com/licenses/the-complete-guide-for-open-source-	licenses-2020</a:t>
            </a:r>
          </a:p>
        </p:txBody>
      </p:sp>
    </p:spTree>
    <p:extLst>
      <p:ext uri="{BB962C8B-B14F-4D97-AF65-F5344CB8AC3E}">
        <p14:creationId xmlns:p14="http://schemas.microsoft.com/office/powerpoint/2010/main" val="11199059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8B9C6DA0-861C-4AB5-9382-D39F3B44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A" dirty="0"/>
              <a:t>One of the most popular license agreements is the End-User License Agreement (EULA)</a:t>
            </a:r>
          </a:p>
          <a:p>
            <a:pPr>
              <a:lnSpc>
                <a:spcPct val="150000"/>
              </a:lnSpc>
            </a:pPr>
            <a:r>
              <a:rPr lang="en-CA" dirty="0"/>
              <a:t>Possible business model: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Proprietary software providers sell continually high-margin licenses of the same software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Improved versions with new licenses are sold with extra fees</a:t>
            </a:r>
          </a:p>
          <a:p>
            <a:pPr lvl="1">
              <a:lnSpc>
                <a:spcPct val="150000"/>
              </a:lnSpc>
            </a:pPr>
            <a:r>
              <a:rPr lang="en-CA" dirty="0"/>
              <a:t>Support and maintenance is sold in addition</a:t>
            </a: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159326E-36B2-4CBE-BA9A-613CB102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Licensing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Proprietary</a:t>
            </a:r>
            <a:r>
              <a:rPr lang="de-AT" dirty="0"/>
              <a:t> Software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7AF46E-0A95-4A6E-A858-12B189564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24AC050-9FCC-4739-9EDF-F42EF387EB08}"/>
              </a:ext>
            </a:extLst>
          </p:cNvPr>
          <p:cNvSpPr txBox="1"/>
          <p:nvPr/>
        </p:nvSpPr>
        <p:spPr>
          <a:xfrm>
            <a:off x="355338" y="4885469"/>
            <a:ext cx="661529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en-US" sz="900" dirty="0"/>
              <a:t>Landy, G., &amp; </a:t>
            </a:r>
            <a:r>
              <a:rPr lang="en-US" sz="900" dirty="0" err="1"/>
              <a:t>Mastrobattista</a:t>
            </a:r>
            <a:r>
              <a:rPr lang="en-US" sz="900" dirty="0"/>
              <a:t>, A. (2008). A Pragmatic Guide to 9 Open Source. In A. J. Gene K. Landy, The IT / 	Digital Legal Companion: A Comprehensive Business Guide to Software, IT, Internet, Media and IP Law. 	</a:t>
            </a:r>
            <a:r>
              <a:rPr lang="en-US" sz="900" dirty="0" err="1"/>
              <a:t>Syngress</a:t>
            </a:r>
            <a:r>
              <a:rPr lang="en-US" sz="900" dirty="0"/>
              <a:t>; 1 edition.</a:t>
            </a:r>
          </a:p>
          <a:p>
            <a:pPr defTabSz="358775"/>
            <a:r>
              <a:rPr lang="en-US" sz="900" dirty="0" err="1"/>
              <a:t>DiBona</a:t>
            </a:r>
            <a:r>
              <a:rPr lang="en-US" sz="900" dirty="0"/>
              <a:t>, S., &amp; Cooper. (2005). Open Sources 2.0: The Continuing Evolution. O'Reilly Media; 1 edition (31 Oct. 	2005)</a:t>
            </a:r>
          </a:p>
        </p:txBody>
      </p:sp>
    </p:spTree>
    <p:extLst>
      <p:ext uri="{BB962C8B-B14F-4D97-AF65-F5344CB8AC3E}">
        <p14:creationId xmlns:p14="http://schemas.microsoft.com/office/powerpoint/2010/main" val="18481199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AD47023-CFE2-4346-B573-F6FF10936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08" y="1058125"/>
            <a:ext cx="7759644" cy="395170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de-AT" sz="2000" dirty="0"/>
              <a:t>Open Source Software: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Cost savings factor as the greatest benefit (no fees for licenses)</a:t>
            </a:r>
          </a:p>
          <a:p>
            <a:pPr marL="266700" lvl="1" indent="0">
              <a:lnSpc>
                <a:spcPct val="130000"/>
              </a:lnSpc>
              <a:buNone/>
              <a:tabLst>
                <a:tab pos="536575" algn="l"/>
              </a:tabLst>
            </a:pPr>
            <a:r>
              <a:rPr lang="en-CA" dirty="0"/>
              <a:t>	High level of security provided by regularly updates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Low error-rates and high stability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Source code is open and “holes” are easier to be found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Being independent from proprietary software providers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Skilled workers are necessary for further development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Unclear warranty situation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The uncertainty of the future of open source software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No or imprecise supplier liability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Fear of security concerns</a:t>
            </a:r>
          </a:p>
          <a:p>
            <a:pPr lvl="1">
              <a:lnSpc>
                <a:spcPct val="130000"/>
              </a:lnSpc>
            </a:pP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621217E-7ED2-468D-A399-4E5EF1E2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and Disadvantages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9DB09-9856-401A-95B0-C6B283B0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Grafik 5" descr="Lachendes Gesicht mit einfarbiger Füllung">
            <a:extLst>
              <a:ext uri="{FF2B5EF4-FFF2-40B4-BE49-F238E27FC236}">
                <a16:creationId xmlns:a16="http://schemas.microsoft.com/office/drawing/2014/main" id="{3A3211A2-0481-4022-BDFA-3DE46B1D8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1544008"/>
            <a:ext cx="288000" cy="288000"/>
          </a:xfrm>
          <a:prstGeom prst="rect">
            <a:avLst/>
          </a:prstGeom>
        </p:spPr>
      </p:pic>
      <p:pic>
        <p:nvPicPr>
          <p:cNvPr id="8" name="Grafik 7" descr="Trauriges Gesicht mit einfarbiger Füllung">
            <a:extLst>
              <a:ext uri="{FF2B5EF4-FFF2-40B4-BE49-F238E27FC236}">
                <a16:creationId xmlns:a16="http://schemas.microsoft.com/office/drawing/2014/main" id="{D39C090B-7DE9-4D04-AFFD-70E112F414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3148268"/>
            <a:ext cx="288000" cy="288000"/>
          </a:xfrm>
          <a:prstGeom prst="rect">
            <a:avLst/>
          </a:prstGeom>
        </p:spPr>
      </p:pic>
      <p:pic>
        <p:nvPicPr>
          <p:cNvPr id="9" name="Grafik 8" descr="Lachendes Gesicht mit einfarbiger Füllung">
            <a:extLst>
              <a:ext uri="{FF2B5EF4-FFF2-40B4-BE49-F238E27FC236}">
                <a16:creationId xmlns:a16="http://schemas.microsoft.com/office/drawing/2014/main" id="{031820E8-F5DD-4F49-A429-0BCE8A98A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1870335"/>
            <a:ext cx="288000" cy="288000"/>
          </a:xfrm>
          <a:prstGeom prst="rect">
            <a:avLst/>
          </a:prstGeom>
        </p:spPr>
      </p:pic>
      <p:pic>
        <p:nvPicPr>
          <p:cNvPr id="10" name="Grafik 9" descr="Lachendes Gesicht mit einfarbiger Füllung">
            <a:extLst>
              <a:ext uri="{FF2B5EF4-FFF2-40B4-BE49-F238E27FC236}">
                <a16:creationId xmlns:a16="http://schemas.microsoft.com/office/drawing/2014/main" id="{D11D76AC-2187-4AB1-BD74-B46ACCDB4B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196662"/>
            <a:ext cx="288000" cy="288000"/>
          </a:xfrm>
          <a:prstGeom prst="rect">
            <a:avLst/>
          </a:prstGeom>
        </p:spPr>
      </p:pic>
      <p:pic>
        <p:nvPicPr>
          <p:cNvPr id="11" name="Grafik 10" descr="Lachendes Gesicht mit einfarbiger Füllung">
            <a:extLst>
              <a:ext uri="{FF2B5EF4-FFF2-40B4-BE49-F238E27FC236}">
                <a16:creationId xmlns:a16="http://schemas.microsoft.com/office/drawing/2014/main" id="{76E6110A-A04C-4E6D-B5ED-7DF98A7AF7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522989"/>
            <a:ext cx="288000" cy="288000"/>
          </a:xfrm>
          <a:prstGeom prst="rect">
            <a:avLst/>
          </a:prstGeom>
        </p:spPr>
      </p:pic>
      <p:pic>
        <p:nvPicPr>
          <p:cNvPr id="12" name="Grafik 11" descr="Lachendes Gesicht mit einfarbiger Füllung">
            <a:extLst>
              <a:ext uri="{FF2B5EF4-FFF2-40B4-BE49-F238E27FC236}">
                <a16:creationId xmlns:a16="http://schemas.microsoft.com/office/drawing/2014/main" id="{DECD519D-7AF9-4BF1-A8DE-63F99C8A8E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838366"/>
            <a:ext cx="288000" cy="288000"/>
          </a:xfrm>
          <a:prstGeom prst="rect">
            <a:avLst/>
          </a:prstGeom>
        </p:spPr>
      </p:pic>
      <p:pic>
        <p:nvPicPr>
          <p:cNvPr id="13" name="Grafik 12" descr="Trauriges Gesicht mit einfarbiger Füllung">
            <a:extLst>
              <a:ext uri="{FF2B5EF4-FFF2-40B4-BE49-F238E27FC236}">
                <a16:creationId xmlns:a16="http://schemas.microsoft.com/office/drawing/2014/main" id="{25D8AE03-1831-41F5-8A4F-868F627FF0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3475206"/>
            <a:ext cx="288000" cy="288000"/>
          </a:xfrm>
          <a:prstGeom prst="rect">
            <a:avLst/>
          </a:prstGeom>
        </p:spPr>
      </p:pic>
      <p:pic>
        <p:nvPicPr>
          <p:cNvPr id="14" name="Grafik 13" descr="Trauriges Gesicht mit einfarbiger Füllung">
            <a:extLst>
              <a:ext uri="{FF2B5EF4-FFF2-40B4-BE49-F238E27FC236}">
                <a16:creationId xmlns:a16="http://schemas.microsoft.com/office/drawing/2014/main" id="{58DA8883-C571-444C-BD9F-03E4F7ADCC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3804577"/>
            <a:ext cx="288000" cy="288000"/>
          </a:xfrm>
          <a:prstGeom prst="rect">
            <a:avLst/>
          </a:prstGeom>
        </p:spPr>
      </p:pic>
      <p:pic>
        <p:nvPicPr>
          <p:cNvPr id="15" name="Grafik 14" descr="Trauriges Gesicht mit einfarbiger Füllung">
            <a:extLst>
              <a:ext uri="{FF2B5EF4-FFF2-40B4-BE49-F238E27FC236}">
                <a16:creationId xmlns:a16="http://schemas.microsoft.com/office/drawing/2014/main" id="{92FB4C5A-44AC-418D-8E3F-255B0CD8BD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4130904"/>
            <a:ext cx="288000" cy="288000"/>
          </a:xfrm>
          <a:prstGeom prst="rect">
            <a:avLst/>
          </a:prstGeom>
        </p:spPr>
      </p:pic>
      <p:pic>
        <p:nvPicPr>
          <p:cNvPr id="16" name="Grafik 15" descr="Trauriges Gesicht mit einfarbiger Füllung">
            <a:extLst>
              <a:ext uri="{FF2B5EF4-FFF2-40B4-BE49-F238E27FC236}">
                <a16:creationId xmlns:a16="http://schemas.microsoft.com/office/drawing/2014/main" id="{26E594D1-3788-40FC-8E79-F925775EFB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4457231"/>
            <a:ext cx="288000" cy="288000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7BCA75BA-05BE-46E3-A48F-6DD642AB05E7}"/>
              </a:ext>
            </a:extLst>
          </p:cNvPr>
          <p:cNvSpPr txBox="1"/>
          <p:nvPr/>
        </p:nvSpPr>
        <p:spPr>
          <a:xfrm>
            <a:off x="361400" y="4783558"/>
            <a:ext cx="6615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de-DE" sz="900" dirty="0"/>
              <a:t>Bitkom. (2019). Open Source Monitor - Studienbericht 2019 . </a:t>
            </a:r>
            <a:r>
              <a:rPr lang="de-DE" sz="900" dirty="0" err="1"/>
              <a:t>Retrieved</a:t>
            </a:r>
            <a:r>
              <a:rPr lang="de-DE" sz="900" dirty="0"/>
              <a:t> May 15, 2020, 	</a:t>
            </a:r>
            <a:r>
              <a:rPr lang="de-DE" sz="900" dirty="0" err="1"/>
              <a:t>from:https</a:t>
            </a:r>
            <a:r>
              <a:rPr lang="de-DE" sz="900" dirty="0"/>
              <a:t>://www.bitkom.org/sites/default/files/2020-02/20200218_studienbericht-open-source-	monitor-2019_0.pdf</a:t>
            </a:r>
          </a:p>
          <a:p>
            <a:pPr defTabSz="358775"/>
            <a:r>
              <a:rPr lang="en-US" sz="900" dirty="0"/>
              <a:t>Landy, G., &amp; </a:t>
            </a:r>
            <a:r>
              <a:rPr lang="en-US" sz="900" dirty="0" err="1"/>
              <a:t>Mastrobattista</a:t>
            </a:r>
            <a:r>
              <a:rPr lang="en-US" sz="900" dirty="0"/>
              <a:t>, A. (2008). A Pragmatic Guide to 9 Open Source. In A. J. Gene K. Landy, The IT / 	Digital Legal Companion: A Comprehensive Business Guide to Software, IT, Internet, Media and IP Law. 	</a:t>
            </a:r>
            <a:r>
              <a:rPr lang="en-US" sz="900" dirty="0" err="1"/>
              <a:t>Syngress</a:t>
            </a:r>
            <a:r>
              <a:rPr lang="en-US" sz="900" dirty="0"/>
              <a:t>; 1 edition.</a:t>
            </a:r>
          </a:p>
        </p:txBody>
      </p:sp>
    </p:spTree>
    <p:extLst>
      <p:ext uri="{BB962C8B-B14F-4D97-AF65-F5344CB8AC3E}">
        <p14:creationId xmlns:p14="http://schemas.microsoft.com/office/powerpoint/2010/main" val="15064710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AD47023-CFE2-4346-B573-F6FF10936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8" y="1344615"/>
            <a:ext cx="8287749" cy="263603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de-AT" sz="2000" dirty="0" err="1"/>
              <a:t>Proprietary</a:t>
            </a:r>
            <a:r>
              <a:rPr lang="de-AT" sz="2000" dirty="0"/>
              <a:t> Software: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Usability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/>
              <a:t>not only developers but also application users can use the software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US" dirty="0"/>
              <a:t>	serve directly the end user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smaller scope and fewer functions</a:t>
            </a:r>
            <a:endParaRPr lang="en-CA" dirty="0"/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Software is checked and maintained regularly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Customized support of proprietary software provider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Dependency on big companies (e.g. Microsoft, Apple, SAP,…)</a:t>
            </a:r>
          </a:p>
          <a:p>
            <a:pPr marL="266700" lvl="1" indent="0" defTabSz="536575">
              <a:lnSpc>
                <a:spcPct val="130000"/>
              </a:lnSpc>
              <a:buNone/>
            </a:pPr>
            <a:r>
              <a:rPr lang="en-CA" dirty="0"/>
              <a:t>	</a:t>
            </a:r>
            <a:r>
              <a:rPr lang="en-CA" i="1" dirty="0"/>
              <a:t>Vendor lock-in: s</a:t>
            </a:r>
            <a:r>
              <a:rPr lang="en-CA" dirty="0"/>
              <a:t>witching to another product is difficult due to costs and training</a:t>
            </a:r>
            <a:endParaRPr lang="en-CA" i="1" dirty="0"/>
          </a:p>
          <a:p>
            <a:pPr marL="266700" lvl="1" indent="0" defTabSz="536575">
              <a:lnSpc>
                <a:spcPct val="130000"/>
              </a:lnSpc>
              <a:buNone/>
            </a:pPr>
            <a:endParaRPr lang="de-AT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621217E-7ED2-468D-A399-4E5EF1E2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Advantages and Disadvantages</a:t>
            </a:r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29DB09-9856-401A-95B0-C6B283B0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" name="Grafik 5" descr="Lachendes Gesicht mit einfarbiger Füllung">
            <a:extLst>
              <a:ext uri="{FF2B5EF4-FFF2-40B4-BE49-F238E27FC236}">
                <a16:creationId xmlns:a16="http://schemas.microsoft.com/office/drawing/2014/main" id="{3A3211A2-0481-4022-BDFA-3DE46B1D85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1825948"/>
            <a:ext cx="288000" cy="288000"/>
          </a:xfrm>
          <a:prstGeom prst="rect">
            <a:avLst/>
          </a:prstGeom>
        </p:spPr>
      </p:pic>
      <p:pic>
        <p:nvPicPr>
          <p:cNvPr id="8" name="Grafik 7" descr="Trauriges Gesicht mit einfarbiger Füllung">
            <a:extLst>
              <a:ext uri="{FF2B5EF4-FFF2-40B4-BE49-F238E27FC236}">
                <a16:creationId xmlns:a16="http://schemas.microsoft.com/office/drawing/2014/main" id="{D39C090B-7DE9-4D04-AFFD-70E112F414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3430208"/>
            <a:ext cx="288000" cy="288000"/>
          </a:xfrm>
          <a:prstGeom prst="rect">
            <a:avLst/>
          </a:prstGeom>
        </p:spPr>
      </p:pic>
      <p:pic>
        <p:nvPicPr>
          <p:cNvPr id="9" name="Grafik 8" descr="Lachendes Gesicht mit einfarbiger Füllung">
            <a:extLst>
              <a:ext uri="{FF2B5EF4-FFF2-40B4-BE49-F238E27FC236}">
                <a16:creationId xmlns:a16="http://schemas.microsoft.com/office/drawing/2014/main" id="{031820E8-F5DD-4F49-A429-0BCE8A98A4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152275"/>
            <a:ext cx="288000" cy="288000"/>
          </a:xfrm>
          <a:prstGeom prst="rect">
            <a:avLst/>
          </a:prstGeom>
        </p:spPr>
      </p:pic>
      <p:pic>
        <p:nvPicPr>
          <p:cNvPr id="10" name="Grafik 9" descr="Lachendes Gesicht mit einfarbiger Füllung">
            <a:extLst>
              <a:ext uri="{FF2B5EF4-FFF2-40B4-BE49-F238E27FC236}">
                <a16:creationId xmlns:a16="http://schemas.microsoft.com/office/drawing/2014/main" id="{D11D76AC-2187-4AB1-BD74-B46ACCDB4B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478602"/>
            <a:ext cx="288000" cy="288000"/>
          </a:xfrm>
          <a:prstGeom prst="rect">
            <a:avLst/>
          </a:prstGeom>
        </p:spPr>
      </p:pic>
      <p:pic>
        <p:nvPicPr>
          <p:cNvPr id="11" name="Grafik 10" descr="Lachendes Gesicht mit einfarbiger Füllung">
            <a:extLst>
              <a:ext uri="{FF2B5EF4-FFF2-40B4-BE49-F238E27FC236}">
                <a16:creationId xmlns:a16="http://schemas.microsoft.com/office/drawing/2014/main" id="{76E6110A-A04C-4E6D-B5ED-7DF98A7AF7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337" y="2804929"/>
            <a:ext cx="288000" cy="288000"/>
          </a:xfrm>
          <a:prstGeom prst="rect">
            <a:avLst/>
          </a:prstGeom>
        </p:spPr>
      </p:pic>
      <p:pic>
        <p:nvPicPr>
          <p:cNvPr id="16" name="Grafik 15" descr="Trauriges Gesicht mit einfarbiger Füllung">
            <a:extLst>
              <a:ext uri="{FF2B5EF4-FFF2-40B4-BE49-F238E27FC236}">
                <a16:creationId xmlns:a16="http://schemas.microsoft.com/office/drawing/2014/main" id="{D2EDE75E-6940-47A9-A301-580D112251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337" y="3131256"/>
            <a:ext cx="288000" cy="2880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581E88C0-74FD-436F-875B-9BBB92CCCF9C}"/>
              </a:ext>
            </a:extLst>
          </p:cNvPr>
          <p:cNvSpPr txBox="1"/>
          <p:nvPr/>
        </p:nvSpPr>
        <p:spPr>
          <a:xfrm>
            <a:off x="634337" y="5194529"/>
            <a:ext cx="66152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75"/>
            <a:r>
              <a:rPr lang="de-DE" sz="900" dirty="0"/>
              <a:t>Freist, R. (2020). Die Souveränität wiederverlangen. IT &amp; Karriere. Heise Medien.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1949067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English UK"/>
</p:tagLst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 with pictures V1.potx" id="{A40F362A-B76E-412D-8E18-69796A2AA4D0}" vid="{109EF84B-B0AD-4929-8F80-9F33A237FDD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0dcebb7a579e7f029c72fac92e1dfe73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b5ffb9764d314564f3e389d2af5484ad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Office 2003"/>
              <xsd:enumeration value="Office 2007-2013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 xsi:nil="true"/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Office 2007-2013</Format>
  </documentManagement>
</p:properties>
</file>

<file path=customXml/itemProps1.xml><?xml version="1.0" encoding="utf-8"?>
<ds:datastoreItem xmlns:ds="http://schemas.openxmlformats.org/officeDocument/2006/customXml" ds:itemID="{DAA01B68-F869-4573-825C-4DD8EBCAE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F21957-FCA6-4C40-BED5-A169E35177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4CA5C6-2D19-402E-93C4-D8DC7CBBDCC2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dde413db-0745-4f3a-8dca-564dc7ff6f7d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08b0a3ee-3d2a-451c-9a1a-7e5d5b0c9c77"/>
    <ds:schemaRef ds:uri="1a8d9a65-8471-4209-a900-f8e11db75e0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Template ENGLISH 16x10 with pictures V1</Template>
  <TotalTime>0</TotalTime>
  <Words>2593</Words>
  <Application>Microsoft Office PowerPoint</Application>
  <PresentationFormat>Bildschirmpräsentation (16:10)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Georgia</vt:lpstr>
      <vt:lpstr>Verdana</vt:lpstr>
      <vt:lpstr>Wingdings</vt:lpstr>
      <vt:lpstr>WU 16:10</vt:lpstr>
      <vt:lpstr>Security Concerns  in Proprietary and  Open Source Software</vt:lpstr>
      <vt:lpstr>Contents</vt:lpstr>
      <vt:lpstr>Introduction</vt:lpstr>
      <vt:lpstr>What is Software?</vt:lpstr>
      <vt:lpstr>Proprietary and Open Source Software</vt:lpstr>
      <vt:lpstr>Licensing of Open Source Software</vt:lpstr>
      <vt:lpstr>Licensing of Proprietary Software</vt:lpstr>
      <vt:lpstr>Advantages and Disadvantages</vt:lpstr>
      <vt:lpstr>Advantages and Disadvantages</vt:lpstr>
      <vt:lpstr>Security Concerns of Software</vt:lpstr>
      <vt:lpstr>Security Concerns of Open Source Software</vt:lpstr>
      <vt:lpstr>Security Concerns of Open Source Software</vt:lpstr>
      <vt:lpstr>Security Concerns of Proprietary Software</vt:lpstr>
      <vt:lpstr>Security Concerns of Proprietary Software</vt:lpstr>
      <vt:lpstr>Examples of Attacks</vt:lpstr>
      <vt:lpstr>Software Strategies</vt:lpstr>
      <vt:lpstr>Software Strategies</vt:lpstr>
      <vt:lpstr>Microsoft and Open Source Software</vt:lpstr>
      <vt:lpstr>Conclusions</vt:lpstr>
      <vt:lpstr>Thank You!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2017-03-31T09:52:02Z</dcterms:created>
  <dcterms:modified xsi:type="dcterms:W3CDTF">2020-06-03T21:03:17Z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WU Thema">
    <vt:lpwstr>403;#Corporate Design|19895bcd-b158-45ae-ab7b-f5ca217dfcec</vt:lpwstr>
  </property>
  <property fmtid="{D5CDD505-2E9C-101B-9397-08002B2CF9AE}" pid="4" name="Dokumentenart">
    <vt:lpwstr>266;#Vorlagen|17fc50ed-8ad1-47be-ab12-04243fd74ddb</vt:lpwstr>
  </property>
</Properties>
</file>