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08"/>
  </p:normalViewPr>
  <p:slideViewPr>
    <p:cSldViewPr snapToGrid="0" snapToObjects="1">
      <p:cViewPr>
        <p:scale>
          <a:sx n="90" d="100"/>
          <a:sy n="90" d="100"/>
        </p:scale>
        <p:origin x="1336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5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7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4284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26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8372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37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92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6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4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7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6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1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6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3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2075B-8AAD-0248-8BDC-B0860CF8A4A2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A7B0F0E-A7EC-2A4E-8F0A-EC174812F8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image" Target="../media/image1.png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1" Type="http://schemas.openxmlformats.org/officeDocument/2006/relationships/tags" Target="../tags/tag1.xml"/><Relationship Id="rId6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/index.php?title=Web_browser&amp;oldid=945991543" TargetMode="External"/><Relationship Id="rId2" Type="http://schemas.openxmlformats.org/officeDocument/2006/relationships/hyperlink" Target="https://permalink.obvsg.at/wuw/AC0196777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en.wikipedia.org/w/index.php?title=History_of_the_web_browser&amp;oldid=94078267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7A61A2-28F9-3845-AF98-A26A19100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567466"/>
            <a:ext cx="8915399" cy="5723068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Seminar paper from the course "Seminar from BIS" about</a:t>
            </a:r>
            <a:r>
              <a:rPr lang="de-DE" sz="2800" dirty="0">
                <a:solidFill>
                  <a:srgbClr val="434343"/>
                </a:solidFill>
              </a:rPr>
              <a:t> </a:t>
            </a:r>
            <a:br>
              <a:rPr lang="de-DE" sz="2800" dirty="0">
                <a:solidFill>
                  <a:srgbClr val="434343"/>
                </a:solidFill>
              </a:rPr>
            </a:br>
            <a:br>
              <a:rPr lang="de-DE" sz="2800" dirty="0">
                <a:solidFill>
                  <a:srgbClr val="434343"/>
                </a:solidFill>
              </a:rPr>
            </a:br>
            <a:r>
              <a:rPr lang="de-DE" sz="2800" dirty="0"/>
              <a:t>„Webbrowser </a:t>
            </a:r>
            <a:br>
              <a:rPr lang="de-DE" sz="2800" dirty="0"/>
            </a:br>
            <a:r>
              <a:rPr lang="de-DE" sz="2800" dirty="0"/>
              <a:t>– </a:t>
            </a:r>
            <a:br>
              <a:rPr lang="de-DE" sz="2800" dirty="0"/>
            </a:br>
            <a:r>
              <a:rPr lang="de-DE" sz="2800" dirty="0" err="1"/>
              <a:t>History</a:t>
            </a:r>
            <a:r>
              <a:rPr lang="de-DE" sz="2800" dirty="0"/>
              <a:t>, </a:t>
            </a:r>
            <a:r>
              <a:rPr lang="de-DE" sz="2800" dirty="0" err="1"/>
              <a:t>Concepts</a:t>
            </a:r>
            <a:r>
              <a:rPr lang="de-DE" sz="2800" dirty="0"/>
              <a:t>, Market“</a:t>
            </a:r>
            <a:br>
              <a:rPr lang="de-DE" sz="2400" dirty="0"/>
            </a:br>
            <a:br>
              <a:rPr lang="de-DE" sz="2400" dirty="0"/>
            </a:br>
            <a:r>
              <a:rPr lang="de-DE" sz="1600" dirty="0"/>
              <a:t>FS - </a:t>
            </a:r>
            <a:r>
              <a:rPr lang="de-DE" sz="1600" dirty="0" err="1"/>
              <a:t>Number</a:t>
            </a:r>
            <a:r>
              <a:rPr lang="de-DE" sz="1600" dirty="0"/>
              <a:t> : 4167 </a:t>
            </a:r>
            <a:br>
              <a:rPr lang="de-DE" sz="1600" dirty="0"/>
            </a:br>
            <a:r>
              <a:rPr lang="de-DE" sz="1600" dirty="0"/>
              <a:t>FS – Head: </a:t>
            </a:r>
            <a:r>
              <a:rPr lang="de-AT" sz="1600" dirty="0" err="1"/>
              <a:t>ao.Univ.Prof</a:t>
            </a:r>
            <a:r>
              <a:rPr lang="de-AT" sz="1600" dirty="0"/>
              <a:t>. Dr. Rony G. </a:t>
            </a:r>
            <a:r>
              <a:rPr lang="de-AT" sz="1600" dirty="0" err="1"/>
              <a:t>Flatscher</a:t>
            </a:r>
            <a:br>
              <a:rPr lang="de-AT" sz="1600" dirty="0"/>
            </a:br>
            <a:r>
              <a:rPr lang="de-AT" sz="1600" dirty="0"/>
              <a:t>Term: Summer 2020</a:t>
            </a:r>
            <a:br>
              <a:rPr lang="de-AT" sz="1600" dirty="0"/>
            </a:br>
            <a:br>
              <a:rPr lang="de-AT" sz="1600" dirty="0"/>
            </a:br>
            <a:br>
              <a:rPr lang="de-AT" sz="1600" dirty="0"/>
            </a:br>
            <a:r>
              <a:rPr lang="de-AT" sz="1600" dirty="0"/>
              <a:t>Tim Feldmann (h1552931)</a:t>
            </a:r>
            <a:br>
              <a:rPr lang="de-DE" sz="2400" dirty="0"/>
            </a:br>
            <a:br>
              <a:rPr lang="de-DE" sz="2400" dirty="0"/>
            </a:br>
            <a:endParaRPr lang="en-US" sz="2400" dirty="0"/>
          </a:p>
        </p:txBody>
      </p:sp>
      <p:pic>
        <p:nvPicPr>
          <p:cNvPr id="4" name="Grafik 3" descr="page1image12472800">
            <a:extLst>
              <a:ext uri="{FF2B5EF4-FFF2-40B4-BE49-F238E27FC236}">
                <a16:creationId xmlns:a16="http://schemas.microsoft.com/office/drawing/2014/main" id="{7BC7CD5A-E0C9-A943-B9A1-92FF73FDE85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970" y="6069965"/>
            <a:ext cx="1256030" cy="788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8355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5787FD-81A6-2E41-8B2D-F6993E29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BD738F-801F-2F4C-B1BB-E132E2629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ct val="110000"/>
              <a:buNone/>
            </a:pPr>
            <a:r>
              <a:rPr lang="en-AU" dirty="0">
                <a:sym typeface="Exo 2"/>
              </a:rPr>
              <a:t>1. Introduction</a:t>
            </a:r>
            <a:br>
              <a:rPr lang="en-AU" dirty="0">
                <a:sym typeface="Exo 2"/>
              </a:rPr>
            </a:br>
            <a:r>
              <a:rPr lang="en-AU" dirty="0">
                <a:sym typeface="Exo 2"/>
              </a:rPr>
              <a:t>	1.1 Definition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ct val="110000"/>
              <a:buNone/>
            </a:pPr>
            <a:r>
              <a:rPr lang="en-AU" dirty="0">
                <a:sym typeface="Exo 2"/>
              </a:rPr>
              <a:t>2. History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ct val="110000"/>
              <a:buNone/>
            </a:pPr>
            <a:r>
              <a:rPr lang="en-AU" dirty="0">
                <a:sym typeface="Exo 2"/>
              </a:rPr>
              <a:t>	2.1 The First Steps till now</a:t>
            </a:r>
            <a:br>
              <a:rPr lang="en-AU" dirty="0">
                <a:sym typeface="Exo 2"/>
              </a:rPr>
            </a:br>
            <a:r>
              <a:rPr lang="en-AU" dirty="0">
                <a:sym typeface="Exo 2"/>
              </a:rPr>
              <a:t>		2.1.1 Timeline and Milestones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ct val="110000"/>
              <a:buNone/>
            </a:pPr>
            <a:r>
              <a:rPr lang="en-AU" dirty="0">
                <a:sym typeface="Exo 2"/>
              </a:rPr>
              <a:t>	2.2 Short Biography of Tim Berners-Lee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ct val="110000"/>
              <a:buNone/>
            </a:pPr>
            <a:r>
              <a:rPr lang="en-AU" dirty="0">
                <a:sym typeface="Exo 2"/>
              </a:rPr>
              <a:t>	2.3 Shadow Side – Browser wars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ct val="110000"/>
              <a:buNone/>
            </a:pPr>
            <a:r>
              <a:rPr lang="en-AU" dirty="0">
                <a:sym typeface="Exo 2"/>
              </a:rPr>
              <a:t>3. Concepts</a:t>
            </a:r>
            <a:br>
              <a:rPr lang="en-AU" dirty="0">
                <a:sym typeface="Exo 2"/>
              </a:rPr>
            </a:br>
            <a:r>
              <a:rPr lang="en-AU" dirty="0">
                <a:sym typeface="Exo 2"/>
              </a:rPr>
              <a:t>	3.1 Functionality </a:t>
            </a:r>
            <a:br>
              <a:rPr lang="en-AU" dirty="0">
                <a:sym typeface="Exo 2"/>
              </a:rPr>
            </a:br>
            <a:r>
              <a:rPr lang="en-AU" dirty="0">
                <a:sym typeface="Exo 2"/>
              </a:rPr>
              <a:t>	3.2 Standards</a:t>
            </a:r>
            <a:br>
              <a:rPr lang="en-AU" dirty="0">
                <a:sym typeface="Exo 2"/>
              </a:rPr>
            </a:br>
            <a:r>
              <a:rPr lang="en-AU" dirty="0">
                <a:sym typeface="Exo 2"/>
              </a:rPr>
              <a:t>		3.2.1 Privacy &amp; Security  Aspects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ct val="110000"/>
              <a:buNone/>
            </a:pPr>
            <a:r>
              <a:rPr lang="en-AU" dirty="0">
                <a:sym typeface="Exo 2"/>
              </a:rPr>
              <a:t>4. Market</a:t>
            </a:r>
            <a:br>
              <a:rPr lang="en-AU" dirty="0">
                <a:sym typeface="Exo 2"/>
              </a:rPr>
            </a:br>
            <a:r>
              <a:rPr lang="en-AU" dirty="0">
                <a:sym typeface="Exo 2"/>
              </a:rPr>
              <a:t>	4.1 Different Browsers</a:t>
            </a:r>
            <a:br>
              <a:rPr lang="en-AU" dirty="0">
                <a:sym typeface="Exo 2"/>
              </a:rPr>
            </a:br>
            <a:r>
              <a:rPr lang="en-AU" dirty="0">
                <a:sym typeface="Exo 2"/>
              </a:rPr>
              <a:t>		4.1.1 Actual Browsers</a:t>
            </a:r>
            <a:br>
              <a:rPr lang="en-AU" dirty="0">
                <a:sym typeface="Exo 2"/>
              </a:rPr>
            </a:br>
            <a:r>
              <a:rPr lang="en-AU" dirty="0">
                <a:sym typeface="Exo 2"/>
              </a:rPr>
              <a:t>		4.1.2 Specific Browsers</a:t>
            </a:r>
            <a:br>
              <a:rPr lang="en-AU" dirty="0">
                <a:sym typeface="Exo 2"/>
              </a:rPr>
            </a:br>
            <a:r>
              <a:rPr lang="en-AU" dirty="0">
                <a:sym typeface="Exo 2"/>
              </a:rPr>
              <a:t>	4.2 Comparison of different Company’s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ct val="110000"/>
              <a:buNone/>
            </a:pPr>
            <a:r>
              <a:rPr lang="en-AU" dirty="0">
                <a:sym typeface="Exo 2"/>
              </a:rPr>
              <a:t>5. Bibliography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Grafik 3" descr="page1image12472800">
            <a:extLst>
              <a:ext uri="{FF2B5EF4-FFF2-40B4-BE49-F238E27FC236}">
                <a16:creationId xmlns:a16="http://schemas.microsoft.com/office/drawing/2014/main" id="{A2E58832-9E0C-B649-9404-33B4F3E048A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970" y="6069965"/>
            <a:ext cx="1256030" cy="788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1889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1DD036-5FBB-FD4A-9AB0-DF86919B2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Gantt Chart</a:t>
            </a:r>
          </a:p>
        </p:txBody>
      </p:sp>
      <p:pic>
        <p:nvPicPr>
          <p:cNvPr id="4" name="Grafik 3" descr="page1image12472800">
            <a:extLst>
              <a:ext uri="{FF2B5EF4-FFF2-40B4-BE49-F238E27FC236}">
                <a16:creationId xmlns:a16="http://schemas.microsoft.com/office/drawing/2014/main" id="{BC162CA6-BF58-9849-84C9-DCE1B77F5ABA}"/>
              </a:ext>
            </a:extLst>
          </p:cNvPr>
          <p:cNvPicPr/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970" y="6069965"/>
            <a:ext cx="1256030" cy="78803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TLSHAPE_TB_00000000000000000000000000000000_ScaleContainer">
            <a:extLst>
              <a:ext uri="{FF2B5EF4-FFF2-40B4-BE49-F238E27FC236}">
                <a16:creationId xmlns:a16="http://schemas.microsoft.com/office/drawing/2014/main" id="{AD310D41-AF5E-FF42-AF40-EF1241C35C61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371392" y="3318849"/>
            <a:ext cx="7886700" cy="285750"/>
          </a:xfrm>
          <a:prstGeom prst="rect">
            <a:avLst/>
          </a:prstGeom>
          <a:solidFill>
            <a:srgbClr val="B2B2B2">
              <a:alpha val="100000"/>
            </a:srgbClr>
          </a:solidFill>
        </p:spPr>
      </p:sp>
      <p:sp>
        <p:nvSpPr>
          <p:cNvPr id="6" name="OTLSHAPE_TB_00000000000000000000000000000000_ElapsedTime">
            <a:extLst>
              <a:ext uri="{FF2B5EF4-FFF2-40B4-BE49-F238E27FC236}">
                <a16:creationId xmlns:a16="http://schemas.microsoft.com/office/drawing/2014/main" id="{4E902806-BB52-A843-B6A3-95F2938BCD1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371392" y="3318849"/>
            <a:ext cx="1000125" cy="285750"/>
          </a:xfrm>
          <a:prstGeom prst="rect">
            <a:avLst/>
          </a:prstGeom>
          <a:solidFill>
            <a:srgbClr val="B20E12">
              <a:alpha val="30000"/>
            </a:srgbClr>
          </a:solidFill>
        </p:spPr>
      </p:sp>
      <p:sp>
        <p:nvSpPr>
          <p:cNvPr id="7" name="OTLSHAPE_TB_00000000000000000000000000000000_TodayMarkerShape">
            <a:extLst>
              <a:ext uri="{FF2B5EF4-FFF2-40B4-BE49-F238E27FC236}">
                <a16:creationId xmlns:a16="http://schemas.microsoft.com/office/drawing/2014/main" id="{E93CD126-22A3-9548-8279-7017918F55A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323892" y="3604599"/>
            <a:ext cx="85725" cy="95250"/>
          </a:xfrm>
          <a:prstGeom prst="triangle">
            <a:avLst/>
          </a:prstGeom>
          <a:solidFill>
            <a:srgbClr val="9E3611">
              <a:alpha val="100000"/>
            </a:srgbClr>
          </a:solidFill>
        </p:spPr>
      </p:sp>
      <p:sp>
        <p:nvSpPr>
          <p:cNvPr id="8" name="OTLSHAPE_TB_00000000000000000000000000000000_TodayMarkerText">
            <a:extLst>
              <a:ext uri="{FF2B5EF4-FFF2-40B4-BE49-F238E27FC236}">
                <a16:creationId xmlns:a16="http://schemas.microsoft.com/office/drawing/2014/main" id="{1425DD54-8F7B-2B49-80BB-6A6A4052C001}"/>
              </a:ext>
              <a:ext uri="{FBDE72F6-BC76-4848-84D5-E98D4FD3DC42}">
                <a16:creationId xmlns:a16="http://schemas.microsoft.com/office/drawing/2014/main\" xmlns:p14="http://schemas.microsoft.com/office/powerpoint/2010/main" xmlns="" id="A566EBB4-417C-48A8-8789-2725AFD3CA6C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3214516" y="3698283"/>
            <a:ext cx="294953" cy="12695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825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Today</a:t>
            </a:r>
          </a:p>
        </p:txBody>
      </p:sp>
      <p:sp>
        <p:nvSpPr>
          <p:cNvPr id="9" name="OTLSHAPE_TB_00000000000000000000000000000000_TimescaleInterval1">
            <a:extLst>
              <a:ext uri="{FF2B5EF4-FFF2-40B4-BE49-F238E27FC236}">
                <a16:creationId xmlns:a16="http://schemas.microsoft.com/office/drawing/2014/main" id="{362D7F70-29D8-9343-993F-7A1887EA4BB5}"/>
              </a:ext>
              <a:ext uri="{2B91D6F1-9CD9-43B3-B5E1-BDA437BCADD4}">
                <a16:creationId xmlns:a16="http://schemas.microsoft.com/office/drawing/2014/main\" xmlns:p14="http://schemas.microsoft.com/office/powerpoint/2010/main" xmlns="" id="0714CCF3-A225-4324-8CB1-EBA52CA3FE45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2419017" y="3392475"/>
            <a:ext cx="205184" cy="1384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900" b="1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Mar</a:t>
            </a:r>
          </a:p>
        </p:txBody>
      </p:sp>
      <p:cxnSp>
        <p:nvCxnSpPr>
          <p:cNvPr id="10" name="OTLSHAPE_TB_00000000000000000000000000000000_Separator1">
            <a:extLst>
              <a:ext uri="{FF2B5EF4-FFF2-40B4-BE49-F238E27FC236}">
                <a16:creationId xmlns:a16="http://schemas.microsoft.com/office/drawing/2014/main" id="{340F37D1-B10C-2F42-B8E9-91BE39CB60C8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5028867" y="3385524"/>
            <a:ext cx="0" cy="152400"/>
          </a:xfrm>
          <a:prstGeom prst="line">
            <a:avLst/>
          </a:prstGeom>
          <a:ln w="12700" cap="flat" cmpd="sng" algn="ctr">
            <a:solidFill>
              <a:srgbClr val="000000">
                <a:alpha val="3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11" name="OTLSHAPE_TB_00000000000000000000000000000000_TimescaleInterval2">
            <a:extLst>
              <a:ext uri="{FF2B5EF4-FFF2-40B4-BE49-F238E27FC236}">
                <a16:creationId xmlns:a16="http://schemas.microsoft.com/office/drawing/2014/main" id="{5EEAEEC0-17F1-814D-A494-429A27A039E7}"/>
              </a:ext>
              <a:ext uri="{043FCD19-EBED-4A2D-BE79-D284F19804BF}">
                <a16:creationId xmlns:a16="http://schemas.microsoft.com/office/drawing/2014/main\" xmlns:p14="http://schemas.microsoft.com/office/powerpoint/2010/main" xmlns="" id="CD79BEED-87D0-4EE4-A870-BCC78DB6C2E0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076492" y="3392475"/>
            <a:ext cx="198772" cy="1384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900" b="1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Apr</a:t>
            </a:r>
          </a:p>
        </p:txBody>
      </p:sp>
      <p:cxnSp>
        <p:nvCxnSpPr>
          <p:cNvPr id="12" name="OTLSHAPE_TB_00000000000000000000000000000000_Separator2">
            <a:extLst>
              <a:ext uri="{FF2B5EF4-FFF2-40B4-BE49-F238E27FC236}">
                <a16:creationId xmlns:a16="http://schemas.microsoft.com/office/drawing/2014/main" id="{ACE738BC-B359-534B-83F5-96D338AECC93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7600617" y="3385524"/>
            <a:ext cx="0" cy="152400"/>
          </a:xfrm>
          <a:prstGeom prst="line">
            <a:avLst/>
          </a:prstGeom>
          <a:ln w="12700" cap="flat" cmpd="sng" algn="ctr">
            <a:solidFill>
              <a:srgbClr val="000000">
                <a:alpha val="3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13" name="OTLSHAPE_TB_00000000000000000000000000000000_TimescaleInterval3">
            <a:extLst>
              <a:ext uri="{FF2B5EF4-FFF2-40B4-BE49-F238E27FC236}">
                <a16:creationId xmlns:a16="http://schemas.microsoft.com/office/drawing/2014/main" id="{B962F771-33CC-4541-AB49-0232CC63D126}"/>
              </a:ext>
              <a:ext uri="{30F628BC-1651-4B79-AEB0-D26E3E28C629}">
                <a16:creationId xmlns:a16="http://schemas.microsoft.com/office/drawing/2014/main\" xmlns:p14="http://schemas.microsoft.com/office/powerpoint/2010/main" xmlns="" id="B6CA294C-C3F7-493F-9E83-883063B6C6C5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648242" y="3392475"/>
            <a:ext cx="224420" cy="1384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900" b="1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May</a:t>
            </a:r>
          </a:p>
        </p:txBody>
      </p:sp>
      <p:cxnSp>
        <p:nvCxnSpPr>
          <p:cNvPr id="14" name="OTLSHAPE_M_7f0eafdf603e42428320d892f04d7d3c_Connector1">
            <a:extLst>
              <a:ext uri="{FF2B5EF4-FFF2-40B4-BE49-F238E27FC236}">
                <a16:creationId xmlns:a16="http://schemas.microsoft.com/office/drawing/2014/main" id="{E90C69BC-64AE-AE40-95F5-0660B6261A43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4000167" y="2575899"/>
            <a:ext cx="0" cy="733425"/>
          </a:xfrm>
          <a:prstGeom prst="line">
            <a:avLst/>
          </a:prstGeom>
          <a:ln w="12700" cap="flat" cmpd="sng" algn="ctr">
            <a:solidFill>
              <a:srgbClr val="696464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5" name="OTLSHAPE_M_161357a3cf3f42c0b95fc6a60bc92340_Connector1">
            <a:extLst>
              <a:ext uri="{FF2B5EF4-FFF2-40B4-BE49-F238E27FC236}">
                <a16:creationId xmlns:a16="http://schemas.microsoft.com/office/drawing/2014/main" id="{5878124E-6DD2-0940-8DC5-F7FE2DC72D4E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6400467" y="3156924"/>
            <a:ext cx="0" cy="161925"/>
          </a:xfrm>
          <a:prstGeom prst="line">
            <a:avLst/>
          </a:prstGeom>
          <a:ln w="12700" cap="flat" cmpd="sng" algn="ctr">
            <a:solidFill>
              <a:srgbClr val="000000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6" name="OTLSHAPE_M_74bdbf0f1eb5450491fca17961a59372_Connector1">
            <a:extLst>
              <a:ext uri="{FF2B5EF4-FFF2-40B4-BE49-F238E27FC236}">
                <a16:creationId xmlns:a16="http://schemas.microsoft.com/office/drawing/2014/main" id="{5FC0B76A-CB3E-3945-AADD-B4EDEE453159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400092" y="2242524"/>
            <a:ext cx="0" cy="1076325"/>
          </a:xfrm>
          <a:prstGeom prst="line">
            <a:avLst/>
          </a:prstGeom>
          <a:ln w="12700" cap="flat" cmpd="sng" algn="ctr">
            <a:solidFill>
              <a:srgbClr val="B60F13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7" name="OTLSHAPE_M_74ec9ed4a2b147048b5883112d490cf1_Connector1">
            <a:extLst>
              <a:ext uri="{FF2B5EF4-FFF2-40B4-BE49-F238E27FC236}">
                <a16:creationId xmlns:a16="http://schemas.microsoft.com/office/drawing/2014/main" id="{D5DAB223-CBEF-2643-BC1A-3195C902BE5F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8200692" y="2252049"/>
            <a:ext cx="0" cy="1057275"/>
          </a:xfrm>
          <a:prstGeom prst="line">
            <a:avLst/>
          </a:prstGeom>
          <a:ln w="12700" cap="flat" cmpd="sng" algn="ctr">
            <a:solidFill>
              <a:srgbClr val="696464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8" name="OTLSHAPE_M_7cc7f3eb3c0541d995a7735730f3ab03_Connector1">
            <a:extLst>
              <a:ext uri="{FF2B5EF4-FFF2-40B4-BE49-F238E27FC236}">
                <a16:creationId xmlns:a16="http://schemas.microsoft.com/office/drawing/2014/main" id="{143D8330-AA29-844F-8120-3C764605D95E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200317" y="3204549"/>
            <a:ext cx="0" cy="104775"/>
          </a:xfrm>
          <a:prstGeom prst="line">
            <a:avLst/>
          </a:prstGeom>
          <a:ln w="12700" cap="flat" cmpd="sng" algn="ctr">
            <a:solidFill>
              <a:srgbClr val="696464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19" name="OTLSHAPE_M_7f0eafdf603e42428320d892f04d7d3c_Shape">
            <a:extLst>
              <a:ext uri="{FF2B5EF4-FFF2-40B4-BE49-F238E27FC236}">
                <a16:creationId xmlns:a16="http://schemas.microsoft.com/office/drawing/2014/main" id="{E18EC986-A9F6-1D41-A216-3F334C8AD9B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3952542" y="3261699"/>
            <a:ext cx="95250" cy="104775"/>
          </a:xfrm>
          <a:prstGeom prst="roundRect">
            <a:avLst/>
          </a:prstGeom>
          <a:solidFill>
            <a:srgbClr val="696464">
              <a:alpha val="100000"/>
            </a:srgbClr>
          </a:solidFill>
        </p:spPr>
      </p:sp>
      <p:sp>
        <p:nvSpPr>
          <p:cNvPr id="20" name="OTLSHAPE_M_7f0eafdf603e42428320d892f04d7d3c_Title">
            <a:extLst>
              <a:ext uri="{FF2B5EF4-FFF2-40B4-BE49-F238E27FC236}">
                <a16:creationId xmlns:a16="http://schemas.microsoft.com/office/drawing/2014/main" id="{2061DEBB-9ED2-0645-9CC0-680E54B9A2D8}"/>
              </a:ext>
              <a:ext uri="{B4021722-E077-4EBE-9D9D-C4395E0A646E}">
                <a16:creationId xmlns:a16="http://schemas.microsoft.com/office/drawing/2014/main\" xmlns:p14="http://schemas.microsoft.com/office/powerpoint/2010/main" xmlns="" id="88C5730B-25EE-401C-A521-B5876B1F3AB4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3533442" y="2227121"/>
            <a:ext cx="914400" cy="2308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 b="1">
                <a:solidFill>
                  <a:srgbClr val="696464">
                    <a:alpha val="100000"/>
                  </a:srgbClr>
                </a:solidFill>
                <a:latin typeface="Arial" panose="02040604050505020304" pitchFamily="18" charset="0"/>
              </a:rPr>
              <a:t>Presentation Topic Overwiev</a:t>
            </a:r>
          </a:p>
        </p:txBody>
      </p:sp>
      <p:sp>
        <p:nvSpPr>
          <p:cNvPr id="21" name="OTLSHAPE_M_7f0eafdf603e42428320d892f04d7d3c_Date">
            <a:extLst>
              <a:ext uri="{FF2B5EF4-FFF2-40B4-BE49-F238E27FC236}">
                <a16:creationId xmlns:a16="http://schemas.microsoft.com/office/drawing/2014/main" id="{3A7EA76E-FFB1-4F46-A726-AF169C5FF99A}"/>
              </a:ext>
              <a:ext uri="{BA7BFE86-0293-4879-8DE3-224FEB2CA9D7}">
                <a16:creationId xmlns:a16="http://schemas.microsoft.com/office/drawing/2014/main\" xmlns:p14="http://schemas.microsoft.com/office/powerpoint/2010/main" xmlns="" id="E3D948A3-F621-499F-B487-4D7AAEF04415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3809667" y="2457287"/>
            <a:ext cx="361950" cy="1038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75">
                <a:solidFill>
                  <a:srgbClr val="323232">
                    <a:alpha val="100000"/>
                  </a:srgbClr>
                </a:solidFill>
                <a:latin typeface="Arial" panose="02040604050505020304" pitchFamily="18" charset="0"/>
              </a:rPr>
              <a:t>19/3/20</a:t>
            </a:r>
          </a:p>
        </p:txBody>
      </p:sp>
      <p:sp>
        <p:nvSpPr>
          <p:cNvPr id="22" name="OTLSHAPE_M_161357a3cf3f42c0b95fc6a60bc92340_Shape">
            <a:extLst>
              <a:ext uri="{FF2B5EF4-FFF2-40B4-BE49-F238E27FC236}">
                <a16:creationId xmlns:a16="http://schemas.microsoft.com/office/drawing/2014/main" id="{0EEDD5B1-DCCD-FC48-873D-AD7AF3A6A827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2842" y="3261699"/>
            <a:ext cx="95250" cy="104775"/>
          </a:xfrm>
          <a:prstGeom prst="roundRect">
            <a:avLst/>
          </a:prstGeom>
          <a:solidFill>
            <a:srgbClr val="696464">
              <a:alpha val="100000"/>
            </a:srgbClr>
          </a:solidFill>
        </p:spPr>
      </p:sp>
      <p:sp>
        <p:nvSpPr>
          <p:cNvPr id="23" name="OTLSHAPE_M_161357a3cf3f42c0b95fc6a60bc92340_Title">
            <a:extLst>
              <a:ext uri="{FF2B5EF4-FFF2-40B4-BE49-F238E27FC236}">
                <a16:creationId xmlns:a16="http://schemas.microsoft.com/office/drawing/2014/main" id="{FC50A694-F084-CB43-9BFA-585C65CAAE55}"/>
              </a:ext>
              <a:ext uri="{27EB15DF-0FE9-42A5-9604-E73CE1520E50}">
                <a16:creationId xmlns:a16="http://schemas.microsoft.com/office/drawing/2014/main\" xmlns:p14="http://schemas.microsoft.com/office/powerpoint/2010/main" xmlns="" id="D99CAB7F-AEAB-4FF4-8677-096966EE32CE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028992" y="2918241"/>
            <a:ext cx="73342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 b="1">
                <a:solidFill>
                  <a:srgbClr val="696464">
                    <a:alpha val="100000"/>
                  </a:srgbClr>
                </a:solidFill>
                <a:latin typeface="Arial" panose="02040604050505020304" pitchFamily="18" charset="0"/>
              </a:rPr>
              <a:t>First Feedback</a:t>
            </a:r>
          </a:p>
        </p:txBody>
      </p:sp>
      <p:sp>
        <p:nvSpPr>
          <p:cNvPr id="24" name="OTLSHAPE_M_161357a3cf3f42c0b95fc6a60bc92340_Date">
            <a:extLst>
              <a:ext uri="{FF2B5EF4-FFF2-40B4-BE49-F238E27FC236}">
                <a16:creationId xmlns:a16="http://schemas.microsoft.com/office/drawing/2014/main" id="{B7523F2B-8E48-124B-9DF8-2DC56616EB5D}"/>
              </a:ext>
              <a:ext uri="{3476C7CD-B8CA-49D7-B967-04148C4A213D}">
                <a16:creationId xmlns:a16="http://schemas.microsoft.com/office/drawing/2014/main\" xmlns:p14="http://schemas.microsoft.com/office/powerpoint/2010/main" xmlns="" id="F1172512-6FF8-49C8-A569-B182CC82E2FA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209967" y="3028787"/>
            <a:ext cx="361950" cy="1038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75">
                <a:solidFill>
                  <a:srgbClr val="323232">
                    <a:alpha val="100000"/>
                  </a:srgbClr>
                </a:solidFill>
                <a:latin typeface="Arial" panose="02040604050505020304" pitchFamily="18" charset="0"/>
              </a:rPr>
              <a:t>16/4/20</a:t>
            </a:r>
          </a:p>
        </p:txBody>
      </p:sp>
      <p:sp>
        <p:nvSpPr>
          <p:cNvPr id="25" name="OTLSHAPE_M_74bdbf0f1eb5450491fca17961a59372_Shape">
            <a:extLst>
              <a:ext uri="{FF2B5EF4-FFF2-40B4-BE49-F238E27FC236}">
                <a16:creationId xmlns:a16="http://schemas.microsoft.com/office/drawing/2014/main" id="{5E584529-2816-E045-9638-9D3CF888DA80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3352467" y="3261699"/>
            <a:ext cx="95250" cy="104775"/>
          </a:xfrm>
          <a:prstGeom prst="parallelogram">
            <a:avLst/>
          </a:prstGeom>
          <a:solidFill>
            <a:srgbClr val="B20E12">
              <a:alpha val="100000"/>
            </a:srgbClr>
          </a:solidFill>
        </p:spPr>
      </p:sp>
      <p:sp>
        <p:nvSpPr>
          <p:cNvPr id="26" name="OTLSHAPE_M_74bdbf0f1eb5450491fca17961a59372_Title">
            <a:extLst>
              <a:ext uri="{FF2B5EF4-FFF2-40B4-BE49-F238E27FC236}">
                <a16:creationId xmlns:a16="http://schemas.microsoft.com/office/drawing/2014/main" id="{C11782CE-9801-8A44-868B-436859AA93D7}"/>
              </a:ext>
              <a:ext uri="{3977C9C5-3762-4F6E-AEF0-CD3ED5DFBD34}">
                <a16:creationId xmlns:a16="http://schemas.microsoft.com/office/drawing/2014/main\" xmlns:p14="http://schemas.microsoft.com/office/powerpoint/2010/main" xmlns="" id="E07A35E0-677B-4680-8638-EC7779466B93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3028617" y="1898508"/>
            <a:ext cx="733425" cy="2308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 b="1" dirty="0">
                <a:solidFill>
                  <a:srgbClr val="B60F13">
                    <a:alpha val="100000"/>
                  </a:srgbClr>
                </a:solidFill>
                <a:latin typeface="Arial" panose="02040604050505020304" pitchFamily="18" charset="0"/>
              </a:rPr>
              <a:t>Topic Allocation</a:t>
            </a:r>
          </a:p>
        </p:txBody>
      </p:sp>
      <p:sp>
        <p:nvSpPr>
          <p:cNvPr id="27" name="OTLSHAPE_M_74bdbf0f1eb5450491fca17961a59372_Date">
            <a:extLst>
              <a:ext uri="{FF2B5EF4-FFF2-40B4-BE49-F238E27FC236}">
                <a16:creationId xmlns:a16="http://schemas.microsoft.com/office/drawing/2014/main" id="{84656DDF-0946-B444-AC99-3218F64ECCAC}"/>
              </a:ext>
              <a:ext uri="{0F1701BB-66FF-484E-8938-5B3346C977D3}">
                <a16:creationId xmlns:a16="http://schemas.microsoft.com/office/drawing/2014/main\" xmlns:p14="http://schemas.microsoft.com/office/powerpoint/2010/main" xmlns="" id="ECE5F627-8385-40CC-AD95-C93602B6BFCC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3209592" y="2123912"/>
            <a:ext cx="361950" cy="1038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75">
                <a:solidFill>
                  <a:srgbClr val="323232">
                    <a:alpha val="100000"/>
                  </a:srgbClr>
                </a:solidFill>
                <a:latin typeface="Arial" panose="02040604050505020304" pitchFamily="18" charset="0"/>
              </a:rPr>
              <a:t>12/3/20</a:t>
            </a:r>
          </a:p>
        </p:txBody>
      </p:sp>
      <p:sp>
        <p:nvSpPr>
          <p:cNvPr id="28" name="OTLSHAPE_M_f67e6c2b9695413e95308d781893708e_Shape">
            <a:extLst>
              <a:ext uri="{FF2B5EF4-FFF2-40B4-BE49-F238E27FC236}">
                <a16:creationId xmlns:a16="http://schemas.microsoft.com/office/drawing/2014/main" id="{0EAE5467-A9B8-D34B-9EA2-C10E05D102E8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8753142" y="3261699"/>
            <a:ext cx="95250" cy="104775"/>
          </a:xfrm>
          <a:prstGeom prst="parallelogram">
            <a:avLst/>
          </a:prstGeom>
          <a:solidFill>
            <a:srgbClr val="B20E12">
              <a:alpha val="100000"/>
            </a:srgbClr>
          </a:solidFill>
        </p:spPr>
      </p:sp>
      <p:sp>
        <p:nvSpPr>
          <p:cNvPr id="29" name="OTLSHAPE_M_f67e6c2b9695413e95308d781893708e_Title">
            <a:extLst>
              <a:ext uri="{FF2B5EF4-FFF2-40B4-BE49-F238E27FC236}">
                <a16:creationId xmlns:a16="http://schemas.microsoft.com/office/drawing/2014/main" id="{9C7D072B-6148-1041-A30D-4D3B1B248219}"/>
              </a:ext>
              <a:ext uri="{D4845907-B22C-4591-B281-BD9C5D759545}">
                <a16:creationId xmlns:a16="http://schemas.microsoft.com/office/drawing/2014/main\" xmlns:p14="http://schemas.microsoft.com/office/powerpoint/2010/main" xmlns="" id="E4109113-4A0C-4A54-BA53-41F6C75F9623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8476917" y="2901808"/>
            <a:ext cx="638175" cy="2308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 b="1" dirty="0">
                <a:solidFill>
                  <a:srgbClr val="B60F13">
                    <a:alpha val="100000"/>
                  </a:srgbClr>
                </a:solidFill>
                <a:latin typeface="Arial" panose="02040604050505020304" pitchFamily="18" charset="0"/>
              </a:rPr>
              <a:t>Presentation &amp; Discussion</a:t>
            </a:r>
          </a:p>
        </p:txBody>
      </p:sp>
      <p:sp>
        <p:nvSpPr>
          <p:cNvPr id="30" name="OTLSHAPE_M_f67e6c2b9695413e95308d781893708e_Date">
            <a:extLst>
              <a:ext uri="{FF2B5EF4-FFF2-40B4-BE49-F238E27FC236}">
                <a16:creationId xmlns:a16="http://schemas.microsoft.com/office/drawing/2014/main" id="{1C5F8D06-5EB7-A345-8FA7-88E1B1698388}"/>
              </a:ext>
              <a:ext uri="{C544341B-6E79-483D-A1FC-1DDE5A8D97B9}">
                <a16:creationId xmlns:a16="http://schemas.microsoft.com/office/drawing/2014/main\" xmlns:p14="http://schemas.microsoft.com/office/powerpoint/2010/main" xmlns="" id="D0396E71-3BEA-4EAD-9509-B7D319CD12C5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8610267" y="3114512"/>
            <a:ext cx="361950" cy="1038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75" dirty="0">
                <a:solidFill>
                  <a:srgbClr val="323232">
                    <a:alpha val="100000"/>
                  </a:srgbClr>
                </a:solidFill>
                <a:latin typeface="Arial" panose="02040604050505020304" pitchFamily="18" charset="0"/>
              </a:rPr>
              <a:t>4/6/20</a:t>
            </a:r>
          </a:p>
        </p:txBody>
      </p:sp>
      <p:sp>
        <p:nvSpPr>
          <p:cNvPr id="31" name="OTLSHAPE_M_74ec9ed4a2b147048b5883112d490cf1_Shape">
            <a:extLst>
              <a:ext uri="{FF2B5EF4-FFF2-40B4-BE49-F238E27FC236}">
                <a16:creationId xmlns:a16="http://schemas.microsoft.com/office/drawing/2014/main" id="{69DFD6B9-3E4D-F34C-9C44-91CA7B90E8DA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8153067" y="3261699"/>
            <a:ext cx="95250" cy="104775"/>
          </a:xfrm>
          <a:prstGeom prst="roundRect">
            <a:avLst/>
          </a:prstGeom>
          <a:solidFill>
            <a:srgbClr val="696464">
              <a:alpha val="100000"/>
            </a:srgbClr>
          </a:solidFill>
        </p:spPr>
      </p:sp>
      <p:sp>
        <p:nvSpPr>
          <p:cNvPr id="32" name="OTLSHAPE_M_74ec9ed4a2b147048b5883112d490cf1_Title">
            <a:extLst>
              <a:ext uri="{FF2B5EF4-FFF2-40B4-BE49-F238E27FC236}">
                <a16:creationId xmlns:a16="http://schemas.microsoft.com/office/drawing/2014/main" id="{C53A86F4-CFB9-C34C-BB51-A8C278ECADF6}"/>
              </a:ext>
              <a:ext uri="{C986CF03-80D8-4309-9643-58DCFD736DE8}">
                <a16:creationId xmlns:a16="http://schemas.microsoft.com/office/drawing/2014/main\" xmlns:p14="http://schemas.microsoft.com/office/powerpoint/2010/main" xmlns="" id="93903235-1886-4D02-BFDA-4E3FA3913AC6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7743492" y="2013366"/>
            <a:ext cx="9144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 b="1">
                <a:solidFill>
                  <a:srgbClr val="696464">
                    <a:alpha val="100000"/>
                  </a:srgbClr>
                </a:solidFill>
                <a:latin typeface="Arial" panose="02040604050505020304" pitchFamily="18" charset="0"/>
              </a:rPr>
              <a:t>Final Seminar Work</a:t>
            </a:r>
          </a:p>
        </p:txBody>
      </p:sp>
      <p:sp>
        <p:nvSpPr>
          <p:cNvPr id="33" name="OTLSHAPE_M_74ec9ed4a2b147048b5883112d490cf1_Date">
            <a:extLst>
              <a:ext uri="{FF2B5EF4-FFF2-40B4-BE49-F238E27FC236}">
                <a16:creationId xmlns:a16="http://schemas.microsoft.com/office/drawing/2014/main" id="{E81047D6-8EEB-5D4A-8715-975E003A110D}"/>
              </a:ext>
              <a:ext uri="{30FCEC48-5DF2-4A6A-8FC9-875A252B075D}">
                <a16:creationId xmlns:a16="http://schemas.microsoft.com/office/drawing/2014/main\" xmlns:p14="http://schemas.microsoft.com/office/powerpoint/2010/main" xmlns="" id="67156936-3AEB-4B28-B202-C86DAAB54B66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8057817" y="2133437"/>
            <a:ext cx="276225" cy="1038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75" dirty="0">
                <a:solidFill>
                  <a:srgbClr val="323232">
                    <a:alpha val="100000"/>
                  </a:srgbClr>
                </a:solidFill>
                <a:latin typeface="Arial" panose="02040604050505020304" pitchFamily="18" charset="0"/>
              </a:rPr>
              <a:t>7/5/20</a:t>
            </a:r>
          </a:p>
        </p:txBody>
      </p:sp>
      <p:sp>
        <p:nvSpPr>
          <p:cNvPr id="34" name="OTLSHAPE_M_7cc7f3eb3c0541d995a7735730f3ab03_Shape">
            <a:extLst>
              <a:ext uri="{FF2B5EF4-FFF2-40B4-BE49-F238E27FC236}">
                <a16:creationId xmlns:a16="http://schemas.microsoft.com/office/drawing/2014/main" id="{36DC028A-83B5-4C4F-863B-C9EAC5B5574A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152692" y="3261699"/>
            <a:ext cx="95250" cy="104775"/>
          </a:xfrm>
          <a:prstGeom prst="roundRect">
            <a:avLst/>
          </a:prstGeom>
          <a:solidFill>
            <a:srgbClr val="696464">
              <a:alpha val="100000"/>
            </a:srgbClr>
          </a:solidFill>
        </p:spPr>
      </p:sp>
      <p:sp>
        <p:nvSpPr>
          <p:cNvPr id="35" name="OTLSHAPE_M_7cc7f3eb3c0541d995a7735730f3ab03_Title">
            <a:extLst>
              <a:ext uri="{FF2B5EF4-FFF2-40B4-BE49-F238E27FC236}">
                <a16:creationId xmlns:a16="http://schemas.microsoft.com/office/drawing/2014/main" id="{6880A6D4-699F-5D4D-91BB-67DA8469007B}"/>
              </a:ext>
              <a:ext uri="{0B0F6E60-88FF-4768-A17E-055289020D11}">
                <a16:creationId xmlns:a16="http://schemas.microsoft.com/office/drawing/2014/main\" xmlns:p14="http://schemas.microsoft.com/office/powerpoint/2010/main" xmlns="" id="4BDCC65A-42F5-4F61-BD49-C501EEE19B38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4876467" y="2975391"/>
            <a:ext cx="63817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 b="1">
                <a:solidFill>
                  <a:srgbClr val="696464">
                    <a:alpha val="100000"/>
                  </a:srgbClr>
                </a:solidFill>
                <a:latin typeface="Arial" panose="02040604050505020304" pitchFamily="18" charset="0"/>
              </a:rPr>
              <a:t>Start writing</a:t>
            </a:r>
          </a:p>
        </p:txBody>
      </p:sp>
      <p:sp>
        <p:nvSpPr>
          <p:cNvPr id="36" name="OTLSHAPE_M_7cc7f3eb3c0541d995a7735730f3ab03_Date">
            <a:extLst>
              <a:ext uri="{FF2B5EF4-FFF2-40B4-BE49-F238E27FC236}">
                <a16:creationId xmlns:a16="http://schemas.microsoft.com/office/drawing/2014/main" id="{C74183DF-EC03-C942-8A18-7AE42E74B11F}"/>
              </a:ext>
              <a:ext uri="{A56FCB3D-D77B-408D-A396-154CE8F05287}">
                <a16:creationId xmlns:a16="http://schemas.microsoft.com/office/drawing/2014/main\" xmlns:p14="http://schemas.microsoft.com/office/powerpoint/2010/main" xmlns="" id="6A854DA1-C03B-49D1-86DD-16A3B3FE268C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5057442" y="3085937"/>
            <a:ext cx="276225" cy="1038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75">
                <a:solidFill>
                  <a:srgbClr val="323232">
                    <a:alpha val="100000"/>
                  </a:srgbClr>
                </a:solidFill>
                <a:latin typeface="Arial" panose="02040604050505020304" pitchFamily="18" charset="0"/>
              </a:rPr>
              <a:t>2/4/20</a:t>
            </a:r>
          </a:p>
        </p:txBody>
      </p:sp>
      <p:sp>
        <p:nvSpPr>
          <p:cNvPr id="37" name="OTLSHAPE_T_16f6e30b2a674e06b039d5096a406622_Shape">
            <a:extLst>
              <a:ext uri="{FF2B5EF4-FFF2-40B4-BE49-F238E27FC236}">
                <a16:creationId xmlns:a16="http://schemas.microsoft.com/office/drawing/2014/main" id="{94838352-9159-3F43-A720-762C448252C2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3314367" y="4080849"/>
            <a:ext cx="685800" cy="152400"/>
          </a:xfrm>
          <a:prstGeom prst="rightArrow">
            <a:avLst>
              <a:gd name="adj1" fmla="val 75000"/>
              <a:gd name="adj2" fmla="val 50000"/>
            </a:avLst>
          </a:prstGeom>
          <a:solidFill>
            <a:srgbClr val="000000">
              <a:alpha val="100000"/>
            </a:srgbClr>
          </a:solidFill>
        </p:spPr>
      </p:sp>
      <p:sp>
        <p:nvSpPr>
          <p:cNvPr id="38" name="OTLSHAPE_T_16f6e30b2a674e06b039d5096a406622_Title">
            <a:extLst>
              <a:ext uri="{FF2B5EF4-FFF2-40B4-BE49-F238E27FC236}">
                <a16:creationId xmlns:a16="http://schemas.microsoft.com/office/drawing/2014/main" id="{715A0475-2C26-D640-A97A-1AF8EB32A643}"/>
              </a:ext>
              <a:ext uri="{B64C9F27-CF3E-41B7-9804-9ABBEEDF5F2B}">
                <a16:creationId xmlns:a16="http://schemas.microsoft.com/office/drawing/2014/main\" xmlns:p14="http://schemas.microsoft.com/office/powerpoint/2010/main" xmlns="" id="3A03F2F3-BE47-446B-8785-039D60CAED7B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3314367" y="3975516"/>
            <a:ext cx="502920" cy="115416"/>
          </a:xfrm>
          <a:prstGeom prst="rect">
            <a:avLst/>
          </a:prstGeom>
          <a:noFill/>
        </p:spPr>
        <p:txBody>
          <a:bodyPr vert="horz" wrap="square" lIns="27432" tIns="0" rIns="0" bIns="0" rtlCol="0" anchor="ctr" anchorCtr="0">
            <a:spAutoFit/>
          </a:bodyPr>
          <a:lstStyle/>
          <a:p>
            <a:pPr algn="l"/>
            <a:r>
              <a:rPr lang="en-US" sz="750" b="1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Concept</a:t>
            </a:r>
          </a:p>
        </p:txBody>
      </p:sp>
      <p:sp>
        <p:nvSpPr>
          <p:cNvPr id="39" name="OTLSHAPE_T_16f6e30b2a674e06b039d5096a406622_JoinedDate">
            <a:extLst>
              <a:ext uri="{FF2B5EF4-FFF2-40B4-BE49-F238E27FC236}">
                <a16:creationId xmlns:a16="http://schemas.microsoft.com/office/drawing/2014/main" id="{D36BD718-DFC4-A942-89B7-E47A591D4A54}"/>
              </a:ext>
              <a:ext uri="{AD3DF8BA-5B55-4076-A7C7-5D47F84AD483}">
                <a16:creationId xmlns:a16="http://schemas.microsoft.com/office/drawing/2014/main\" xmlns:p14="http://schemas.microsoft.com/office/powerpoint/2010/main" xmlns="" id="DAE543D4-9D67-45E4-90AB-77B92301C2A5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3314367" y="4228937"/>
            <a:ext cx="1005840" cy="103875"/>
          </a:xfrm>
          <a:prstGeom prst="rect">
            <a:avLst/>
          </a:prstGeom>
          <a:noFill/>
        </p:spPr>
        <p:txBody>
          <a:bodyPr vert="horz" wrap="square" lIns="27432" tIns="0" rIns="0" bIns="0" rtlCol="0" anchor="ctr" anchorCtr="0">
            <a:spAutoFit/>
          </a:bodyPr>
          <a:lstStyle/>
          <a:p>
            <a:pPr algn="l"/>
            <a:r>
              <a:rPr lang="en-US" sz="675">
                <a:solidFill>
                  <a:srgbClr val="595959">
                    <a:alpha val="100000"/>
                  </a:srgbClr>
                </a:solidFill>
                <a:latin typeface="Arial" panose="02040604050505020304" pitchFamily="18" charset="0"/>
              </a:rPr>
              <a:t>12/3/2020 - 19/3/2020</a:t>
            </a:r>
          </a:p>
        </p:txBody>
      </p:sp>
      <p:sp>
        <p:nvSpPr>
          <p:cNvPr id="40" name="OTLSHAPE_T_16f6e30b2a674e06b039d5096a406622_Duration">
            <a:extLst>
              <a:ext uri="{FF2B5EF4-FFF2-40B4-BE49-F238E27FC236}">
                <a16:creationId xmlns:a16="http://schemas.microsoft.com/office/drawing/2014/main" id="{3B5A8BF2-29BF-2848-AD03-ED1A50DE1502}"/>
              </a:ext>
              <a:ext uri="{3BE267BC-EC01-43A8-8D41-3CC9A1D8CF5C}">
                <a16:creationId xmlns:a16="http://schemas.microsoft.com/office/drawing/2014/main\" xmlns:p14="http://schemas.microsoft.com/office/powerpoint/2010/main" xmlns="" id="6B547639-5F0A-48F4-8556-5A590DD73D7F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3381042" y="4098333"/>
            <a:ext cx="552450" cy="12695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25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0.3 months</a:t>
            </a:r>
          </a:p>
        </p:txBody>
      </p:sp>
      <p:sp>
        <p:nvSpPr>
          <p:cNvPr id="41" name="OTLSHAPE_T_18df7ffdd214403188a75c8cec3ee7bc_Shape">
            <a:extLst>
              <a:ext uri="{FF2B5EF4-FFF2-40B4-BE49-F238E27FC236}">
                <a16:creationId xmlns:a16="http://schemas.microsoft.com/office/drawing/2014/main" id="{0FCEB1FD-26A7-924F-9E9C-346D0A550449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3914442" y="4490424"/>
            <a:ext cx="1285875" cy="152400"/>
          </a:xfrm>
          <a:prstGeom prst="rightArrow">
            <a:avLst>
              <a:gd name="adj1" fmla="val 75000"/>
              <a:gd name="adj2" fmla="val 50000"/>
            </a:avLst>
          </a:prstGeom>
          <a:solidFill>
            <a:srgbClr val="742217">
              <a:alpha val="100000"/>
            </a:srgbClr>
          </a:solidFill>
        </p:spPr>
      </p:sp>
      <p:sp>
        <p:nvSpPr>
          <p:cNvPr id="42" name="OTLSHAPE_T_18df7ffdd214403188a75c8cec3ee7bc_Title">
            <a:extLst>
              <a:ext uri="{FF2B5EF4-FFF2-40B4-BE49-F238E27FC236}">
                <a16:creationId xmlns:a16="http://schemas.microsoft.com/office/drawing/2014/main" id="{1DFE3194-A4D7-264A-B738-CF7EBD112D09}"/>
              </a:ext>
              <a:ext uri="{B62391D3-1EFA-4453-9129-B709792F473F}">
                <a16:creationId xmlns:a16="http://schemas.microsoft.com/office/drawing/2014/main\" xmlns:p14="http://schemas.microsoft.com/office/powerpoint/2010/main" xmlns="" id="F3CB7256-7186-4465-B605-9B9BD6ED599E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3914442" y="4385091"/>
            <a:ext cx="502920" cy="115416"/>
          </a:xfrm>
          <a:prstGeom prst="rect">
            <a:avLst/>
          </a:prstGeom>
          <a:noFill/>
        </p:spPr>
        <p:txBody>
          <a:bodyPr vert="horz" wrap="square" lIns="27432" tIns="0" rIns="0" bIns="0" rtlCol="0" anchor="ctr" anchorCtr="0">
            <a:spAutoFit/>
          </a:bodyPr>
          <a:lstStyle/>
          <a:p>
            <a:pPr algn="l"/>
            <a:r>
              <a:rPr lang="en-US" sz="750" b="1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Research</a:t>
            </a:r>
          </a:p>
        </p:txBody>
      </p:sp>
      <p:sp>
        <p:nvSpPr>
          <p:cNvPr id="43" name="OTLSHAPE_T_18df7ffdd214403188a75c8cec3ee7bc_JoinedDate">
            <a:extLst>
              <a:ext uri="{FF2B5EF4-FFF2-40B4-BE49-F238E27FC236}">
                <a16:creationId xmlns:a16="http://schemas.microsoft.com/office/drawing/2014/main" id="{232204FE-E48A-1D4E-9555-616F5C9723B8}"/>
              </a:ext>
              <a:ext uri="{54234D9F-A3DE-4B77-91D2-E2403A8B41E5}">
                <a16:creationId xmlns:a16="http://schemas.microsoft.com/office/drawing/2014/main\" xmlns:p14="http://schemas.microsoft.com/office/powerpoint/2010/main" xmlns="" id="13385E0F-CE76-44CD-A7E4-D5F3B45ECFA7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3914442" y="4638512"/>
            <a:ext cx="901065" cy="103875"/>
          </a:xfrm>
          <a:prstGeom prst="rect">
            <a:avLst/>
          </a:prstGeom>
          <a:noFill/>
        </p:spPr>
        <p:txBody>
          <a:bodyPr vert="horz" wrap="square" lIns="27432" tIns="0" rIns="0" bIns="0" rtlCol="0" anchor="ctr" anchorCtr="0">
            <a:spAutoFit/>
          </a:bodyPr>
          <a:lstStyle/>
          <a:p>
            <a:pPr algn="l"/>
            <a:r>
              <a:rPr lang="en-US" sz="675">
                <a:solidFill>
                  <a:srgbClr val="595959">
                    <a:alpha val="100000"/>
                  </a:srgbClr>
                </a:solidFill>
                <a:latin typeface="Arial" panose="02040604050505020304" pitchFamily="18" charset="0"/>
              </a:rPr>
              <a:t>19/3/2020 - 2/4/2020</a:t>
            </a:r>
          </a:p>
        </p:txBody>
      </p:sp>
      <p:sp>
        <p:nvSpPr>
          <p:cNvPr id="44" name="OTLSHAPE_T_18df7ffdd214403188a75c8cec3ee7bc_Duration">
            <a:extLst>
              <a:ext uri="{FF2B5EF4-FFF2-40B4-BE49-F238E27FC236}">
                <a16:creationId xmlns:a16="http://schemas.microsoft.com/office/drawing/2014/main" id="{CFEA1C61-D5CB-1146-94A9-F9680ACE2FE1}"/>
              </a:ext>
              <a:ext uri="{4E8260BD-7A37-4EF8-B15D-7DA8BAD6473B}">
                <a16:creationId xmlns:a16="http://schemas.microsoft.com/office/drawing/2014/main\" xmlns:p14="http://schemas.microsoft.com/office/powerpoint/2010/main" xmlns="" id="77B57CAD-E44F-417D-A0D4-5DB5248523B9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4285917" y="4507908"/>
            <a:ext cx="552450" cy="12695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25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0.5 months</a:t>
            </a:r>
          </a:p>
        </p:txBody>
      </p:sp>
      <p:sp>
        <p:nvSpPr>
          <p:cNvPr id="45" name="OTLSHAPE_T_0a9a3853b30a4dbfbea0fde3e102b46f_Shape">
            <a:extLst>
              <a:ext uri="{FF2B5EF4-FFF2-40B4-BE49-F238E27FC236}">
                <a16:creationId xmlns:a16="http://schemas.microsoft.com/office/drawing/2014/main" id="{6495E838-250A-C540-8EFA-C27586802EF4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114592" y="4899999"/>
            <a:ext cx="1285875" cy="152400"/>
          </a:xfrm>
          <a:prstGeom prst="rightArrow">
            <a:avLst>
              <a:gd name="adj1" fmla="val 75000"/>
              <a:gd name="adj2" fmla="val 50000"/>
            </a:avLst>
          </a:prstGeom>
          <a:solidFill>
            <a:srgbClr val="9B2D1F">
              <a:alpha val="100000"/>
            </a:srgbClr>
          </a:solidFill>
        </p:spPr>
      </p:sp>
      <p:sp>
        <p:nvSpPr>
          <p:cNvPr id="46" name="OTLSHAPE_T_0a9a3853b30a4dbfbea0fde3e102b46f_Title">
            <a:extLst>
              <a:ext uri="{FF2B5EF4-FFF2-40B4-BE49-F238E27FC236}">
                <a16:creationId xmlns:a16="http://schemas.microsoft.com/office/drawing/2014/main" id="{4ED3A9E1-45A0-2348-8DF0-F5F8C349D15B}"/>
              </a:ext>
              <a:ext uri="{1DDB7FAB-C358-45D0-B5B3-7CB510652591}">
                <a16:creationId xmlns:a16="http://schemas.microsoft.com/office/drawing/2014/main\" xmlns:p14="http://schemas.microsoft.com/office/powerpoint/2010/main" xmlns="" id="4A5E886C-6E83-4492-8848-EABE99CD86AD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5114592" y="4794666"/>
            <a:ext cx="398145" cy="115416"/>
          </a:xfrm>
          <a:prstGeom prst="rect">
            <a:avLst/>
          </a:prstGeom>
          <a:noFill/>
        </p:spPr>
        <p:txBody>
          <a:bodyPr vert="horz" wrap="square" lIns="27432" tIns="0" rIns="0" bIns="0" rtlCol="0" anchor="ctr" anchorCtr="0">
            <a:spAutoFit/>
          </a:bodyPr>
          <a:lstStyle/>
          <a:p>
            <a:pPr algn="l"/>
            <a:r>
              <a:rPr lang="en-US" sz="750" b="1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Writing</a:t>
            </a:r>
          </a:p>
        </p:txBody>
      </p:sp>
      <p:sp>
        <p:nvSpPr>
          <p:cNvPr id="47" name="OTLSHAPE_T_0a9a3853b30a4dbfbea0fde3e102b46f_JoinedDate">
            <a:extLst>
              <a:ext uri="{FF2B5EF4-FFF2-40B4-BE49-F238E27FC236}">
                <a16:creationId xmlns:a16="http://schemas.microsoft.com/office/drawing/2014/main" id="{AFD77402-17AA-4841-96DF-031D02E95D21}"/>
              </a:ext>
              <a:ext uri="{00B15845-FE5C-4E1E-B6BB-EEE4E335B268}">
                <a16:creationId xmlns:a16="http://schemas.microsoft.com/office/drawing/2014/main\" xmlns:p14="http://schemas.microsoft.com/office/powerpoint/2010/main" xmlns="" id="17F4A89A-DA0F-4BE9-9E12-0D23FFB9438A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5114592" y="5048087"/>
            <a:ext cx="901065" cy="103875"/>
          </a:xfrm>
          <a:prstGeom prst="rect">
            <a:avLst/>
          </a:prstGeom>
          <a:noFill/>
        </p:spPr>
        <p:txBody>
          <a:bodyPr vert="horz" wrap="square" lIns="27432" tIns="0" rIns="0" bIns="0" rtlCol="0" anchor="ctr" anchorCtr="0">
            <a:spAutoFit/>
          </a:bodyPr>
          <a:lstStyle/>
          <a:p>
            <a:pPr algn="l"/>
            <a:r>
              <a:rPr lang="en-US" sz="675">
                <a:solidFill>
                  <a:srgbClr val="595959">
                    <a:alpha val="100000"/>
                  </a:srgbClr>
                </a:solidFill>
                <a:latin typeface="Arial" panose="02040604050505020304" pitchFamily="18" charset="0"/>
              </a:rPr>
              <a:t>2/4/2020 - 16/4/2020</a:t>
            </a:r>
          </a:p>
        </p:txBody>
      </p:sp>
      <p:sp>
        <p:nvSpPr>
          <p:cNvPr id="48" name="OTLSHAPE_T_0a9a3853b30a4dbfbea0fde3e102b46f_Duration">
            <a:extLst>
              <a:ext uri="{FF2B5EF4-FFF2-40B4-BE49-F238E27FC236}">
                <a16:creationId xmlns:a16="http://schemas.microsoft.com/office/drawing/2014/main" id="{8CF56624-A5D7-DC48-9061-A84D2315FC4C}"/>
              </a:ext>
              <a:ext uri="{D0A836B9-A002-4FCC-81F4-D155D449B7BD}">
                <a16:creationId xmlns:a16="http://schemas.microsoft.com/office/drawing/2014/main\" xmlns:p14="http://schemas.microsoft.com/office/powerpoint/2010/main" xmlns="" id="06F855A5-0CF8-459A-844F-B767F629764A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5486067" y="4917483"/>
            <a:ext cx="552450" cy="12695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25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0.5 months</a:t>
            </a:r>
          </a:p>
        </p:txBody>
      </p:sp>
      <p:sp>
        <p:nvSpPr>
          <p:cNvPr id="49" name="OTLSHAPE_T_900afb0ef229466e9af5282de1bcf0a4_Shape">
            <a:extLst>
              <a:ext uri="{FF2B5EF4-FFF2-40B4-BE49-F238E27FC236}">
                <a16:creationId xmlns:a16="http://schemas.microsoft.com/office/drawing/2014/main" id="{BD5CB891-D270-9A47-B7F8-52A48B47CE71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314742" y="5309574"/>
            <a:ext cx="1885950" cy="152400"/>
          </a:xfrm>
          <a:prstGeom prst="rightArrow">
            <a:avLst>
              <a:gd name="adj1" fmla="val 75000"/>
              <a:gd name="adj2" fmla="val 50000"/>
            </a:avLst>
          </a:prstGeom>
          <a:solidFill>
            <a:srgbClr val="9B2D1F">
              <a:alpha val="100000"/>
            </a:srgbClr>
          </a:solidFill>
        </p:spPr>
      </p:sp>
      <p:sp>
        <p:nvSpPr>
          <p:cNvPr id="50" name="OTLSHAPE_T_900afb0ef229466e9af5282de1bcf0a4_Title">
            <a:extLst>
              <a:ext uri="{FF2B5EF4-FFF2-40B4-BE49-F238E27FC236}">
                <a16:creationId xmlns:a16="http://schemas.microsoft.com/office/drawing/2014/main" id="{20E87124-AD3F-7D4D-ADCD-F73800064A54}"/>
              </a:ext>
              <a:ext uri="{CE19AF56-CBA2-4A99-95A7-B1D8C2C62AF4}">
                <a16:creationId xmlns:a16="http://schemas.microsoft.com/office/drawing/2014/main\" xmlns:p14="http://schemas.microsoft.com/office/powerpoint/2010/main" xmlns="" id="6FF4BD52-2E6E-4E2D-A3A3-3382E52D4F0C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6314742" y="5194716"/>
            <a:ext cx="607695" cy="115416"/>
          </a:xfrm>
          <a:prstGeom prst="rect">
            <a:avLst/>
          </a:prstGeom>
          <a:noFill/>
        </p:spPr>
        <p:txBody>
          <a:bodyPr vert="horz" wrap="square" lIns="27432" tIns="0" rIns="0" bIns="0" rtlCol="0" anchor="ctr" anchorCtr="0">
            <a:spAutoFit/>
          </a:bodyPr>
          <a:lstStyle/>
          <a:p>
            <a:pPr algn="l"/>
            <a:r>
              <a:rPr lang="en-US" sz="750" b="1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Revise Text</a:t>
            </a:r>
          </a:p>
        </p:txBody>
      </p:sp>
      <p:sp>
        <p:nvSpPr>
          <p:cNvPr id="51" name="OTLSHAPE_T_900afb0ef229466e9af5282de1bcf0a4_JoinedDate">
            <a:extLst>
              <a:ext uri="{FF2B5EF4-FFF2-40B4-BE49-F238E27FC236}">
                <a16:creationId xmlns:a16="http://schemas.microsoft.com/office/drawing/2014/main" id="{600288AD-D6FF-E84A-BBEE-F64BAC3459C9}"/>
              </a:ext>
              <a:ext uri="{FA3C9786-B874-4C2D-A41B-18C6B67CF98A}">
                <a16:creationId xmlns:a16="http://schemas.microsoft.com/office/drawing/2014/main\" xmlns:p14="http://schemas.microsoft.com/office/powerpoint/2010/main" xmlns="" id="CBB79826-0EED-4D6A-9784-F27F4A696C85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6314742" y="5457662"/>
            <a:ext cx="901065" cy="103875"/>
          </a:xfrm>
          <a:prstGeom prst="rect">
            <a:avLst/>
          </a:prstGeom>
          <a:noFill/>
        </p:spPr>
        <p:txBody>
          <a:bodyPr vert="horz" wrap="square" lIns="27432" tIns="0" rIns="0" bIns="0" rtlCol="0" anchor="ctr" anchorCtr="0">
            <a:spAutoFit/>
          </a:bodyPr>
          <a:lstStyle/>
          <a:p>
            <a:pPr algn="l"/>
            <a:r>
              <a:rPr lang="en-US" sz="675">
                <a:solidFill>
                  <a:srgbClr val="595959">
                    <a:alpha val="100000"/>
                  </a:srgbClr>
                </a:solidFill>
                <a:latin typeface="Arial" panose="02040604050505020304" pitchFamily="18" charset="0"/>
              </a:rPr>
              <a:t>16/4/2020 - 7/5/2020</a:t>
            </a:r>
          </a:p>
        </p:txBody>
      </p:sp>
      <p:sp>
        <p:nvSpPr>
          <p:cNvPr id="52" name="OTLSHAPE_T_900afb0ef229466e9af5282de1bcf0a4_Duration">
            <a:extLst>
              <a:ext uri="{FF2B5EF4-FFF2-40B4-BE49-F238E27FC236}">
                <a16:creationId xmlns:a16="http://schemas.microsoft.com/office/drawing/2014/main" id="{AEE31C9A-8CB0-5B47-9C3A-955DFE25A6C3}"/>
              </a:ext>
              <a:ext uri="{77FC2EFD-6A7F-429F-8F81-97FC49580D89}">
                <a16:creationId xmlns:a16="http://schemas.microsoft.com/office/drawing/2014/main\" xmlns:p14="http://schemas.microsoft.com/office/powerpoint/2010/main" xmlns="" id="45491F82-E36E-47EB-9274-A6576B3F2668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6981492" y="5327058"/>
            <a:ext cx="552450" cy="12695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25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0.7 months</a:t>
            </a:r>
          </a:p>
        </p:txBody>
      </p:sp>
    </p:spTree>
    <p:extLst>
      <p:ext uri="{BB962C8B-B14F-4D97-AF65-F5344CB8AC3E}">
        <p14:creationId xmlns:p14="http://schemas.microsoft.com/office/powerpoint/2010/main" val="3725304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B6318-786D-F043-BF77-2497BF2F4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Literature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526395-9ECE-024A-A3F4-7A0B4D494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67840"/>
            <a:ext cx="8915400" cy="377762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de-AT" dirty="0" err="1"/>
              <a:t>Chtivelband</a:t>
            </a:r>
            <a:r>
              <a:rPr lang="de-AT" dirty="0"/>
              <a:t>, Igor (2012). </a:t>
            </a:r>
            <a:r>
              <a:rPr lang="de-AT" dirty="0" err="1"/>
              <a:t>HistoryLane</a:t>
            </a:r>
            <a:r>
              <a:rPr lang="de-AT" dirty="0"/>
              <a:t>: Web Browser </a:t>
            </a:r>
            <a:r>
              <a:rPr lang="de-AT" dirty="0" err="1"/>
              <a:t>History</a:t>
            </a:r>
            <a:r>
              <a:rPr lang="de-AT" dirty="0"/>
              <a:t> </a:t>
            </a:r>
            <a:r>
              <a:rPr lang="de-AT" dirty="0" err="1"/>
              <a:t>Visualization</a:t>
            </a:r>
            <a:r>
              <a:rPr lang="de-AT" dirty="0"/>
              <a:t> </a:t>
            </a:r>
            <a:r>
              <a:rPr lang="de-AT" dirty="0" err="1"/>
              <a:t>Method</a:t>
            </a:r>
            <a:r>
              <a:rPr lang="de-AT" dirty="0"/>
              <a:t>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de-AT" dirty="0" err="1"/>
              <a:t>Garfinkel</a:t>
            </a:r>
            <a:r>
              <a:rPr lang="de-AT" dirty="0"/>
              <a:t>, Simson/</a:t>
            </a:r>
            <a:r>
              <a:rPr lang="de-AT" dirty="0" err="1"/>
              <a:t>Spafford</a:t>
            </a:r>
            <a:r>
              <a:rPr lang="de-AT" dirty="0"/>
              <a:t>, Gene (1997). Web </a:t>
            </a:r>
            <a:r>
              <a:rPr lang="de-AT" dirty="0" err="1"/>
              <a:t>security</a:t>
            </a:r>
            <a:r>
              <a:rPr lang="de-AT" dirty="0"/>
              <a:t> &amp; </a:t>
            </a:r>
            <a:r>
              <a:rPr lang="de-AT" dirty="0" err="1"/>
              <a:t>commerce</a:t>
            </a:r>
            <a:r>
              <a:rPr lang="de-AT" dirty="0"/>
              <a:t>: [</a:t>
            </a:r>
            <a:r>
              <a:rPr lang="de-AT" dirty="0" err="1"/>
              <a:t>risks</a:t>
            </a:r>
            <a:r>
              <a:rPr lang="de-AT" dirty="0"/>
              <a:t>, </a:t>
            </a:r>
            <a:r>
              <a:rPr lang="de-AT" dirty="0" err="1"/>
              <a:t>technologies</a:t>
            </a:r>
            <a:r>
              <a:rPr lang="de-AT" dirty="0"/>
              <a:t>, </a:t>
            </a:r>
            <a:r>
              <a:rPr lang="de-AT" dirty="0" err="1"/>
              <a:t>and</a:t>
            </a:r>
            <a:r>
              <a:rPr lang="de-AT" dirty="0"/>
              <a:t> </a:t>
            </a:r>
            <a:r>
              <a:rPr lang="de-AT" dirty="0" err="1"/>
              <a:t>strategies</a:t>
            </a:r>
            <a:r>
              <a:rPr lang="de-AT" dirty="0"/>
              <a:t>] (1. </a:t>
            </a:r>
            <a:r>
              <a:rPr lang="de-AT" dirty="0" err="1"/>
              <a:t>ed</a:t>
            </a:r>
            <a:r>
              <a:rPr lang="de-AT" dirty="0"/>
              <a:t>.). Cambridge: </a:t>
            </a:r>
            <a:r>
              <a:rPr lang="de-AT" dirty="0" err="1"/>
              <a:t>O'Reilly</a:t>
            </a:r>
            <a:r>
              <a:rPr lang="de-AT" dirty="0"/>
              <a:t>. </a:t>
            </a:r>
            <a:r>
              <a:rPr lang="de-AT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https://permalink.obvsg.at/wuw/AC01967778</a:t>
            </a:r>
            <a:endParaRPr lang="en-AU" dirty="0">
              <a:sym typeface="Exo 2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AU" dirty="0">
                <a:sym typeface="Exo 2"/>
              </a:rPr>
              <a:t> </a:t>
            </a:r>
            <a:r>
              <a:rPr lang="en-AU" dirty="0" err="1">
                <a:sym typeface="Exo 2"/>
              </a:rPr>
              <a:t>Herrouz</a:t>
            </a:r>
            <a:r>
              <a:rPr lang="en-AU" dirty="0">
                <a:sym typeface="Exo 2"/>
              </a:rPr>
              <a:t>, </a:t>
            </a:r>
            <a:r>
              <a:rPr lang="en-AU" dirty="0" err="1">
                <a:sym typeface="Exo 2"/>
              </a:rPr>
              <a:t>Abdelhakim</a:t>
            </a:r>
            <a:r>
              <a:rPr lang="en-AU" dirty="0">
                <a:sym typeface="Exo 2"/>
              </a:rPr>
              <a:t>/</a:t>
            </a:r>
            <a:r>
              <a:rPr lang="en-AU" dirty="0" err="1">
                <a:sym typeface="Exo 2"/>
              </a:rPr>
              <a:t>Khentout</a:t>
            </a:r>
            <a:r>
              <a:rPr lang="en-AU" dirty="0">
                <a:sym typeface="Exo 2"/>
              </a:rPr>
              <a:t>, </a:t>
            </a:r>
            <a:r>
              <a:rPr lang="en-AU" dirty="0" err="1">
                <a:sym typeface="Exo 2"/>
              </a:rPr>
              <a:t>Chabane</a:t>
            </a:r>
            <a:r>
              <a:rPr lang="en-AU" dirty="0">
                <a:sym typeface="Exo 2"/>
              </a:rPr>
              <a:t>/</a:t>
            </a:r>
            <a:r>
              <a:rPr lang="en-AU" dirty="0" err="1">
                <a:sym typeface="Exo 2"/>
              </a:rPr>
              <a:t>Djoudi</a:t>
            </a:r>
            <a:r>
              <a:rPr lang="en-AU" dirty="0">
                <a:sym typeface="Exo 2"/>
              </a:rPr>
              <a:t>, </a:t>
            </a:r>
            <a:r>
              <a:rPr lang="en-AU" dirty="0" err="1">
                <a:sym typeface="Exo 2"/>
              </a:rPr>
              <a:t>Mahieddine</a:t>
            </a:r>
            <a:r>
              <a:rPr lang="en-AU" dirty="0">
                <a:sym typeface="Exo 2"/>
              </a:rPr>
              <a:t> (2013). Overview of Visualization Tools for Web Browser History Data.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AU" dirty="0" err="1">
                <a:sym typeface="Exo 2"/>
              </a:rPr>
              <a:t>Gritzalis</a:t>
            </a:r>
            <a:r>
              <a:rPr lang="en-AU" dirty="0">
                <a:sym typeface="Exo 2"/>
              </a:rPr>
              <a:t>, Dimitris/</a:t>
            </a:r>
            <a:r>
              <a:rPr lang="en-AU" dirty="0" err="1">
                <a:sym typeface="Exo 2"/>
              </a:rPr>
              <a:t>Preneel</a:t>
            </a:r>
            <a:r>
              <a:rPr lang="en-AU" dirty="0">
                <a:sym typeface="Exo 2"/>
              </a:rPr>
              <a:t>, Bart/</a:t>
            </a:r>
            <a:r>
              <a:rPr lang="en-AU" dirty="0" err="1">
                <a:sym typeface="Exo 2"/>
              </a:rPr>
              <a:t>Theoharidou</a:t>
            </a:r>
            <a:r>
              <a:rPr lang="en-AU" dirty="0">
                <a:sym typeface="Exo 2"/>
              </a:rPr>
              <a:t>, </a:t>
            </a:r>
            <a:r>
              <a:rPr lang="en-AU" dirty="0" err="1">
                <a:sym typeface="Exo 2"/>
              </a:rPr>
              <a:t>Marianthi</a:t>
            </a:r>
            <a:r>
              <a:rPr lang="en-AU" dirty="0">
                <a:sym typeface="Exo 2"/>
              </a:rPr>
              <a:t> (2010). Web Browser History Detection as a Real-World Privacy Threat. In Computer Security – ESORICS 2010: 15th European Symposium on Research in Computer Security, Athens, Greece, September 20-22, 2010. Proceedings (Vol. 6345, 215–231). Berlin, Heidelberg: Springer Berlin Heidelberg. DOI: 10.1007/978-3-642-15497-3_14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AU" dirty="0" err="1">
                <a:sym typeface="Exo 2"/>
              </a:rPr>
              <a:t>Kgfelischmann</a:t>
            </a:r>
            <a:r>
              <a:rPr lang="en-AU" dirty="0">
                <a:sym typeface="Exo 2"/>
              </a:rPr>
              <a:t>. (2020, 17. March). Web browser. Retrieved from </a:t>
            </a:r>
            <a:r>
              <a:rPr lang="en-AU" dirty="0">
                <a:sym typeface="Exo 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https://en.wikipedia.org/w/index.php?title=Web_browser&amp;oldid=945991543</a:t>
            </a:r>
            <a:endParaRPr lang="en-AU" dirty="0">
              <a:sym typeface="Exo 2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AU" dirty="0" err="1">
                <a:sym typeface="Exo 2"/>
              </a:rPr>
              <a:t>ClueBot</a:t>
            </a:r>
            <a:r>
              <a:rPr lang="en-AU" dirty="0">
                <a:sym typeface="Exo 2"/>
              </a:rPr>
              <a:t> NG. (2020, 14. March). History of the web browser. Retrieved from </a:t>
            </a:r>
            <a:r>
              <a:rPr lang="en-AU" dirty="0">
                <a:sym typeface="Exo 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https://en.wikipedia.org/w/index.php?title=History_of_the_web_browser&amp;oldid=940782674</a:t>
            </a:r>
            <a:endParaRPr lang="en-AU" dirty="0">
              <a:sym typeface="Exo 2"/>
            </a:endParaRPr>
          </a:p>
          <a:p>
            <a:endParaRPr lang="en-US" dirty="0"/>
          </a:p>
        </p:txBody>
      </p:sp>
      <p:pic>
        <p:nvPicPr>
          <p:cNvPr id="4" name="Grafik 3" descr="page1image12472800">
            <a:extLst>
              <a:ext uri="{FF2B5EF4-FFF2-40B4-BE49-F238E27FC236}">
                <a16:creationId xmlns:a16="http://schemas.microsoft.com/office/drawing/2014/main" id="{72AFE47B-40BE-E54E-B8A0-AEFE4A243E7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970" y="6069965"/>
            <a:ext cx="1256030" cy="788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71409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{4105C08A-D1DC-DA4B-A72E-F851A16299E4}tf10001069</Template>
  <TotalTime>0</TotalTime>
  <Words>441</Words>
  <Application>Microsoft Macintosh PowerPoint</Application>
  <PresentationFormat>Breitbild</PresentationFormat>
  <Paragraphs>47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Fetzen</vt:lpstr>
      <vt:lpstr>Seminar paper from the course "Seminar from BIS" about   „Webbrowser  –  History, Concepts, Market“  FS - Number : 4167  FS – Head: ao.Univ.Prof. Dr. Rony G. Flatscher Term: Summer 2020   Tim Feldmann (h1552931)  </vt:lpstr>
      <vt:lpstr>Table of Contents</vt:lpstr>
      <vt:lpstr>Gantt Chart</vt:lpstr>
      <vt:lpstr>Possible Literature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paper from the course "Seminar from BIS" about   „Webbrowser  –  History, Concepts, Market“  FS - Number : 4167  FS – Head: ao.Univ.Prof. Dr. Rony G. Flatscher Term: Summer 2020   Tim Feldmann (h1552931)  </dc:title>
  <dc:creator>Feldmann Tim</dc:creator>
  <cp:lastModifiedBy>Feldmann Tim</cp:lastModifiedBy>
  <cp:revision>4</cp:revision>
  <dcterms:created xsi:type="dcterms:W3CDTF">2020-03-18T11:58:26Z</dcterms:created>
  <dcterms:modified xsi:type="dcterms:W3CDTF">2020-03-18T13:38:28Z</dcterms:modified>
</cp:coreProperties>
</file>