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730" r:id="rId4"/>
  </p:sldMasterIdLst>
  <p:notesMasterIdLst>
    <p:notesMasterId r:id="rId17"/>
  </p:notesMasterIdLst>
  <p:handoutMasterIdLst>
    <p:handoutMasterId r:id="rId18"/>
  </p:handoutMasterIdLst>
  <p:sldIdLst>
    <p:sldId id="256" r:id="rId5"/>
    <p:sldId id="298" r:id="rId6"/>
    <p:sldId id="293" r:id="rId7"/>
    <p:sldId id="292" r:id="rId8"/>
    <p:sldId id="297" r:id="rId9"/>
    <p:sldId id="296" r:id="rId10"/>
    <p:sldId id="303" r:id="rId11"/>
    <p:sldId id="302" r:id="rId12"/>
    <p:sldId id="299" r:id="rId13"/>
    <p:sldId id="295" r:id="rId14"/>
    <p:sldId id="301" r:id="rId15"/>
    <p:sldId id="300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28" userDrawn="1">
          <p15:clr>
            <a:srgbClr val="A4A3A4"/>
          </p15:clr>
        </p15:guide>
        <p15:guide id="2" pos="3864" userDrawn="1">
          <p15:clr>
            <a:srgbClr val="A4A3A4"/>
          </p15:clr>
        </p15:guide>
        <p15:guide id="3" pos="7512" userDrawn="1">
          <p15:clr>
            <a:srgbClr val="A4A3A4"/>
          </p15:clr>
        </p15:guide>
        <p15:guide id="4" pos="144" userDrawn="1">
          <p15:clr>
            <a:srgbClr val="A4A3A4"/>
          </p15:clr>
        </p15:guide>
        <p15:guide id="5" orient="horz" pos="624" userDrawn="1">
          <p15:clr>
            <a:srgbClr val="A4A3A4"/>
          </p15:clr>
        </p15:guide>
        <p15:guide id="6" orient="horz" pos="4056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FC36786-9508-4FCF-9FAD-A948D0C9E756}" v="1170" dt="2020-06-03T13:31:52.244"/>
    <p1510:client id="{6AD9977A-54B6-492F-93F7-3DC23567EC71}" v="123" dt="2020-06-03T18:35:54.03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091" autoAdjust="0"/>
    <p:restoredTop sz="96408" autoAdjust="0"/>
  </p:normalViewPr>
  <p:slideViewPr>
    <p:cSldViewPr snapToGrid="0" showGuides="1">
      <p:cViewPr varScale="1">
        <p:scale>
          <a:sx n="65" d="100"/>
          <a:sy n="65" d="100"/>
        </p:scale>
        <p:origin x="66" y="1152"/>
      </p:cViewPr>
      <p:guideLst>
        <p:guide orient="horz" pos="2328"/>
        <p:guide pos="3864"/>
        <p:guide pos="7512"/>
        <p:guide pos="144"/>
        <p:guide orient="horz" pos="624"/>
        <p:guide orient="horz" pos="4056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2946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microsoft.com/office/2015/10/relationships/revisionInfo" Target="revisionInfo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>
            <a:extLst>
              <a:ext uri="{FF2B5EF4-FFF2-40B4-BE49-F238E27FC236}">
                <a16:creationId xmlns:a16="http://schemas.microsoft.com/office/drawing/2014/main" id="{B46527B0-0B24-4087-B225-DB4F5C738F6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de-DE" dirty="0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F72798E0-F322-4236-8531-A1882BFE4007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29D3BBD2-794C-43E3-8362-720D61104479}" type="datetime1">
              <a:rPr lang="de-DE" smtClean="0"/>
              <a:t>03.06.2020</a:t>
            </a:fld>
            <a:endParaRPr lang="de-DE" dirty="0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B4E5881F-2FD0-41BC-8E76-C691E59E146C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de-DE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62CA62C5-8A29-4592-9E3E-4C457F263C0A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B4E85F6F-0FAD-4AD4-850C-7E4CD14D7D70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58327452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de-DE" noProof="0" dirty="0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F43A590-B97D-4BAF-9F3E-EEA7B3B9DE95}" type="datetime1">
              <a:rPr lang="de-DE" smtClean="0"/>
              <a:pPr/>
              <a:t>03.06.2020</a:t>
            </a:fld>
            <a:endParaRPr lang="de-DE" dirty="0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de-DE" noProof="0" dirty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de-DE" noProof="0" dirty="0"/>
              <a:t>Textmasterformate bearbeiten</a:t>
            </a:r>
          </a:p>
          <a:p>
            <a:pPr lvl="1" rtl="0"/>
            <a:r>
              <a:rPr lang="de-DE" noProof="0" dirty="0"/>
              <a:t>Zweite Ebene</a:t>
            </a:r>
          </a:p>
          <a:p>
            <a:pPr lvl="2" rtl="0"/>
            <a:r>
              <a:rPr lang="de-DE" noProof="0" dirty="0"/>
              <a:t>Dritte Ebene</a:t>
            </a:r>
          </a:p>
          <a:p>
            <a:pPr lvl="3" rtl="0"/>
            <a:r>
              <a:rPr lang="de-DE" noProof="0" dirty="0"/>
              <a:t>Vierte Ebene</a:t>
            </a:r>
          </a:p>
          <a:p>
            <a:pPr lvl="4" rtl="0"/>
            <a:r>
              <a:rPr lang="de-DE" noProof="0" dirty="0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de-DE" noProof="0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BE60DC36-8EFA-4378-9855-E019C55AC472}" type="slidenum">
              <a:rPr lang="de-DE" noProof="0" smtClean="0"/>
              <a:t>‹Nr.›</a:t>
            </a:fld>
            <a:endParaRPr lang="de-DE" noProof="0" dirty="0"/>
          </a:p>
        </p:txBody>
      </p:sp>
    </p:spTree>
    <p:extLst>
      <p:ext uri="{BB962C8B-B14F-4D97-AF65-F5344CB8AC3E}">
        <p14:creationId xmlns:p14="http://schemas.microsoft.com/office/powerpoint/2010/main" val="18770536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BE60DC36-8EFA-4378-9855-E019C55AC472}" type="slidenum">
              <a:rPr lang="de-DE" smtClean="0"/>
              <a:t>1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47907407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BE60DC36-8EFA-4378-9855-E019C55AC472}" type="slidenum">
              <a:rPr lang="de-DE" smtClean="0"/>
              <a:t>10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23012879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BE60DC36-8EFA-4378-9855-E019C55AC472}" type="slidenum">
              <a:rPr lang="de-DE" smtClean="0"/>
              <a:t>11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5657117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BE60DC36-8EFA-4378-9855-E019C55AC472}" type="slidenum">
              <a:rPr lang="de-DE" smtClean="0"/>
              <a:t>12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7107308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BE60DC36-8EFA-4378-9855-E019C55AC472}" type="slidenum">
              <a:rPr lang="de-DE" smtClean="0"/>
              <a:t>2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57984067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BE60DC36-8EFA-4378-9855-E019C55AC472}" type="slidenum">
              <a:rPr lang="de-DE" smtClean="0"/>
              <a:t>3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13081342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BE60DC36-8EFA-4378-9855-E019C55AC472}" type="slidenum">
              <a:rPr lang="de-DE" smtClean="0"/>
              <a:t>4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6896270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BE60DC36-8EFA-4378-9855-E019C55AC472}" type="slidenum">
              <a:rPr lang="de-DE" smtClean="0"/>
              <a:t>5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45584971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BE60DC36-8EFA-4378-9855-E019C55AC472}" type="slidenum">
              <a:rPr lang="de-DE" smtClean="0"/>
              <a:t>6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62180989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BE60DC36-8EFA-4378-9855-E019C55AC472}" type="slidenum">
              <a:rPr lang="de-DE" smtClean="0"/>
              <a:t>7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71455431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BE60DC36-8EFA-4378-9855-E019C55AC472}" type="slidenum">
              <a:rPr lang="de-DE" smtClean="0"/>
              <a:t>8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3360149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BE60DC36-8EFA-4378-9855-E019C55AC472}" type="slidenum">
              <a:rPr lang="de-DE" smtClean="0"/>
              <a:t>9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9451118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3504" y="770467"/>
            <a:ext cx="10782300" cy="3352800"/>
          </a:xfrm>
        </p:spPr>
        <p:txBody>
          <a:bodyPr anchor="b">
            <a:noAutofit/>
          </a:bodyPr>
          <a:lstStyle>
            <a:lvl1pPr algn="l">
              <a:lnSpc>
                <a:spcPct val="80000"/>
              </a:lnSpc>
              <a:defRPr sz="8800" spc="-120" baseline="0">
                <a:solidFill>
                  <a:srgbClr val="FFFFFF"/>
                </a:solidFill>
              </a:defRPr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67512" y="4206876"/>
            <a:ext cx="9228201" cy="1645920"/>
          </a:xfrm>
        </p:spPr>
        <p:txBody>
          <a:bodyPr>
            <a:normAutofit/>
          </a:bodyPr>
          <a:lstStyle>
            <a:lvl1pPr marL="0" indent="0" algn="l">
              <a:buNone/>
              <a:defRPr sz="320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pPr rtl="0"/>
            <a:fld id="{94C5B48D-1595-4AE5-99BE-B4F81BDE0E43}" type="datetime1">
              <a:rPr lang="de-DE" noProof="0" smtClean="0"/>
              <a:t>03.06.2020</a:t>
            </a:fld>
            <a:endParaRPr lang="de-DE" noProof="0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pPr rtl="0"/>
            <a:endParaRPr lang="de-DE" noProof="0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pPr rtl="0"/>
            <a:fld id="{06FEDF93-2BFD-41CA-ABC7-B039102F3792}" type="slidenum">
              <a:rPr lang="de-DE" noProof="0" smtClean="0"/>
              <a:t>‹Nr.›</a:t>
            </a:fld>
            <a:endParaRPr lang="de-DE" noProof="0" dirty="0"/>
          </a:p>
        </p:txBody>
      </p:sp>
    </p:spTree>
    <p:extLst>
      <p:ext uri="{BB962C8B-B14F-4D97-AF65-F5344CB8AC3E}">
        <p14:creationId xmlns:p14="http://schemas.microsoft.com/office/powerpoint/2010/main" val="29842736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15A7CF3B-DF02-45CA-B230-36D076F988CB}" type="datetime1">
              <a:rPr lang="de-DE" noProof="0" smtClean="0"/>
              <a:t>03.06.2020</a:t>
            </a:fld>
            <a:endParaRPr lang="de-DE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de-DE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06FEDF93-2BFD-41CA-ABC7-B039102F3792}" type="slidenum">
              <a:rPr lang="de-DE" noProof="0" smtClean="0"/>
              <a:t>‹Nr.›</a:t>
            </a:fld>
            <a:endParaRPr lang="de-DE" noProof="0" dirty="0"/>
          </a:p>
        </p:txBody>
      </p:sp>
    </p:spTree>
    <p:extLst>
      <p:ext uri="{BB962C8B-B14F-4D97-AF65-F5344CB8AC3E}">
        <p14:creationId xmlns:p14="http://schemas.microsoft.com/office/powerpoint/2010/main" val="8002399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43950" y="695325"/>
            <a:ext cx="2628900" cy="4800600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1525" y="714375"/>
            <a:ext cx="7734300" cy="5400675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7C365999-2290-4E60-992D-296ECB78F257}" type="datetime1">
              <a:rPr lang="de-DE" noProof="0" smtClean="0"/>
              <a:t>03.06.2020</a:t>
            </a:fld>
            <a:endParaRPr lang="de-DE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de-DE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06FEDF93-2BFD-41CA-ABC7-B039102F3792}" type="slidenum">
              <a:rPr lang="de-DE" noProof="0" smtClean="0"/>
              <a:t>‹Nr.›</a:t>
            </a:fld>
            <a:endParaRPr lang="de-DE" noProof="0" dirty="0"/>
          </a:p>
        </p:txBody>
      </p:sp>
    </p:spTree>
    <p:extLst>
      <p:ext uri="{BB962C8B-B14F-4D97-AF65-F5344CB8AC3E}">
        <p14:creationId xmlns:p14="http://schemas.microsoft.com/office/powerpoint/2010/main" val="14873958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22ADF625-E924-4E28-AB29-79F5A373A66E}" type="datetime1">
              <a:rPr lang="de-DE" noProof="0" smtClean="0"/>
              <a:t>03.06.2020</a:t>
            </a:fld>
            <a:endParaRPr lang="de-DE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de-DE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06FEDF93-2BFD-41CA-ABC7-B039102F3792}" type="slidenum">
              <a:rPr lang="de-DE" noProof="0" smtClean="0"/>
              <a:t>‹Nr.›</a:t>
            </a:fld>
            <a:endParaRPr lang="de-DE" noProof="0" dirty="0"/>
          </a:p>
        </p:txBody>
      </p:sp>
    </p:spTree>
    <p:extLst>
      <p:ext uri="{BB962C8B-B14F-4D97-AF65-F5344CB8AC3E}">
        <p14:creationId xmlns:p14="http://schemas.microsoft.com/office/powerpoint/2010/main" val="23570596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3504" y="767419"/>
            <a:ext cx="10780776" cy="3355848"/>
          </a:xfrm>
        </p:spPr>
        <p:txBody>
          <a:bodyPr anchor="b">
            <a:normAutofit/>
          </a:bodyPr>
          <a:lstStyle>
            <a:lvl1pPr>
              <a:lnSpc>
                <a:spcPct val="80000"/>
              </a:lnSpc>
              <a:defRPr sz="8800" b="0" baseline="0">
                <a:solidFill>
                  <a:schemeClr val="accent1"/>
                </a:solidFill>
              </a:defRPr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7512" y="4204209"/>
            <a:ext cx="9226296" cy="1645920"/>
          </a:xfrm>
        </p:spPr>
        <p:txBody>
          <a:bodyPr anchor="t"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32BE735C-FA27-4E5F-8CFA-ECD4A52F4D2C}" type="datetime1">
              <a:rPr lang="de-DE" noProof="0" smtClean="0"/>
              <a:t>03.06.2020</a:t>
            </a:fld>
            <a:endParaRPr lang="de-DE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de-DE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06FEDF93-2BFD-41CA-ABC7-B039102F3792}" type="slidenum">
              <a:rPr lang="de-DE" noProof="0" smtClean="0"/>
              <a:t>‹Nr.›</a:t>
            </a:fld>
            <a:endParaRPr lang="de-DE" noProof="0" dirty="0"/>
          </a:p>
        </p:txBody>
      </p:sp>
    </p:spTree>
    <p:extLst>
      <p:ext uri="{BB962C8B-B14F-4D97-AF65-F5344CB8AC3E}">
        <p14:creationId xmlns:p14="http://schemas.microsoft.com/office/powerpoint/2010/main" val="774174969"/>
      </p:ext>
    </p:extLst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6656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11330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8317CE92-BA86-47A5-BE5E-D9B9ACFE7127}" type="datetime1">
              <a:rPr lang="de-DE" noProof="0" smtClean="0"/>
              <a:t>03.06.2020</a:t>
            </a:fld>
            <a:endParaRPr lang="de-DE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de-DE" noProof="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06FEDF93-2BFD-41CA-ABC7-B039102F3792}" type="slidenum">
              <a:rPr lang="de-DE" noProof="0" smtClean="0"/>
              <a:t>‹Nr.›</a:t>
            </a:fld>
            <a:endParaRPr lang="de-DE" noProof="0" dirty="0"/>
          </a:p>
        </p:txBody>
      </p:sp>
    </p:spTree>
    <p:extLst>
      <p:ext uri="{BB962C8B-B14F-4D97-AF65-F5344CB8AC3E}">
        <p14:creationId xmlns:p14="http://schemas.microsoft.com/office/powerpoint/2010/main" val="29131603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40467"/>
            <a:ext cx="4663440" cy="723400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6656" y="2753084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07608" y="2038435"/>
            <a:ext cx="4663440" cy="722376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007608" y="2750990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32BE735C-FA27-4E5F-8CFA-ECD4A52F4D2C}" type="datetime1">
              <a:rPr lang="de-DE" noProof="0" smtClean="0"/>
              <a:t>03.06.2020</a:t>
            </a:fld>
            <a:endParaRPr lang="de-DE" noProof="0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de-DE" noProof="0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06FEDF93-2BFD-41CA-ABC7-B039102F3792}" type="slidenum">
              <a:rPr lang="de-DE" noProof="0" smtClean="0"/>
              <a:t>‹Nr.›</a:t>
            </a:fld>
            <a:endParaRPr lang="de-DE" noProof="0" dirty="0"/>
          </a:p>
        </p:txBody>
      </p:sp>
    </p:spTree>
    <p:extLst>
      <p:ext uri="{BB962C8B-B14F-4D97-AF65-F5344CB8AC3E}">
        <p14:creationId xmlns:p14="http://schemas.microsoft.com/office/powerpoint/2010/main" val="1022731916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B51C9E94-BB9D-4990-BC94-06DE9342F154}" type="datetime1">
              <a:rPr lang="de-DE" noProof="0" smtClean="0"/>
              <a:t>03.06.2020</a:t>
            </a:fld>
            <a:endParaRPr lang="de-DE" noProof="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de-DE" noProof="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06FEDF93-2BFD-41CA-ABC7-B039102F3792}" type="slidenum">
              <a:rPr lang="de-DE" noProof="0" smtClean="0"/>
              <a:t>‹Nr.›</a:t>
            </a:fld>
            <a:endParaRPr lang="de-DE" noProof="0" dirty="0"/>
          </a:p>
        </p:txBody>
      </p:sp>
    </p:spTree>
    <p:extLst>
      <p:ext uri="{BB962C8B-B14F-4D97-AF65-F5344CB8AC3E}">
        <p14:creationId xmlns:p14="http://schemas.microsoft.com/office/powerpoint/2010/main" val="35230085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DF7269F5-2A87-4F03-A051-B4072EE42F74}" type="datetime1">
              <a:rPr lang="de-DE" noProof="0" smtClean="0"/>
              <a:t>03.06.2020</a:t>
            </a:fld>
            <a:endParaRPr lang="de-DE" noProof="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de-DE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06FEDF93-2BFD-41CA-ABC7-B039102F3792}" type="slidenum">
              <a:rPr lang="de-DE" noProof="0" smtClean="0"/>
              <a:t>‹Nr.›</a:t>
            </a:fld>
            <a:endParaRPr lang="de-DE" noProof="0" dirty="0"/>
          </a:p>
        </p:txBody>
      </p:sp>
    </p:spTree>
    <p:extLst>
      <p:ext uri="{BB962C8B-B14F-4D97-AF65-F5344CB8AC3E}">
        <p14:creationId xmlns:p14="http://schemas.microsoft.com/office/powerpoint/2010/main" val="31063328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620000" y="0"/>
            <a:ext cx="457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8261404" y="542282"/>
            <a:ext cx="3383280" cy="1920240"/>
          </a:xfrm>
        </p:spPr>
        <p:txBody>
          <a:bodyPr anchor="b">
            <a:noAutofit/>
          </a:bodyPr>
          <a:lstStyle>
            <a:lvl1pPr>
              <a:lnSpc>
                <a:spcPct val="85000"/>
              </a:lnSpc>
              <a:defRPr sz="4000">
                <a:solidFill>
                  <a:srgbClr val="FFFFFF"/>
                </a:solidFill>
              </a:defRPr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762000"/>
            <a:ext cx="60960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75982" y="2511813"/>
            <a:ext cx="3398520" cy="3126987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32BE735C-FA27-4E5F-8CFA-ECD4A52F4D2C}" type="datetime1">
              <a:rPr lang="de-DE" noProof="0" smtClean="0"/>
              <a:t>03.06.2020</a:t>
            </a:fld>
            <a:endParaRPr lang="de-DE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de-DE" noProof="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0000"/>
                  </a:srgbClr>
                </a:solidFill>
              </a:defRPr>
            </a:lvl1pPr>
          </a:lstStyle>
          <a:p>
            <a:pPr rtl="0"/>
            <a:fld id="{06FEDF93-2BFD-41CA-ABC7-B039102F3792}" type="slidenum">
              <a:rPr lang="de-DE" noProof="0" smtClean="0"/>
              <a:t>‹Nr.›</a:t>
            </a:fld>
            <a:endParaRPr lang="de-DE" noProof="0" dirty="0"/>
          </a:p>
        </p:txBody>
      </p:sp>
    </p:spTree>
    <p:extLst>
      <p:ext uri="{BB962C8B-B14F-4D97-AF65-F5344CB8AC3E}">
        <p14:creationId xmlns:p14="http://schemas.microsoft.com/office/powerpoint/2010/main" val="3293927148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224" y="5418667"/>
            <a:ext cx="10780776" cy="613283"/>
          </a:xfrm>
        </p:spPr>
        <p:txBody>
          <a:bodyPr anchor="b">
            <a:normAutofit/>
          </a:bodyPr>
          <a:lstStyle>
            <a:lvl1pPr>
              <a:defRPr sz="3200" b="0">
                <a:solidFill>
                  <a:srgbClr val="FFFFFF"/>
                </a:solidFill>
              </a:defRPr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2192000" cy="5330952"/>
          </a:xfrm>
          <a:solidFill>
            <a:schemeClr val="accent1">
              <a:lumMod val="40000"/>
              <a:lumOff val="60000"/>
            </a:schemeClr>
          </a:solidFill>
        </p:spPr>
        <p:txBody>
          <a:bodyPr anchor="t"/>
          <a:lstStyle>
            <a:lvl1pPr marL="0" indent="0" algn="ctr">
              <a:spcBef>
                <a:spcPts val="800"/>
              </a:spcBef>
              <a:buNone/>
              <a:defRPr sz="3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656" y="5909735"/>
            <a:ext cx="9229344" cy="5334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4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pPr rtl="0"/>
            <a:fld id="{32BE735C-FA27-4E5F-8CFA-ECD4A52F4D2C}" type="datetime1">
              <a:rPr lang="de-DE" noProof="0" smtClean="0"/>
              <a:t>03.06.2020</a:t>
            </a:fld>
            <a:endParaRPr lang="de-DE" noProof="0" dirty="0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pPr rtl="0"/>
            <a:endParaRPr lang="de-DE" noProof="0" dirty="0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pPr rtl="0"/>
            <a:fld id="{06FEDF93-2BFD-41CA-ABC7-B039102F3792}" type="slidenum">
              <a:rPr lang="de-DE" noProof="0" smtClean="0"/>
              <a:t>‹Nr.›</a:t>
            </a:fld>
            <a:endParaRPr lang="de-DE" noProof="0" dirty="0"/>
          </a:p>
        </p:txBody>
      </p:sp>
    </p:spTree>
    <p:extLst>
      <p:ext uri="{BB962C8B-B14F-4D97-AF65-F5344CB8AC3E}">
        <p14:creationId xmlns:p14="http://schemas.microsoft.com/office/powerpoint/2010/main" val="199173835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57224" y="499533"/>
            <a:ext cx="10772775" cy="16581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11680"/>
            <a:ext cx="10753725" cy="37661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5800" y="6412447"/>
            <a:ext cx="4114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pPr rtl="0"/>
            <a:fld id="{32BE735C-FA27-4E5F-8CFA-ECD4A52F4D2C}" type="datetime1">
              <a:rPr lang="de-DE" noProof="0" smtClean="0"/>
              <a:t>03.06.2020</a:t>
            </a:fld>
            <a:endParaRPr lang="de-DE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554697"/>
            <a:ext cx="50292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 cap="all" baseline="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pPr rtl="0"/>
            <a:endParaRPr lang="de-DE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926" y="5876412"/>
            <a:ext cx="2926080" cy="139703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300" b="0">
                <a:ln>
                  <a:noFill/>
                </a:ln>
                <a:solidFill>
                  <a:schemeClr val="accent1">
                    <a:alpha val="25000"/>
                  </a:schemeClr>
                </a:solidFill>
                <a:latin typeface="+mj-lt"/>
              </a:defRPr>
            </a:lvl1pPr>
          </a:lstStyle>
          <a:p>
            <a:pPr rtl="0"/>
            <a:fld id="{06FEDF93-2BFD-41CA-ABC7-B039102F3792}" type="slidenum">
              <a:rPr lang="de-DE" noProof="0" smtClean="0"/>
              <a:t>‹Nr.›</a:t>
            </a:fld>
            <a:endParaRPr lang="de-DE" noProof="0" dirty="0"/>
          </a:p>
        </p:txBody>
      </p:sp>
    </p:spTree>
    <p:extLst>
      <p:ext uri="{BB962C8B-B14F-4D97-AF65-F5344CB8AC3E}">
        <p14:creationId xmlns:p14="http://schemas.microsoft.com/office/powerpoint/2010/main" val="38611145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1" r:id="rId1"/>
    <p:sldLayoutId id="2147483732" r:id="rId2"/>
    <p:sldLayoutId id="2147483733" r:id="rId3"/>
    <p:sldLayoutId id="2147483734" r:id="rId4"/>
    <p:sldLayoutId id="2147483735" r:id="rId5"/>
    <p:sldLayoutId id="2147483736" r:id="rId6"/>
    <p:sldLayoutId id="2147483737" r:id="rId7"/>
    <p:sldLayoutId id="2147483738" r:id="rId8"/>
    <p:sldLayoutId id="2147483739" r:id="rId9"/>
    <p:sldLayoutId id="2147483740" r:id="rId10"/>
    <p:sldLayoutId id="2147483741" r:id="rId11"/>
  </p:sldLayoutIdLst>
  <p:hf sldNum="0"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5400" kern="1200" spc="-120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85000"/>
        </a:lnSpc>
        <a:spcBef>
          <a:spcPts val="13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347472" indent="-3429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548640" indent="-54864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000" i="1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822960" indent="-82296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097280" indent="-109728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2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4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16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18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papers.ssrn.com/sol3/papers.cfm?abstract_id=980755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edisciplinas.usp.br/pluginfile.php/1704705/mod_resource/content/1/Eisenmann%20-%20Estrat%E2%80%9Agias%20para%20mercados%20multilaterais.pdf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4300AEF-1595-4419-801B-6E36A33BB8C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3998" y="1109889"/>
            <a:ext cx="9144000" cy="1661993"/>
          </a:xfrm>
        </p:spPr>
        <p:txBody>
          <a:bodyPr lIns="0" tIns="0" rIns="0" bIns="0" rtlCol="0" anchor="t">
            <a:spAutoFit/>
          </a:bodyPr>
          <a:lstStyle/>
          <a:p>
            <a:pPr rtl="0"/>
            <a:r>
              <a:rPr lang="de-DE" b="1"/>
              <a:t>Seminar </a:t>
            </a:r>
            <a:r>
              <a:rPr lang="de-DE" b="1" dirty="0"/>
              <a:t>P</a:t>
            </a:r>
            <a:r>
              <a:rPr lang="de-DE" b="1"/>
              <a:t>aper </a:t>
            </a:r>
            <a:br>
              <a:rPr lang="de-DE" b="1" dirty="0"/>
            </a:br>
            <a:endParaRPr lang="de-DE" dirty="0"/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DFF6CAE8-5C03-4F1A-BF6E-F3CEA4D28424}"/>
              </a:ext>
            </a:extLst>
          </p:cNvPr>
          <p:cNvSpPr txBox="1"/>
          <p:nvPr/>
        </p:nvSpPr>
        <p:spPr>
          <a:xfrm>
            <a:off x="647348" y="2644170"/>
            <a:ext cx="1089729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4800" b="1" dirty="0" err="1">
                <a:latin typeface="+mj-lt"/>
              </a:rPr>
              <a:t>Proprietary</a:t>
            </a:r>
            <a:r>
              <a:rPr lang="de-DE" sz="4800" b="1" dirty="0">
                <a:latin typeface="+mj-lt"/>
              </a:rPr>
              <a:t> vs. Open </a:t>
            </a:r>
            <a:r>
              <a:rPr lang="de-DE" sz="4800" b="1" dirty="0" err="1">
                <a:latin typeface="+mj-lt"/>
              </a:rPr>
              <a:t>Markets</a:t>
            </a:r>
            <a:r>
              <a:rPr lang="de-DE" sz="4800" b="1" dirty="0">
                <a:latin typeface="+mj-lt"/>
              </a:rPr>
              <a:t> in IT: </a:t>
            </a:r>
            <a:endParaRPr lang="de-DE" sz="4800" b="1">
              <a:latin typeface="+mj-lt"/>
            </a:endParaRPr>
          </a:p>
          <a:p>
            <a:pPr algn="ctr"/>
            <a:r>
              <a:rPr lang="de-DE" sz="4800" b="1" dirty="0">
                <a:latin typeface="+mj-lt"/>
              </a:rPr>
              <a:t>Apple, Microsoft, Google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32484C58-054C-4F5C-8810-376839970A12}"/>
              </a:ext>
            </a:extLst>
          </p:cNvPr>
          <p:cNvSpPr txBox="1"/>
          <p:nvPr/>
        </p:nvSpPr>
        <p:spPr>
          <a:xfrm>
            <a:off x="4124325" y="6172200"/>
            <a:ext cx="5867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err="1"/>
              <a:t>by</a:t>
            </a:r>
            <a:r>
              <a:rPr lang="de-DE" dirty="0"/>
              <a:t> Dominique Prinz, h11704419</a:t>
            </a:r>
          </a:p>
        </p:txBody>
      </p:sp>
    </p:spTree>
    <p:extLst>
      <p:ext uri="{BB962C8B-B14F-4D97-AF65-F5344CB8AC3E}">
        <p14:creationId xmlns:p14="http://schemas.microsoft.com/office/powerpoint/2010/main" val="23878490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feld 5">
            <a:extLst>
              <a:ext uri="{FF2B5EF4-FFF2-40B4-BE49-F238E27FC236}">
                <a16:creationId xmlns:a16="http://schemas.microsoft.com/office/drawing/2014/main" id="{4C702160-47DF-41BC-82AC-A3D4C494C3CF}"/>
              </a:ext>
            </a:extLst>
          </p:cNvPr>
          <p:cNvSpPr txBox="1"/>
          <p:nvPr/>
        </p:nvSpPr>
        <p:spPr>
          <a:xfrm>
            <a:off x="1288025" y="1877293"/>
            <a:ext cx="9861755" cy="4190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IT market is characterized by rapid change </a:t>
            </a:r>
            <a:r>
              <a:rPr lang="en-US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 companies need to </a:t>
            </a:r>
            <a:r>
              <a:rPr lang="en-US" sz="20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readjust strategies </a:t>
            </a:r>
            <a:r>
              <a:rPr lang="en-US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on a regular basis</a:t>
            </a:r>
          </a:p>
          <a:p>
            <a:pPr marL="342900" indent="-342900" algn="just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en-US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open platforms can create substantial </a:t>
            </a:r>
            <a:r>
              <a:rPr lang="en-US" sz="20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added value </a:t>
            </a:r>
            <a:r>
              <a:rPr lang="en-US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for organizations and customers through big communities</a:t>
            </a:r>
          </a:p>
          <a:p>
            <a:pPr marL="342900" indent="-342900" algn="just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en-US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provider of proprietary markets retain </a:t>
            </a:r>
            <a:r>
              <a:rPr lang="en-US" sz="20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full control </a:t>
            </a:r>
            <a:r>
              <a:rPr lang="en-US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of their customers and ecosystem</a:t>
            </a: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market leader make </a:t>
            </a:r>
            <a:r>
              <a:rPr lang="en-US" sz="20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use </a:t>
            </a:r>
            <a:r>
              <a:rPr lang="en-US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of their </a:t>
            </a:r>
            <a:r>
              <a:rPr lang="en-US" sz="20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influence </a:t>
            </a:r>
            <a:r>
              <a:rPr lang="en-US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and</a:t>
            </a:r>
            <a:r>
              <a:rPr lang="en-US" sz="20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power </a:t>
            </a:r>
            <a:r>
              <a:rPr lang="en-US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– sometimes in a negative way</a:t>
            </a: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 general statement of which market form is more desirable cannot be made</a:t>
            </a:r>
          </a:p>
        </p:txBody>
      </p:sp>
      <p:sp>
        <p:nvSpPr>
          <p:cNvPr id="7" name="Titel 2">
            <a:extLst>
              <a:ext uri="{FF2B5EF4-FFF2-40B4-BE49-F238E27FC236}">
                <a16:creationId xmlns:a16="http://schemas.microsoft.com/office/drawing/2014/main" id="{A9E81357-8FB6-44A3-AAB5-16A8396F51F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358965"/>
            <a:ext cx="9144000" cy="882606"/>
          </a:xfrm>
        </p:spPr>
        <p:txBody>
          <a:bodyPr>
            <a:normAutofit/>
          </a:bodyPr>
          <a:lstStyle/>
          <a:p>
            <a:r>
              <a:rPr lang="de-DE" sz="4800" b="1" u="sng" dirty="0"/>
              <a:t>Outcomes &amp; </a:t>
            </a:r>
            <a:r>
              <a:rPr lang="de-DE" sz="4800" b="1" u="sng" dirty="0" err="1"/>
              <a:t>Limitations</a:t>
            </a:r>
            <a:endParaRPr lang="de-DE" sz="4800" u="sng" dirty="0"/>
          </a:p>
        </p:txBody>
      </p:sp>
    </p:spTree>
    <p:extLst>
      <p:ext uri="{BB962C8B-B14F-4D97-AF65-F5344CB8AC3E}">
        <p14:creationId xmlns:p14="http://schemas.microsoft.com/office/powerpoint/2010/main" val="315480839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2">
            <a:extLst>
              <a:ext uri="{FF2B5EF4-FFF2-40B4-BE49-F238E27FC236}">
                <a16:creationId xmlns:a16="http://schemas.microsoft.com/office/drawing/2014/main" id="{A9E81357-8FB6-44A3-AAB5-16A8396F51F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799010" y="2987697"/>
            <a:ext cx="6937418" cy="882606"/>
          </a:xfrm>
        </p:spPr>
        <p:txBody>
          <a:bodyPr>
            <a:normAutofit/>
          </a:bodyPr>
          <a:lstStyle/>
          <a:p>
            <a:r>
              <a:rPr lang="de-DE" sz="4800" b="1" u="sng" dirty="0" err="1"/>
              <a:t>Thank</a:t>
            </a:r>
            <a:r>
              <a:rPr lang="de-DE" sz="4800" b="1" u="sng" dirty="0"/>
              <a:t> </a:t>
            </a:r>
            <a:r>
              <a:rPr lang="de-DE" sz="4800" b="1" u="sng" dirty="0" err="1"/>
              <a:t>you</a:t>
            </a:r>
            <a:r>
              <a:rPr lang="de-DE" sz="4800" b="1" u="sng" dirty="0"/>
              <a:t> </a:t>
            </a:r>
            <a:r>
              <a:rPr lang="de-DE" sz="4800" b="1" u="sng" dirty="0" err="1"/>
              <a:t>for</a:t>
            </a:r>
            <a:r>
              <a:rPr lang="de-DE" sz="4800" b="1" u="sng" dirty="0"/>
              <a:t> </a:t>
            </a:r>
            <a:r>
              <a:rPr lang="de-DE" sz="4800" b="1" u="sng" dirty="0" err="1"/>
              <a:t>your</a:t>
            </a:r>
            <a:r>
              <a:rPr lang="de-DE" sz="4800" b="1" u="sng" dirty="0"/>
              <a:t> </a:t>
            </a:r>
            <a:r>
              <a:rPr lang="de-DE" sz="4800" b="1" u="sng" dirty="0" err="1"/>
              <a:t>attention</a:t>
            </a:r>
            <a:r>
              <a:rPr lang="de-DE" sz="4800" b="1" u="sng" dirty="0"/>
              <a:t>!</a:t>
            </a:r>
            <a:endParaRPr lang="de-DE" sz="4800" u="sng" dirty="0"/>
          </a:p>
        </p:txBody>
      </p:sp>
    </p:spTree>
    <p:extLst>
      <p:ext uri="{BB962C8B-B14F-4D97-AF65-F5344CB8AC3E}">
        <p14:creationId xmlns:p14="http://schemas.microsoft.com/office/powerpoint/2010/main" val="243724144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2">
            <a:extLst>
              <a:ext uri="{FF2B5EF4-FFF2-40B4-BE49-F238E27FC236}">
                <a16:creationId xmlns:a16="http://schemas.microsoft.com/office/drawing/2014/main" id="{A9E81357-8FB6-44A3-AAB5-16A8396F51F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97428" y="436632"/>
            <a:ext cx="9144000" cy="882606"/>
          </a:xfrm>
        </p:spPr>
        <p:txBody>
          <a:bodyPr>
            <a:normAutofit/>
          </a:bodyPr>
          <a:lstStyle/>
          <a:p>
            <a:r>
              <a:rPr lang="de-DE" sz="4800" b="1" u="sng" dirty="0"/>
              <a:t>Sources:</a:t>
            </a:r>
            <a:endParaRPr lang="de-DE" sz="4800" u="sng" dirty="0"/>
          </a:p>
        </p:txBody>
      </p:sp>
      <p:sp>
        <p:nvSpPr>
          <p:cNvPr id="3" name="Rechteck 2">
            <a:extLst>
              <a:ext uri="{FF2B5EF4-FFF2-40B4-BE49-F238E27FC236}">
                <a16:creationId xmlns:a16="http://schemas.microsoft.com/office/drawing/2014/main" id="{84F0A941-6E4E-4FF3-BDB9-8AA0BD12C8AB}"/>
              </a:ext>
            </a:extLst>
          </p:cNvPr>
          <p:cNvSpPr/>
          <p:nvPr/>
        </p:nvSpPr>
        <p:spPr>
          <a:xfrm>
            <a:off x="1197428" y="1588595"/>
            <a:ext cx="9144000" cy="4767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600"/>
              </a:spcAft>
            </a:pPr>
            <a:r>
              <a:rPr lang="en-US" i="1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Hagiu</a:t>
            </a:r>
            <a:r>
              <a:rPr lang="en-US" i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A. (2006, May 14). Proprietary vs. Open Two-sided platforms and Social Efficiency (AEI-Brookings Joint Center Working Paper No. 06-12; Harvard Business School Strategy Unit Working Paper No. 09-113).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Retrieved 16:25, April 10, 2020 from</a:t>
            </a:r>
            <a:endParaRPr lang="de-DE" sz="28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  <a:spcAft>
                <a:spcPts val="600"/>
              </a:spcAft>
            </a:pPr>
            <a:r>
              <a:rPr lang="en-US" u="sng" dirty="0">
                <a:solidFill>
                  <a:srgbClr val="0563C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  <a:hlinkClick r:id="rId3"/>
              </a:rPr>
              <a:t>https://papers.ssrn.com/sol3/papers.cfm?abstract_id=980755</a:t>
            </a:r>
            <a:endParaRPr lang="en-US" u="sng" dirty="0">
              <a:solidFill>
                <a:srgbClr val="0563C1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  <a:spcAft>
                <a:spcPts val="600"/>
              </a:spcAft>
            </a:pPr>
            <a:endParaRPr lang="en-US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Eisenmann, T. &amp; Parker, G. &amp; Van Alstyne, M. (2006, October). Strategies for Two-Sided Markets (Harvard Business Review. 84. 92-101+149). Retrieved 12:30, April 25, 2020 from</a:t>
            </a:r>
            <a:endParaRPr lang="de-DE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u="sng" dirty="0">
                <a:solidFill>
                  <a:srgbClr val="0563C1"/>
                </a:solidFill>
                <a:latin typeface="Arial" panose="020B0604020202020204" pitchFamily="34" charset="0"/>
                <a:cs typeface="Arial" panose="020B060402020202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https://edisciplinas.usp.br/pluginfile.php/1704705/mod_resource/content/1/Eisenmann%20-%20Estrat%E2%80%9Agias%20para%20mercados%20multilaterais.pdf</a:t>
            </a:r>
            <a:endParaRPr lang="de-DE" u="sng" dirty="0">
              <a:solidFill>
                <a:srgbClr val="0563C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  <a:spcAft>
                <a:spcPts val="600"/>
              </a:spcAft>
            </a:pPr>
            <a:endParaRPr lang="de-DE" sz="28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66038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2">
            <a:extLst>
              <a:ext uri="{FF2B5EF4-FFF2-40B4-BE49-F238E27FC236}">
                <a16:creationId xmlns:a16="http://schemas.microsoft.com/office/drawing/2014/main" id="{A9E81357-8FB6-44A3-AAB5-16A8396F51F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13503" y="403210"/>
            <a:ext cx="9964994" cy="882606"/>
          </a:xfrm>
        </p:spPr>
        <p:txBody>
          <a:bodyPr>
            <a:noAutofit/>
          </a:bodyPr>
          <a:lstStyle/>
          <a:p>
            <a:r>
              <a:rPr lang="de-DE" sz="4000" b="1" u="sng" dirty="0" err="1"/>
              <a:t>Strategies</a:t>
            </a:r>
            <a:endParaRPr lang="de-DE" sz="4000" u="sng" dirty="0"/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4A453E68-934D-4C95-925F-BA3FEF43619B}"/>
              </a:ext>
            </a:extLst>
          </p:cNvPr>
          <p:cNvSpPr txBox="1"/>
          <p:nvPr/>
        </p:nvSpPr>
        <p:spPr>
          <a:xfrm>
            <a:off x="1361767" y="1877293"/>
            <a:ext cx="9861755" cy="4190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lvl="0" indent="-457200" algn="just">
              <a:lnSpc>
                <a:spcPct val="150000"/>
              </a:lnSpc>
              <a:spcAft>
                <a:spcPts val="0"/>
              </a:spcAft>
              <a:buFont typeface="+mj-lt"/>
              <a:buAutoNum type="arabicPeriod"/>
            </a:pPr>
            <a:r>
              <a:rPr lang="en-US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Introduction</a:t>
            </a:r>
          </a:p>
          <a:p>
            <a:pPr marL="457200" lvl="0" indent="-457200" algn="just">
              <a:lnSpc>
                <a:spcPct val="150000"/>
              </a:lnSpc>
              <a:spcAft>
                <a:spcPts val="0"/>
              </a:spcAft>
              <a:buFont typeface="+mj-lt"/>
              <a:buAutoNum type="arabicPeriod"/>
            </a:pPr>
            <a:r>
              <a:rPr lang="en-US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Research Questions</a:t>
            </a:r>
          </a:p>
          <a:p>
            <a:pPr marL="457200" lvl="0" indent="-457200" algn="just">
              <a:lnSpc>
                <a:spcPct val="150000"/>
              </a:lnSpc>
              <a:spcAft>
                <a:spcPts val="0"/>
              </a:spcAft>
              <a:buFont typeface="+mj-lt"/>
              <a:buAutoNum type="arabicPeriod"/>
            </a:pPr>
            <a:r>
              <a:rPr lang="en-US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Two-Sided Markets</a:t>
            </a:r>
          </a:p>
          <a:p>
            <a:pPr marL="457200" lvl="0" indent="-457200" algn="just">
              <a:lnSpc>
                <a:spcPct val="150000"/>
              </a:lnSpc>
              <a:spcAft>
                <a:spcPts val="0"/>
              </a:spcAft>
              <a:buFont typeface="+mj-lt"/>
              <a:buAutoNum type="arabicPeriod"/>
            </a:pPr>
            <a:r>
              <a:rPr lang="en-US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Differences Open vs. Proprietary Markets</a:t>
            </a:r>
          </a:p>
          <a:p>
            <a:pPr marL="457200" lvl="0" indent="-457200" algn="just">
              <a:lnSpc>
                <a:spcPct val="150000"/>
              </a:lnSpc>
              <a:spcAft>
                <a:spcPts val="0"/>
              </a:spcAft>
              <a:buFont typeface="+mj-lt"/>
              <a:buAutoNum type="arabicPeriod"/>
            </a:pPr>
            <a:r>
              <a:rPr lang="en-US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Challenges at Two-Sided Markets</a:t>
            </a:r>
          </a:p>
          <a:p>
            <a:pPr marL="457200" lvl="0" indent="-457200" algn="just">
              <a:lnSpc>
                <a:spcPct val="150000"/>
              </a:lnSpc>
              <a:spcAft>
                <a:spcPts val="0"/>
              </a:spcAft>
              <a:buFont typeface="+mj-lt"/>
              <a:buAutoNum type="arabicPeriod"/>
            </a:pPr>
            <a:r>
              <a:rPr lang="en-US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Strategies at Two-Sided Markets</a:t>
            </a:r>
          </a:p>
          <a:p>
            <a:pPr marL="457200" lvl="0" indent="-457200" algn="just">
              <a:lnSpc>
                <a:spcPct val="150000"/>
              </a:lnSpc>
              <a:spcAft>
                <a:spcPts val="0"/>
              </a:spcAft>
              <a:buFont typeface="+mj-lt"/>
              <a:buAutoNum type="arabicPeriod"/>
            </a:pPr>
            <a:r>
              <a:rPr lang="en-US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Social Welfare &amp;  Terms of Condition </a:t>
            </a:r>
          </a:p>
          <a:p>
            <a:pPr marL="457200" lvl="0" indent="-457200" algn="just">
              <a:lnSpc>
                <a:spcPct val="150000"/>
              </a:lnSpc>
              <a:spcAft>
                <a:spcPts val="0"/>
              </a:spcAft>
              <a:buFont typeface="+mj-lt"/>
              <a:buAutoNum type="arabicPeriod"/>
            </a:pPr>
            <a:r>
              <a:rPr lang="en-US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Outcomes &amp; Limitations</a:t>
            </a:r>
          </a:p>
          <a:p>
            <a:pPr marL="457200" lvl="0" indent="-457200" algn="just">
              <a:lnSpc>
                <a:spcPct val="150000"/>
              </a:lnSpc>
              <a:spcAft>
                <a:spcPts val="0"/>
              </a:spcAft>
              <a:buFont typeface="+mj-lt"/>
              <a:buAutoNum type="arabicPeriod"/>
            </a:pPr>
            <a:endParaRPr lang="de-DE" sz="20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68004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el 1">
            <a:extLst>
              <a:ext uri="{FF2B5EF4-FFF2-40B4-BE49-F238E27FC236}">
                <a16:creationId xmlns:a16="http://schemas.microsoft.com/office/drawing/2014/main" id="{FA061601-468D-486D-B8EE-42BD1BE3ADC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07584" y="389582"/>
            <a:ext cx="10776832" cy="1329595"/>
          </a:xfrm>
        </p:spPr>
        <p:txBody>
          <a:bodyPr wrap="square" lIns="0" tIns="0" rIns="0" bIns="0" rtlCol="0" anchor="ctr">
            <a:spAutoFit/>
          </a:bodyPr>
          <a:lstStyle/>
          <a:p>
            <a:r>
              <a:rPr lang="de-DE" sz="4800" b="1" u="sng" dirty="0" err="1"/>
              <a:t>Introduction</a:t>
            </a:r>
            <a:br>
              <a:rPr lang="de-DE" sz="4800" b="1" u="sng" dirty="0"/>
            </a:br>
            <a:endParaRPr lang="de-DE" sz="4800" u="sng" dirty="0"/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4994F285-09C0-45BE-BF12-4E02A5DD4438}"/>
              </a:ext>
            </a:extLst>
          </p:cNvPr>
          <p:cNvSpPr txBox="1"/>
          <p:nvPr/>
        </p:nvSpPr>
        <p:spPr>
          <a:xfrm>
            <a:off x="1017975" y="1403077"/>
            <a:ext cx="10776831" cy="60369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de-DE" sz="2000" u="sng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Scope</a:t>
            </a:r>
            <a:r>
              <a:rPr lang="de-DE" sz="2000" u="sng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de-DE" sz="2000" u="sng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of</a:t>
            </a:r>
            <a:r>
              <a:rPr lang="de-DE" sz="2000" u="sng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de-DE" sz="2000" u="sng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the</a:t>
            </a:r>
            <a:r>
              <a:rPr lang="de-DE" sz="2000" u="sng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Seminar Paper </a:t>
            </a:r>
            <a:r>
              <a:rPr lang="de-DE" sz="2000" u="sng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 </a:t>
            </a:r>
            <a:r>
              <a:rPr lang="de-DE" sz="2000" b="1" u="sng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Operating System </a:t>
            </a:r>
            <a:r>
              <a:rPr lang="de-DE" sz="2000" b="1" u="sng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Markets</a:t>
            </a:r>
            <a:r>
              <a:rPr lang="de-DE" sz="2000" b="1" u="sng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</a:t>
            </a:r>
          </a:p>
          <a:p>
            <a:pPr marL="2628900" lvl="5" indent="-342900" algn="just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de-DE" sz="20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Mobile</a:t>
            </a:r>
            <a:r>
              <a:rPr lang="de-DE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OS (Android, iOS, Windows Phone)</a:t>
            </a:r>
          </a:p>
          <a:p>
            <a:pPr marL="2628900" lvl="5" indent="-342900" algn="just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de-DE" sz="20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Desktop</a:t>
            </a:r>
            <a:r>
              <a:rPr lang="de-DE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OS (Chrome OS, </a:t>
            </a:r>
            <a:r>
              <a:rPr lang="de-DE" sz="2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macOS</a:t>
            </a:r>
            <a:r>
              <a:rPr lang="de-DE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Windows)</a:t>
            </a:r>
          </a:p>
          <a:p>
            <a:pPr marL="2628900" lvl="5" indent="-342900" algn="just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de-DE" sz="2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focus</a:t>
            </a:r>
            <a:r>
              <a:rPr lang="de-DE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on global </a:t>
            </a:r>
            <a:r>
              <a:rPr lang="de-DE" sz="2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players</a:t>
            </a:r>
            <a:r>
              <a:rPr lang="de-DE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and </a:t>
            </a:r>
            <a:r>
              <a:rPr lang="de-DE" sz="2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market</a:t>
            </a:r>
            <a:r>
              <a:rPr lang="de-DE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de-DE" sz="2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leader</a:t>
            </a:r>
            <a:r>
              <a:rPr lang="de-DE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de-DE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 </a:t>
            </a:r>
            <a:r>
              <a:rPr lang="de-DE" sz="20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Microsoft</a:t>
            </a:r>
            <a:r>
              <a:rPr lang="de-DE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 </a:t>
            </a:r>
            <a:r>
              <a:rPr lang="de-DE" sz="2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Cooperation</a:t>
            </a:r>
            <a:r>
              <a:rPr lang="de-DE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, </a:t>
            </a:r>
            <a:r>
              <a:rPr lang="de-DE" sz="20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Apple</a:t>
            </a:r>
            <a:r>
              <a:rPr lang="de-DE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 INC. and </a:t>
            </a:r>
            <a:r>
              <a:rPr lang="de-DE" sz="20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Google</a:t>
            </a:r>
            <a:r>
              <a:rPr lang="de-DE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 LLC</a:t>
            </a:r>
            <a:endParaRPr lang="de-DE" sz="20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endParaRPr lang="de-DE" sz="20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de-DE" sz="2000" u="sng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Market </a:t>
            </a:r>
            <a:r>
              <a:rPr lang="de-DE" sz="2000" u="sng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Participants</a:t>
            </a:r>
            <a:r>
              <a:rPr lang="de-DE" sz="2000" u="sng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</a:t>
            </a:r>
          </a:p>
          <a:p>
            <a:pPr marL="2628900" lvl="5" indent="-3429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de-DE" sz="2000" b="1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Platform</a:t>
            </a:r>
            <a:r>
              <a:rPr lang="de-DE" sz="20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Provider </a:t>
            </a:r>
            <a:r>
              <a:rPr lang="de-DE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(Sponsor)</a:t>
            </a:r>
          </a:p>
          <a:p>
            <a:pPr marL="2628900" lvl="5" indent="-3429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de-DE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de-DE" sz="20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OEM</a:t>
            </a:r>
            <a:r>
              <a:rPr lang="de-DE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(Original Equipment </a:t>
            </a:r>
            <a:r>
              <a:rPr lang="de-DE" sz="2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Manufacturer</a:t>
            </a:r>
            <a:r>
              <a:rPr lang="de-DE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)</a:t>
            </a:r>
          </a:p>
          <a:p>
            <a:pPr marL="2628900" lvl="5" indent="-3429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de-DE" sz="2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Application</a:t>
            </a:r>
            <a:r>
              <a:rPr lang="de-DE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/Software </a:t>
            </a:r>
            <a:r>
              <a:rPr lang="de-DE" sz="20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Developer</a:t>
            </a:r>
          </a:p>
          <a:p>
            <a:pPr marL="2628900" lvl="5" indent="-3429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de-DE" sz="20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End User</a:t>
            </a:r>
          </a:p>
          <a:p>
            <a:pPr marL="2628900" lvl="5" indent="-3429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de-DE" sz="20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57200" algn="just">
              <a:lnSpc>
                <a:spcPct val="150000"/>
              </a:lnSpc>
              <a:spcAft>
                <a:spcPts val="0"/>
              </a:spcAft>
            </a:pPr>
            <a:r>
              <a:rPr lang="en-US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endParaRPr lang="de-DE" sz="20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68321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feld 5">
            <a:extLst>
              <a:ext uri="{FF2B5EF4-FFF2-40B4-BE49-F238E27FC236}">
                <a16:creationId xmlns:a16="http://schemas.microsoft.com/office/drawing/2014/main" id="{4C702160-47DF-41BC-82AC-A3D4C494C3CF}"/>
              </a:ext>
            </a:extLst>
          </p:cNvPr>
          <p:cNvSpPr txBox="1"/>
          <p:nvPr/>
        </p:nvSpPr>
        <p:spPr>
          <a:xfrm>
            <a:off x="1361767" y="1877293"/>
            <a:ext cx="9861755" cy="3420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 what </a:t>
            </a:r>
            <a:r>
              <a:rPr lang="en-US" sz="20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ways</a:t>
            </a:r>
            <a:r>
              <a:rPr lang="en-US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do </a:t>
            </a:r>
            <a:r>
              <a:rPr lang="en-US" sz="20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proprietary </a:t>
            </a:r>
            <a:r>
              <a:rPr lang="en-US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and</a:t>
            </a:r>
            <a:r>
              <a:rPr lang="en-US" sz="20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open markets</a:t>
            </a:r>
            <a:r>
              <a:rPr lang="en-US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differ</a:t>
            </a:r>
            <a:r>
              <a:rPr lang="en-US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from each other and how can market segments of the three companies, </a:t>
            </a:r>
            <a:r>
              <a:rPr lang="en-US" sz="20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Microsoft, Google</a:t>
            </a:r>
            <a:r>
              <a:rPr lang="en-US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and </a:t>
            </a:r>
            <a:r>
              <a:rPr lang="en-US" sz="20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Apple</a:t>
            </a:r>
            <a:r>
              <a:rPr lang="en-US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be assigned to the two forms?</a:t>
            </a:r>
            <a:endParaRPr lang="de-DE" sz="20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57200" algn="just">
              <a:lnSpc>
                <a:spcPct val="150000"/>
              </a:lnSpc>
              <a:spcAft>
                <a:spcPts val="0"/>
              </a:spcAft>
            </a:pPr>
            <a:r>
              <a:rPr lang="en-US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endParaRPr lang="de-DE" sz="20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en-US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Which </a:t>
            </a:r>
            <a:r>
              <a:rPr lang="en-US" sz="20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strategies</a:t>
            </a:r>
            <a:r>
              <a:rPr lang="en-US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do </a:t>
            </a:r>
            <a:r>
              <a:rPr lang="en-US" sz="20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platform providers </a:t>
            </a:r>
            <a:r>
              <a:rPr lang="en-US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use to </a:t>
            </a:r>
            <a:r>
              <a:rPr lang="en-US" sz="20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maintain</a:t>
            </a:r>
            <a:r>
              <a:rPr lang="en-US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their market position?</a:t>
            </a:r>
            <a:endParaRPr lang="de-DE" sz="20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  <a:spcAft>
                <a:spcPts val="600"/>
              </a:spcAft>
            </a:pPr>
            <a:r>
              <a:rPr lang="en-US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endParaRPr lang="de-DE" sz="20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en-US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Does an </a:t>
            </a:r>
            <a:r>
              <a:rPr lang="en-US" sz="20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open</a:t>
            </a:r>
            <a:r>
              <a:rPr lang="en-US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market</a:t>
            </a:r>
            <a:r>
              <a:rPr lang="en-US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automatically imply increased </a:t>
            </a:r>
            <a:r>
              <a:rPr lang="en-US" sz="20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social welfare</a:t>
            </a:r>
            <a:r>
              <a:rPr lang="en-US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?</a:t>
            </a:r>
            <a:endParaRPr lang="de-DE" sz="20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7" name="Titel 2">
            <a:extLst>
              <a:ext uri="{FF2B5EF4-FFF2-40B4-BE49-F238E27FC236}">
                <a16:creationId xmlns:a16="http://schemas.microsoft.com/office/drawing/2014/main" id="{A9E81357-8FB6-44A3-AAB5-16A8396F51F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358965"/>
            <a:ext cx="9144000" cy="882606"/>
          </a:xfrm>
        </p:spPr>
        <p:txBody>
          <a:bodyPr>
            <a:normAutofit/>
          </a:bodyPr>
          <a:lstStyle/>
          <a:p>
            <a:r>
              <a:rPr lang="de-DE" sz="4800" b="1" u="sng" dirty="0"/>
              <a:t>Research Questions</a:t>
            </a:r>
            <a:endParaRPr lang="de-DE" sz="4800" u="sng" dirty="0"/>
          </a:p>
        </p:txBody>
      </p:sp>
    </p:spTree>
    <p:extLst>
      <p:ext uri="{BB962C8B-B14F-4D97-AF65-F5344CB8AC3E}">
        <p14:creationId xmlns:p14="http://schemas.microsoft.com/office/powerpoint/2010/main" val="5531148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Ellipse 72">
            <a:extLst>
              <a:ext uri="{FF2B5EF4-FFF2-40B4-BE49-F238E27FC236}">
                <a16:creationId xmlns:a16="http://schemas.microsoft.com/office/drawing/2014/main" id="{E3CB5591-D241-49D9-8EFA-057AA782FEB7}"/>
              </a:ext>
            </a:extLst>
          </p:cNvPr>
          <p:cNvSpPr/>
          <p:nvPr/>
        </p:nvSpPr>
        <p:spPr>
          <a:xfrm>
            <a:off x="3676336" y="2420428"/>
            <a:ext cx="4675372" cy="2356826"/>
          </a:xfrm>
          <a:prstGeom prst="ellipse">
            <a:avLst/>
          </a:prstGeom>
          <a:solidFill>
            <a:srgbClr val="00206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6" name="Titel 2">
            <a:extLst>
              <a:ext uri="{FF2B5EF4-FFF2-40B4-BE49-F238E27FC236}">
                <a16:creationId xmlns:a16="http://schemas.microsoft.com/office/drawing/2014/main" id="{499D5438-1B85-487F-9FB0-5887C4B2CB8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13503" y="5188"/>
            <a:ext cx="9964994" cy="882606"/>
          </a:xfrm>
        </p:spPr>
        <p:txBody>
          <a:bodyPr>
            <a:noAutofit/>
          </a:bodyPr>
          <a:lstStyle/>
          <a:p>
            <a:r>
              <a:rPr lang="de-DE" sz="4000" b="1" u="sng" dirty="0" err="1"/>
              <a:t>Two-Sided</a:t>
            </a:r>
            <a:r>
              <a:rPr lang="de-DE" sz="4000" b="1" u="sng" dirty="0"/>
              <a:t> </a:t>
            </a:r>
            <a:r>
              <a:rPr lang="de-DE" sz="4000" b="1" u="sng" dirty="0" err="1"/>
              <a:t>Markets</a:t>
            </a:r>
            <a:endParaRPr lang="de-DE" sz="4000" u="sng" dirty="0"/>
          </a:p>
        </p:txBody>
      </p:sp>
      <p:sp>
        <p:nvSpPr>
          <p:cNvPr id="8" name="Ellipse 7">
            <a:extLst>
              <a:ext uri="{FF2B5EF4-FFF2-40B4-BE49-F238E27FC236}">
                <a16:creationId xmlns:a16="http://schemas.microsoft.com/office/drawing/2014/main" id="{91EF5696-AF8D-460D-8776-E610ED442837}"/>
              </a:ext>
            </a:extLst>
          </p:cNvPr>
          <p:cNvSpPr/>
          <p:nvPr/>
        </p:nvSpPr>
        <p:spPr>
          <a:xfrm>
            <a:off x="840657" y="3319690"/>
            <a:ext cx="1828791" cy="1268361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tx1"/>
                </a:solidFill>
              </a:rPr>
              <a:t>Developer</a:t>
            </a:r>
          </a:p>
        </p:txBody>
      </p:sp>
      <p:sp>
        <p:nvSpPr>
          <p:cNvPr id="9" name="Ellipse 8">
            <a:extLst>
              <a:ext uri="{FF2B5EF4-FFF2-40B4-BE49-F238E27FC236}">
                <a16:creationId xmlns:a16="http://schemas.microsoft.com/office/drawing/2014/main" id="{9AF079A6-987F-4E8F-9C8F-598CFF4EE053}"/>
              </a:ext>
            </a:extLst>
          </p:cNvPr>
          <p:cNvSpPr/>
          <p:nvPr/>
        </p:nvSpPr>
        <p:spPr>
          <a:xfrm>
            <a:off x="9120568" y="3319689"/>
            <a:ext cx="1828790" cy="1268361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tx1"/>
                </a:solidFill>
              </a:rPr>
              <a:t>End User</a:t>
            </a:r>
          </a:p>
        </p:txBody>
      </p:sp>
      <p:sp>
        <p:nvSpPr>
          <p:cNvPr id="10" name="Ellipse 9">
            <a:extLst>
              <a:ext uri="{FF2B5EF4-FFF2-40B4-BE49-F238E27FC236}">
                <a16:creationId xmlns:a16="http://schemas.microsoft.com/office/drawing/2014/main" id="{4EDFA581-7FC6-4DF2-9822-19897010A87B}"/>
              </a:ext>
            </a:extLst>
          </p:cNvPr>
          <p:cNvSpPr/>
          <p:nvPr/>
        </p:nvSpPr>
        <p:spPr>
          <a:xfrm>
            <a:off x="4753925" y="3157538"/>
            <a:ext cx="2536722" cy="882606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dirty="0" err="1">
                <a:solidFill>
                  <a:schemeClr val="tx1"/>
                </a:solidFill>
              </a:rPr>
              <a:t>Platform</a:t>
            </a:r>
            <a:endParaRPr lang="de-DE" dirty="0">
              <a:solidFill>
                <a:schemeClr val="tx1"/>
              </a:solidFill>
            </a:endParaRPr>
          </a:p>
        </p:txBody>
      </p:sp>
      <p:cxnSp>
        <p:nvCxnSpPr>
          <p:cNvPr id="11" name="Gerade Verbindung mit Pfeil 26">
            <a:extLst>
              <a:ext uri="{FF2B5EF4-FFF2-40B4-BE49-F238E27FC236}">
                <a16:creationId xmlns:a16="http://schemas.microsoft.com/office/drawing/2014/main" id="{63EF8C1D-7EFB-4374-91F1-436F780A8D5F}"/>
              </a:ext>
            </a:extLst>
          </p:cNvPr>
          <p:cNvCxnSpPr>
            <a:cxnSpLocks/>
          </p:cNvCxnSpPr>
          <p:nvPr/>
        </p:nvCxnSpPr>
        <p:spPr>
          <a:xfrm rot="16200000" flipH="1">
            <a:off x="6096000" y="627107"/>
            <a:ext cx="12700" cy="7973962"/>
          </a:xfrm>
          <a:prstGeom prst="curvedConnector3">
            <a:avLst>
              <a:gd name="adj1" fmla="val 11466354"/>
            </a:avLst>
          </a:prstGeom>
          <a:ln w="76200">
            <a:solidFill>
              <a:schemeClr val="tx1">
                <a:lumMod val="50000"/>
                <a:lumOff val="50000"/>
              </a:schemeClr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feld 11">
            <a:extLst>
              <a:ext uri="{FF2B5EF4-FFF2-40B4-BE49-F238E27FC236}">
                <a16:creationId xmlns:a16="http://schemas.microsoft.com/office/drawing/2014/main" id="{0B4C17EB-7D10-42C9-AF6C-D375764EF12C}"/>
              </a:ext>
            </a:extLst>
          </p:cNvPr>
          <p:cNvSpPr txBox="1"/>
          <p:nvPr/>
        </p:nvSpPr>
        <p:spPr>
          <a:xfrm>
            <a:off x="4699264" y="6127699"/>
            <a:ext cx="2806172" cy="646331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de-DE" dirty="0"/>
              <a:t>Cross-Side Network </a:t>
            </a:r>
            <a:r>
              <a:rPr lang="de-DE" dirty="0" err="1"/>
              <a:t>Effects</a:t>
            </a:r>
            <a:endParaRPr lang="de-DE" dirty="0"/>
          </a:p>
        </p:txBody>
      </p:sp>
      <p:sp>
        <p:nvSpPr>
          <p:cNvPr id="13" name="Ellipse 12">
            <a:extLst>
              <a:ext uri="{FF2B5EF4-FFF2-40B4-BE49-F238E27FC236}">
                <a16:creationId xmlns:a16="http://schemas.microsoft.com/office/drawing/2014/main" id="{B2FBE49E-5588-4D03-A514-5E3189F800C8}"/>
              </a:ext>
            </a:extLst>
          </p:cNvPr>
          <p:cNvSpPr/>
          <p:nvPr/>
        </p:nvSpPr>
        <p:spPr>
          <a:xfrm>
            <a:off x="4699264" y="1398361"/>
            <a:ext cx="2671447" cy="882606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tx1"/>
                </a:solidFill>
              </a:rPr>
              <a:t>Provider/Sponsor</a:t>
            </a:r>
          </a:p>
        </p:txBody>
      </p:sp>
      <p:cxnSp>
        <p:nvCxnSpPr>
          <p:cNvPr id="14" name="Gerade Verbindung mit Pfeil 13">
            <a:extLst>
              <a:ext uri="{FF2B5EF4-FFF2-40B4-BE49-F238E27FC236}">
                <a16:creationId xmlns:a16="http://schemas.microsoft.com/office/drawing/2014/main" id="{C54E410C-6E72-4311-BCD8-864A4A626173}"/>
              </a:ext>
            </a:extLst>
          </p:cNvPr>
          <p:cNvCxnSpPr>
            <a:cxnSpLocks/>
            <a:stCxn id="8" idx="6"/>
            <a:endCxn id="10" idx="2"/>
          </p:cNvCxnSpPr>
          <p:nvPr/>
        </p:nvCxnSpPr>
        <p:spPr>
          <a:xfrm flipV="1">
            <a:off x="2669448" y="3598841"/>
            <a:ext cx="2084477" cy="355030"/>
          </a:xfrm>
          <a:prstGeom prst="straightConnector1">
            <a:avLst/>
          </a:prstGeom>
          <a:ln w="76200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Gerade Verbindung mit Pfeil 14">
            <a:extLst>
              <a:ext uri="{FF2B5EF4-FFF2-40B4-BE49-F238E27FC236}">
                <a16:creationId xmlns:a16="http://schemas.microsoft.com/office/drawing/2014/main" id="{C81B8485-D5BE-45BB-A9DE-E3C5C42F3EBC}"/>
              </a:ext>
            </a:extLst>
          </p:cNvPr>
          <p:cNvCxnSpPr>
            <a:cxnSpLocks/>
            <a:stCxn id="9" idx="2"/>
            <a:endCxn id="10" idx="6"/>
          </p:cNvCxnSpPr>
          <p:nvPr/>
        </p:nvCxnSpPr>
        <p:spPr>
          <a:xfrm flipH="1" flipV="1">
            <a:off x="7290647" y="3598841"/>
            <a:ext cx="1829921" cy="355029"/>
          </a:xfrm>
          <a:prstGeom prst="straightConnector1">
            <a:avLst/>
          </a:prstGeom>
          <a:ln w="76200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Gerade Verbindung mit Pfeil 15">
            <a:extLst>
              <a:ext uri="{FF2B5EF4-FFF2-40B4-BE49-F238E27FC236}">
                <a16:creationId xmlns:a16="http://schemas.microsoft.com/office/drawing/2014/main" id="{4FF4DCAF-3D81-4705-9B51-F97CDE37F594}"/>
              </a:ext>
            </a:extLst>
          </p:cNvPr>
          <p:cNvCxnSpPr>
            <a:cxnSpLocks/>
            <a:stCxn id="13" idx="4"/>
            <a:endCxn id="10" idx="0"/>
          </p:cNvCxnSpPr>
          <p:nvPr/>
        </p:nvCxnSpPr>
        <p:spPr>
          <a:xfrm flipH="1">
            <a:off x="6022286" y="2280967"/>
            <a:ext cx="12702" cy="876571"/>
          </a:xfrm>
          <a:prstGeom prst="straightConnector1">
            <a:avLst/>
          </a:prstGeom>
          <a:ln w="76200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Gerade Verbindung mit Pfeil 16">
            <a:extLst>
              <a:ext uri="{FF2B5EF4-FFF2-40B4-BE49-F238E27FC236}">
                <a16:creationId xmlns:a16="http://schemas.microsoft.com/office/drawing/2014/main" id="{D5F8EF6A-E659-4742-9B2B-472BCD474AEE}"/>
              </a:ext>
            </a:extLst>
          </p:cNvPr>
          <p:cNvCxnSpPr>
            <a:cxnSpLocks/>
            <a:stCxn id="8" idx="1"/>
            <a:endCxn id="8" idx="7"/>
          </p:cNvCxnSpPr>
          <p:nvPr/>
        </p:nvCxnSpPr>
        <p:spPr>
          <a:xfrm rot="5400000" flipH="1" flipV="1">
            <a:off x="1755052" y="2858862"/>
            <a:ext cx="12700" cy="1293151"/>
          </a:xfrm>
          <a:prstGeom prst="curvedConnector3">
            <a:avLst>
              <a:gd name="adj1" fmla="val 6514189"/>
            </a:avLst>
          </a:prstGeom>
          <a:ln w="76200">
            <a:solidFill>
              <a:schemeClr val="tx1">
                <a:lumMod val="50000"/>
                <a:lumOff val="50000"/>
              </a:schemeClr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feld 27">
            <a:extLst>
              <a:ext uri="{FF2B5EF4-FFF2-40B4-BE49-F238E27FC236}">
                <a16:creationId xmlns:a16="http://schemas.microsoft.com/office/drawing/2014/main" id="{D713635F-B8E6-4137-A301-46B89B754179}"/>
              </a:ext>
            </a:extLst>
          </p:cNvPr>
          <p:cNvSpPr txBox="1"/>
          <p:nvPr/>
        </p:nvSpPr>
        <p:spPr>
          <a:xfrm>
            <a:off x="799397" y="2045529"/>
            <a:ext cx="171175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dirty="0"/>
              <a:t>Same-Side Network </a:t>
            </a:r>
            <a:r>
              <a:rPr lang="de-DE" dirty="0" err="1"/>
              <a:t>Effects</a:t>
            </a:r>
            <a:endParaRPr lang="de-DE" dirty="0"/>
          </a:p>
        </p:txBody>
      </p:sp>
      <p:cxnSp>
        <p:nvCxnSpPr>
          <p:cNvPr id="42" name="Gerade Verbindung mit Pfeil 16">
            <a:extLst>
              <a:ext uri="{FF2B5EF4-FFF2-40B4-BE49-F238E27FC236}">
                <a16:creationId xmlns:a16="http://schemas.microsoft.com/office/drawing/2014/main" id="{3BBE0F6D-A339-4892-BCF9-B73DA3E1933F}"/>
              </a:ext>
            </a:extLst>
          </p:cNvPr>
          <p:cNvCxnSpPr>
            <a:cxnSpLocks/>
          </p:cNvCxnSpPr>
          <p:nvPr/>
        </p:nvCxnSpPr>
        <p:spPr>
          <a:xfrm rot="5400000" flipH="1" flipV="1">
            <a:off x="10014529" y="2902487"/>
            <a:ext cx="12700" cy="1205900"/>
          </a:xfrm>
          <a:prstGeom prst="curvedConnector3">
            <a:avLst>
              <a:gd name="adj1" fmla="val 6630323"/>
            </a:avLst>
          </a:prstGeom>
          <a:ln w="76200">
            <a:solidFill>
              <a:schemeClr val="tx1">
                <a:lumMod val="50000"/>
                <a:lumOff val="50000"/>
              </a:schemeClr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feld 42">
            <a:extLst>
              <a:ext uri="{FF2B5EF4-FFF2-40B4-BE49-F238E27FC236}">
                <a16:creationId xmlns:a16="http://schemas.microsoft.com/office/drawing/2014/main" id="{047F1ECC-D9FB-404E-A043-1A5A9C866D33}"/>
              </a:ext>
            </a:extLst>
          </p:cNvPr>
          <p:cNvSpPr txBox="1"/>
          <p:nvPr/>
        </p:nvSpPr>
        <p:spPr>
          <a:xfrm>
            <a:off x="9120568" y="2045529"/>
            <a:ext cx="171175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dirty="0"/>
              <a:t>Same-Side Network </a:t>
            </a:r>
            <a:r>
              <a:rPr lang="de-DE" dirty="0" err="1"/>
              <a:t>Effects</a:t>
            </a:r>
            <a:endParaRPr lang="de-DE" dirty="0"/>
          </a:p>
        </p:txBody>
      </p:sp>
      <p:sp>
        <p:nvSpPr>
          <p:cNvPr id="79" name="Textfeld 78">
            <a:extLst>
              <a:ext uri="{FF2B5EF4-FFF2-40B4-BE49-F238E27FC236}">
                <a16:creationId xmlns:a16="http://schemas.microsoft.com/office/drawing/2014/main" id="{347D3EDF-DB80-4EFB-9B49-8C91EFBC038B}"/>
              </a:ext>
            </a:extLst>
          </p:cNvPr>
          <p:cNvSpPr txBox="1"/>
          <p:nvPr/>
        </p:nvSpPr>
        <p:spPr>
          <a:xfrm rot="1120869">
            <a:off x="6508569" y="2770509"/>
            <a:ext cx="12876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err="1">
                <a:solidFill>
                  <a:schemeClr val="bg1"/>
                </a:solidFill>
              </a:rPr>
              <a:t>Openness</a:t>
            </a:r>
            <a:endParaRPr lang="de-DE" dirty="0">
              <a:solidFill>
                <a:schemeClr val="bg1"/>
              </a:solidFill>
            </a:endParaRPr>
          </a:p>
        </p:txBody>
      </p:sp>
      <p:sp>
        <p:nvSpPr>
          <p:cNvPr id="82" name="Textfeld 81">
            <a:extLst>
              <a:ext uri="{FF2B5EF4-FFF2-40B4-BE49-F238E27FC236}">
                <a16:creationId xmlns:a16="http://schemas.microsoft.com/office/drawing/2014/main" id="{7529608D-07C5-4B7C-8BA1-BA1931CFCF0A}"/>
              </a:ext>
            </a:extLst>
          </p:cNvPr>
          <p:cNvSpPr txBox="1"/>
          <p:nvPr/>
        </p:nvSpPr>
        <p:spPr>
          <a:xfrm rot="20768559">
            <a:off x="4424247" y="2765814"/>
            <a:ext cx="12876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>
                <a:solidFill>
                  <a:schemeClr val="bg1"/>
                </a:solidFill>
              </a:rPr>
              <a:t>Regulation</a:t>
            </a:r>
          </a:p>
        </p:txBody>
      </p:sp>
      <p:sp>
        <p:nvSpPr>
          <p:cNvPr id="83" name="Textfeld 82">
            <a:extLst>
              <a:ext uri="{FF2B5EF4-FFF2-40B4-BE49-F238E27FC236}">
                <a16:creationId xmlns:a16="http://schemas.microsoft.com/office/drawing/2014/main" id="{6E96F9DF-CED7-4068-BE16-F1EC2A31F66D}"/>
              </a:ext>
            </a:extLst>
          </p:cNvPr>
          <p:cNvSpPr txBox="1"/>
          <p:nvPr/>
        </p:nvSpPr>
        <p:spPr>
          <a:xfrm>
            <a:off x="5370192" y="4139274"/>
            <a:ext cx="12876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err="1">
                <a:solidFill>
                  <a:schemeClr val="bg1"/>
                </a:solidFill>
              </a:rPr>
              <a:t>Scalability</a:t>
            </a:r>
            <a:endParaRPr lang="de-DE" dirty="0">
              <a:solidFill>
                <a:schemeClr val="bg1"/>
              </a:solidFill>
            </a:endParaRPr>
          </a:p>
        </p:txBody>
      </p:sp>
      <p:sp>
        <p:nvSpPr>
          <p:cNvPr id="84" name="Textfeld 83">
            <a:extLst>
              <a:ext uri="{FF2B5EF4-FFF2-40B4-BE49-F238E27FC236}">
                <a16:creationId xmlns:a16="http://schemas.microsoft.com/office/drawing/2014/main" id="{FC921EB6-A7D2-480B-A3F3-94FC0EE2E228}"/>
              </a:ext>
            </a:extLst>
          </p:cNvPr>
          <p:cNvSpPr txBox="1"/>
          <p:nvPr/>
        </p:nvSpPr>
        <p:spPr>
          <a:xfrm>
            <a:off x="9188866" y="6450685"/>
            <a:ext cx="312789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/>
              <a:t>(Prinz, 2020. </a:t>
            </a:r>
            <a:r>
              <a:rPr lang="de-DE" sz="1200" dirty="0" err="1"/>
              <a:t>based</a:t>
            </a:r>
            <a:r>
              <a:rPr lang="de-DE" sz="1200" dirty="0"/>
              <a:t> on Eisenmann et al., 2006)</a:t>
            </a:r>
          </a:p>
        </p:txBody>
      </p:sp>
    </p:spTree>
    <p:extLst>
      <p:ext uri="{BB962C8B-B14F-4D97-AF65-F5344CB8AC3E}">
        <p14:creationId xmlns:p14="http://schemas.microsoft.com/office/powerpoint/2010/main" val="28022351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2">
            <a:extLst>
              <a:ext uri="{FF2B5EF4-FFF2-40B4-BE49-F238E27FC236}">
                <a16:creationId xmlns:a16="http://schemas.microsoft.com/office/drawing/2014/main" id="{A9E81357-8FB6-44A3-AAB5-16A8396F51F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92180" y="381439"/>
            <a:ext cx="10207640" cy="882606"/>
          </a:xfrm>
        </p:spPr>
        <p:txBody>
          <a:bodyPr>
            <a:noAutofit/>
          </a:bodyPr>
          <a:lstStyle/>
          <a:p>
            <a:r>
              <a:rPr lang="de-DE" sz="4000" b="1" u="sng" dirty="0" err="1"/>
              <a:t>Differences</a:t>
            </a:r>
            <a:r>
              <a:rPr lang="de-DE" sz="4000" b="1" u="sng" dirty="0"/>
              <a:t> Open vs. </a:t>
            </a:r>
            <a:r>
              <a:rPr lang="de-DE" sz="4000" b="1" u="sng" dirty="0" err="1"/>
              <a:t>Proprietary</a:t>
            </a:r>
            <a:r>
              <a:rPr lang="de-DE" sz="4000" b="1" u="sng" dirty="0"/>
              <a:t> </a:t>
            </a:r>
            <a:r>
              <a:rPr lang="de-DE" sz="4000" b="1" u="sng" dirty="0" err="1"/>
              <a:t>Markets</a:t>
            </a:r>
            <a:endParaRPr lang="de-DE" sz="4000" u="sng" dirty="0"/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4A453E68-934D-4C95-925F-BA3FEF43619B}"/>
              </a:ext>
            </a:extLst>
          </p:cNvPr>
          <p:cNvSpPr txBox="1"/>
          <p:nvPr/>
        </p:nvSpPr>
        <p:spPr>
          <a:xfrm>
            <a:off x="992180" y="1382610"/>
            <a:ext cx="8955023" cy="64986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>
              <a:lnSpc>
                <a:spcPct val="150000"/>
              </a:lnSpc>
              <a:spcAft>
                <a:spcPts val="0"/>
              </a:spcAft>
            </a:pPr>
            <a:r>
              <a:rPr lang="en-US" sz="2000" b="1" u="sng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Open Markets</a:t>
            </a:r>
            <a:r>
              <a:rPr lang="en-US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 </a:t>
            </a:r>
          </a:p>
          <a:p>
            <a:pPr marL="800100" lvl="1" indent="-342900" algn="just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en-US" sz="20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Open Platform</a:t>
            </a:r>
            <a:r>
              <a:rPr lang="en-US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 Free entry and exit for Developers (</a:t>
            </a:r>
            <a:r>
              <a:rPr lang="en-US" sz="2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Hagiu</a:t>
            </a:r>
            <a:r>
              <a:rPr lang="en-US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2006)</a:t>
            </a:r>
          </a:p>
          <a:p>
            <a:pPr marL="800100" lvl="1" indent="-342900" algn="just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en-US" sz="20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Open Source Code: </a:t>
            </a:r>
            <a:r>
              <a:rPr lang="en-US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operating system is based on open source code </a:t>
            </a:r>
            <a:r>
              <a:rPr lang="en-US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</a:t>
            </a:r>
            <a:r>
              <a:rPr lang="en-US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community driven, comparatively low development costs</a:t>
            </a:r>
          </a:p>
          <a:p>
            <a:pPr marL="800100" lvl="1" indent="-342900" algn="just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en-US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no resp. little </a:t>
            </a:r>
            <a:r>
              <a:rPr lang="en-US" sz="20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regulation</a:t>
            </a:r>
          </a:p>
          <a:p>
            <a:pPr lvl="1" algn="just">
              <a:lnSpc>
                <a:spcPct val="150000"/>
              </a:lnSpc>
            </a:pPr>
            <a:endParaRPr lang="en-US" sz="20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n-US" sz="2000" b="1" u="sng" dirty="0">
                <a:latin typeface="Arial" panose="020B0604020202020204" pitchFamily="34" charset="0"/>
                <a:cs typeface="Arial" panose="020B0604020202020204" pitchFamily="34" charset="0"/>
              </a:rPr>
              <a:t>Proprietary Markets:</a:t>
            </a:r>
          </a:p>
          <a:p>
            <a:pPr marL="800100" lvl="1" indent="-342900" algn="just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full platform control trough regulations</a:t>
            </a:r>
          </a:p>
          <a:p>
            <a:pPr marL="800100" lvl="1" indent="-342900" algn="just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monopoly-like pricing scheme trough “lock-in” strategy</a:t>
            </a:r>
          </a:p>
          <a:p>
            <a:pPr marL="800100" lvl="1" indent="-342900" algn="just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competitive advantages through patents</a:t>
            </a:r>
          </a:p>
          <a:p>
            <a:pPr marL="800100" lvl="1" indent="-342900" algn="just">
              <a:lnSpc>
                <a:spcPct val="150000"/>
              </a:lnSpc>
              <a:buFont typeface="Symbol" panose="05050102010706020507" pitchFamily="18" charset="2"/>
              <a:buChar char=""/>
            </a:pP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1" indent="-342900" algn="just">
              <a:lnSpc>
                <a:spcPct val="150000"/>
              </a:lnSpc>
              <a:buFont typeface="Symbol" panose="05050102010706020507" pitchFamily="18" charset="2"/>
              <a:buChar char=""/>
            </a:pP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1" indent="-342900" algn="just">
              <a:lnSpc>
                <a:spcPct val="150000"/>
              </a:lnSpc>
              <a:buFont typeface="Symbol" panose="05050102010706020507" pitchFamily="18" charset="2"/>
              <a:buChar char=""/>
            </a:pP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1" indent="-342900" algn="just">
              <a:lnSpc>
                <a:spcPct val="150000"/>
              </a:lnSpc>
              <a:buFont typeface="Symbol" panose="05050102010706020507" pitchFamily="18" charset="2"/>
              <a:buChar char=""/>
            </a:pP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01164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feld 5">
            <a:extLst>
              <a:ext uri="{FF2B5EF4-FFF2-40B4-BE49-F238E27FC236}">
                <a16:creationId xmlns:a16="http://schemas.microsoft.com/office/drawing/2014/main" id="{4C702160-47DF-41BC-82AC-A3D4C494C3CF}"/>
              </a:ext>
            </a:extLst>
          </p:cNvPr>
          <p:cNvSpPr txBox="1"/>
          <p:nvPr/>
        </p:nvSpPr>
        <p:spPr>
          <a:xfrm>
            <a:off x="1288025" y="1877293"/>
            <a:ext cx="9861755" cy="39305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>
              <a:lnSpc>
                <a:spcPct val="150000"/>
              </a:lnSpc>
              <a:spcAft>
                <a:spcPts val="0"/>
              </a:spcAft>
            </a:pPr>
            <a:r>
              <a:rPr lang="en-US" sz="2000" b="1" u="sng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Challenges</a:t>
            </a:r>
            <a:r>
              <a:rPr lang="en-US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</a:t>
            </a:r>
          </a:p>
          <a:p>
            <a:pPr marL="914400" lvl="1" indent="-457200" algn="just">
              <a:lnSpc>
                <a:spcPct val="200000"/>
              </a:lnSpc>
              <a:buFont typeface="+mj-lt"/>
              <a:buAutoNum type="arabicParenR"/>
            </a:pPr>
            <a:r>
              <a:rPr lang="en-US" b="1" u="sng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Get Pricing Right</a:t>
            </a:r>
          </a:p>
          <a:p>
            <a:pPr lvl="2" algn="just">
              <a:lnSpc>
                <a:spcPct val="150000"/>
              </a:lnSpc>
            </a:pP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money and  subsidy side 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 focus on price sensitive side. Generate profits by charging the money side</a:t>
            </a:r>
            <a:endParaRPr lang="en-US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914400" lvl="1" indent="-457200" algn="just">
              <a:lnSpc>
                <a:spcPct val="200000"/>
              </a:lnSpc>
              <a:buFont typeface="+mj-lt"/>
              <a:buAutoNum type="arabicParenR"/>
            </a:pPr>
            <a:r>
              <a:rPr lang="en-US" b="1" u="sng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“Winner-Take-All” Dynamics</a:t>
            </a:r>
          </a:p>
          <a:p>
            <a:pPr lvl="2" algn="just">
              <a:lnSpc>
                <a:spcPct val="150000"/>
              </a:lnSpc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be aware when markets are lost to competition </a:t>
            </a:r>
          </a:p>
          <a:p>
            <a:pPr marL="914400" lvl="1" indent="-457200" algn="just">
              <a:lnSpc>
                <a:spcPct val="200000"/>
              </a:lnSpc>
              <a:buFont typeface="+mj-lt"/>
              <a:buAutoNum type="arabicParenR"/>
            </a:pPr>
            <a:r>
              <a:rPr lang="en-US" b="1" u="sng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Platform Envelopment</a:t>
            </a:r>
          </a:p>
          <a:p>
            <a:pPr lvl="1" algn="just">
              <a:lnSpc>
                <a:spcPct val="200000"/>
              </a:lnSpc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	avoid that other platforms or products can adapt key features of your platform</a:t>
            </a:r>
          </a:p>
        </p:txBody>
      </p:sp>
      <p:sp>
        <p:nvSpPr>
          <p:cNvPr id="7" name="Titel 2">
            <a:extLst>
              <a:ext uri="{FF2B5EF4-FFF2-40B4-BE49-F238E27FC236}">
                <a16:creationId xmlns:a16="http://schemas.microsoft.com/office/drawing/2014/main" id="{A9E81357-8FB6-44A3-AAB5-16A8396F51F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358965"/>
            <a:ext cx="9144000" cy="882606"/>
          </a:xfrm>
        </p:spPr>
        <p:txBody>
          <a:bodyPr>
            <a:normAutofit/>
          </a:bodyPr>
          <a:lstStyle/>
          <a:p>
            <a:r>
              <a:rPr lang="de-DE" sz="4800" b="1" u="sng" dirty="0" err="1"/>
              <a:t>Challenges</a:t>
            </a:r>
            <a:r>
              <a:rPr lang="de-DE" sz="4800" b="1" u="sng" dirty="0"/>
              <a:t> at </a:t>
            </a:r>
            <a:r>
              <a:rPr lang="de-DE" sz="4800" b="1" u="sng" dirty="0" err="1"/>
              <a:t>Two-Sided</a:t>
            </a:r>
            <a:r>
              <a:rPr lang="de-DE" sz="4800" b="1" u="sng" dirty="0"/>
              <a:t> </a:t>
            </a:r>
            <a:r>
              <a:rPr lang="de-DE" sz="4800" b="1" u="sng" dirty="0" err="1"/>
              <a:t>Markets</a:t>
            </a:r>
            <a:endParaRPr lang="de-DE" sz="4800" u="sng" dirty="0"/>
          </a:p>
        </p:txBody>
      </p:sp>
    </p:spTree>
    <p:extLst>
      <p:ext uri="{BB962C8B-B14F-4D97-AF65-F5344CB8AC3E}">
        <p14:creationId xmlns:p14="http://schemas.microsoft.com/office/powerpoint/2010/main" val="10496131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2">
            <a:extLst>
              <a:ext uri="{FF2B5EF4-FFF2-40B4-BE49-F238E27FC236}">
                <a16:creationId xmlns:a16="http://schemas.microsoft.com/office/drawing/2014/main" id="{A9E81357-8FB6-44A3-AAB5-16A8396F51F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13503" y="19752"/>
            <a:ext cx="9964994" cy="882606"/>
          </a:xfrm>
        </p:spPr>
        <p:txBody>
          <a:bodyPr>
            <a:noAutofit/>
          </a:bodyPr>
          <a:lstStyle/>
          <a:p>
            <a:r>
              <a:rPr lang="de-DE" sz="4000" b="1" u="sng" dirty="0" err="1"/>
              <a:t>Strategies</a:t>
            </a:r>
            <a:r>
              <a:rPr lang="de-DE" sz="4000" b="1" u="sng" dirty="0"/>
              <a:t> at </a:t>
            </a:r>
            <a:r>
              <a:rPr lang="de-DE" sz="4000" b="1" u="sng" dirty="0" err="1"/>
              <a:t>Two-Sided</a:t>
            </a:r>
            <a:r>
              <a:rPr lang="de-DE" sz="4000" b="1" u="sng" dirty="0"/>
              <a:t> </a:t>
            </a:r>
            <a:r>
              <a:rPr lang="de-DE" sz="4000" b="1" u="sng" dirty="0" err="1"/>
              <a:t>Markets</a:t>
            </a:r>
            <a:endParaRPr lang="de-DE" sz="4000" u="sng" dirty="0"/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4A453E68-934D-4C95-925F-BA3FEF43619B}"/>
              </a:ext>
            </a:extLst>
          </p:cNvPr>
          <p:cNvSpPr txBox="1"/>
          <p:nvPr/>
        </p:nvSpPr>
        <p:spPr>
          <a:xfrm>
            <a:off x="826944" y="902358"/>
            <a:ext cx="9861755" cy="64524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 algn="just">
              <a:lnSpc>
                <a:spcPct val="150000"/>
              </a:lnSpc>
            </a:pPr>
            <a:endParaRPr lang="en-US" u="sng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n-US" sz="2000" b="1" u="sng" dirty="0">
                <a:latin typeface="Arial" panose="020B0604020202020204" pitchFamily="34" charset="0"/>
                <a:cs typeface="Arial" panose="020B0604020202020204" pitchFamily="34" charset="0"/>
              </a:rPr>
              <a:t>Strategies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800100" lvl="1" indent="-342900" algn="just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first mover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advantages: rapid spread through 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licensing –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strong network effects, sometimes not legal tactics (Android vs. European Commission)</a:t>
            </a:r>
          </a:p>
          <a:p>
            <a:pPr marL="800100" lvl="1" indent="-342900" algn="just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closed ecosystem 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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customer “lock-in” + “bargain-then-rip-off” due to increased switching costs</a:t>
            </a:r>
            <a:endParaRPr lang="en-US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1" indent="-342900" algn="just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make use of 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network effects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 increase product variety. 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open platforms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: free SDKs for application developers.</a:t>
            </a:r>
          </a:p>
          <a:p>
            <a:pPr marL="800100" lvl="1" indent="-342900" algn="just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rethinking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 business models  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desktop operating system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markets and cloud computing: do we need powerful hardware? </a:t>
            </a:r>
          </a:p>
          <a:p>
            <a:pPr marL="800100" lvl="1" indent="-342900" algn="just">
              <a:lnSpc>
                <a:spcPct val="150000"/>
              </a:lnSpc>
              <a:buFont typeface="Courier New" panose="02070309020205020404" pitchFamily="49" charset="0"/>
              <a:buChar char="o"/>
            </a:pP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1" indent="-342900" algn="just">
              <a:lnSpc>
                <a:spcPct val="150000"/>
              </a:lnSpc>
              <a:buFont typeface="Symbol" panose="05050102010706020507" pitchFamily="18" charset="2"/>
              <a:buChar char=""/>
            </a:pP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1" indent="-342900" algn="just">
              <a:lnSpc>
                <a:spcPct val="150000"/>
              </a:lnSpc>
              <a:buFont typeface="Symbol" panose="05050102010706020507" pitchFamily="18" charset="2"/>
              <a:buChar char=""/>
            </a:pP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1" indent="-342900" algn="just">
              <a:lnSpc>
                <a:spcPct val="150000"/>
              </a:lnSpc>
              <a:buFont typeface="Symbol" panose="05050102010706020507" pitchFamily="18" charset="2"/>
              <a:buChar char=""/>
            </a:pPr>
            <a:endParaRPr lang="de-DE" sz="20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01992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2">
            <a:extLst>
              <a:ext uri="{FF2B5EF4-FFF2-40B4-BE49-F238E27FC236}">
                <a16:creationId xmlns:a16="http://schemas.microsoft.com/office/drawing/2014/main" id="{A9E81357-8FB6-44A3-AAB5-16A8396F51F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13503" y="403210"/>
            <a:ext cx="9964994" cy="882606"/>
          </a:xfrm>
        </p:spPr>
        <p:txBody>
          <a:bodyPr>
            <a:noAutofit/>
          </a:bodyPr>
          <a:lstStyle/>
          <a:p>
            <a:r>
              <a:rPr lang="de-DE" sz="4000" b="1" u="sng" dirty="0" err="1"/>
              <a:t>Social</a:t>
            </a:r>
            <a:r>
              <a:rPr lang="de-DE" sz="4000" b="1" u="sng" dirty="0"/>
              <a:t> </a:t>
            </a:r>
            <a:r>
              <a:rPr lang="de-DE" sz="4000" b="1" u="sng" dirty="0" err="1"/>
              <a:t>Welfare</a:t>
            </a:r>
            <a:r>
              <a:rPr lang="de-DE" sz="4000" b="1" u="sng" dirty="0"/>
              <a:t> &amp; Terms </a:t>
            </a:r>
            <a:r>
              <a:rPr lang="de-DE" sz="4000" b="1" u="sng" dirty="0" err="1"/>
              <a:t>of</a:t>
            </a:r>
            <a:r>
              <a:rPr lang="de-DE" sz="4000" b="1" u="sng" dirty="0"/>
              <a:t> </a:t>
            </a:r>
            <a:r>
              <a:rPr lang="de-DE" sz="4000" b="1" u="sng" dirty="0" err="1"/>
              <a:t>Condition</a:t>
            </a:r>
            <a:endParaRPr lang="de-DE" sz="4000" u="sng" dirty="0"/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4A453E68-934D-4C95-925F-BA3FEF43619B}"/>
              </a:ext>
            </a:extLst>
          </p:cNvPr>
          <p:cNvSpPr txBox="1"/>
          <p:nvPr/>
        </p:nvSpPr>
        <p:spPr>
          <a:xfrm>
            <a:off x="1361767" y="1877293"/>
            <a:ext cx="9861755" cy="41903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0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intuitive thinking</a:t>
            </a:r>
            <a:r>
              <a:rPr lang="en-US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 open markets are in general more efficient and result in higher social welfare </a:t>
            </a:r>
            <a:r>
              <a:rPr lang="en-US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 better for all market participants</a:t>
            </a:r>
            <a:endParaRPr lang="en-US" sz="20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indent="-342900" algn="just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de-DE" sz="2000" b="1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discrepancy</a:t>
            </a:r>
            <a:r>
              <a:rPr lang="de-DE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de-DE" sz="2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between</a:t>
            </a:r>
            <a:r>
              <a:rPr lang="de-DE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de-DE" sz="2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mathematical</a:t>
            </a:r>
            <a:r>
              <a:rPr lang="de-DE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de-DE" sz="2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models</a:t>
            </a:r>
            <a:r>
              <a:rPr lang="de-DE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in </a:t>
            </a:r>
            <a:r>
              <a:rPr lang="de-DE" sz="2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literature</a:t>
            </a:r>
            <a:r>
              <a:rPr lang="de-DE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de-DE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 </a:t>
            </a:r>
            <a:r>
              <a:rPr lang="de-DE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intuitive </a:t>
            </a:r>
            <a:r>
              <a:rPr lang="de-DE" sz="2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thinking</a:t>
            </a:r>
            <a:r>
              <a:rPr lang="de-DE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de-DE" sz="2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that</a:t>
            </a:r>
            <a:r>
              <a:rPr lang="de-DE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open </a:t>
            </a:r>
            <a:r>
              <a:rPr lang="de-DE" sz="2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platforms</a:t>
            </a:r>
            <a:r>
              <a:rPr lang="de-DE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de-DE" sz="2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are</a:t>
            </a:r>
            <a:r>
              <a:rPr lang="de-DE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de-DE" sz="2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better</a:t>
            </a:r>
            <a:r>
              <a:rPr lang="de-DE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de-DE" sz="2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than</a:t>
            </a:r>
            <a:r>
              <a:rPr lang="de-DE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de-DE" sz="2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proprietary</a:t>
            </a:r>
            <a:r>
              <a:rPr lang="de-DE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de-DE" sz="2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platforms</a:t>
            </a:r>
            <a:r>
              <a:rPr lang="de-DE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de-DE" sz="2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may</a:t>
            </a:r>
            <a:r>
              <a:rPr lang="de-DE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not </a:t>
            </a:r>
            <a:r>
              <a:rPr lang="de-DE" sz="2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be</a:t>
            </a:r>
            <a:r>
              <a:rPr lang="de-DE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de-DE" sz="2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true</a:t>
            </a:r>
            <a:endParaRPr lang="de-DE" sz="20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de-DE" sz="2000" b="1" u="sng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terms</a:t>
            </a:r>
            <a:r>
              <a:rPr lang="de-DE" sz="2000" b="1" u="sng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de-DE" sz="2000" b="1" u="sng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of</a:t>
            </a:r>
            <a:r>
              <a:rPr lang="de-DE" sz="2000" b="1" u="sng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de-DE" sz="2000" b="1" u="sng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condition</a:t>
            </a:r>
            <a:r>
              <a:rPr lang="de-DE" sz="2000" b="1" u="sng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de-DE" sz="2000" u="sng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for</a:t>
            </a:r>
            <a:r>
              <a:rPr lang="de-DE" sz="2000" u="sng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de-DE" sz="2000" u="sng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application</a:t>
            </a:r>
            <a:r>
              <a:rPr lang="de-DE" sz="2000" u="sng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de-DE" sz="2000" u="sng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marketplaces</a:t>
            </a:r>
            <a:r>
              <a:rPr lang="de-DE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 </a:t>
            </a:r>
          </a:p>
          <a:p>
            <a:pPr marL="2628900" lvl="5" indent="-342900" algn="just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de-DE" sz="2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sometimes</a:t>
            </a:r>
            <a:r>
              <a:rPr lang="de-DE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de-DE" sz="2000" b="1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arbitrary</a:t>
            </a:r>
            <a:r>
              <a:rPr lang="de-DE" sz="20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de-DE" sz="2000" b="1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decisions</a:t>
            </a:r>
            <a:r>
              <a:rPr lang="de-DE" sz="20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de-DE" sz="2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by</a:t>
            </a:r>
            <a:r>
              <a:rPr lang="de-DE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de-DE" sz="2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providers</a:t>
            </a:r>
            <a:r>
              <a:rPr lang="de-DE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de-DE" sz="2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of</a:t>
            </a:r>
            <a:r>
              <a:rPr lang="de-DE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de-DE" sz="2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applications</a:t>
            </a:r>
            <a:r>
              <a:rPr lang="de-DE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de-DE" sz="2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markets</a:t>
            </a:r>
            <a:r>
              <a:rPr lang="de-DE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due </a:t>
            </a:r>
            <a:r>
              <a:rPr lang="de-DE" sz="2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to</a:t>
            </a:r>
            <a:r>
              <a:rPr lang="de-DE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de-DE" sz="2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unclear</a:t>
            </a:r>
            <a:r>
              <a:rPr lang="de-DE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de-DE" sz="2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guidelines</a:t>
            </a:r>
            <a:endParaRPr lang="de-DE" sz="20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2628900" lvl="5" indent="-342900" algn="just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de-DE" sz="2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can</a:t>
            </a:r>
            <a:r>
              <a:rPr lang="de-DE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de-DE" sz="2000" b="1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distort</a:t>
            </a:r>
            <a:r>
              <a:rPr lang="de-DE" sz="20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de-DE" sz="2000" b="1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competiton</a:t>
            </a:r>
            <a:r>
              <a:rPr lang="de-DE" sz="20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de-DE" sz="2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within</a:t>
            </a:r>
            <a:r>
              <a:rPr lang="de-DE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de-DE" sz="2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markets</a:t>
            </a:r>
            <a:endParaRPr lang="de-DE" sz="20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2628900" lvl="5" indent="-342900" algn="just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de-DE" sz="2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differ</a:t>
            </a:r>
            <a:r>
              <a:rPr lang="de-DE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de-DE" sz="2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by</a:t>
            </a:r>
            <a:r>
              <a:rPr lang="de-DE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de-DE" sz="2000" b="1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regions</a:t>
            </a:r>
            <a:r>
              <a:rPr lang="de-DE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de-DE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 </a:t>
            </a:r>
            <a:r>
              <a:rPr lang="de-DE" sz="2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hard</a:t>
            </a:r>
            <a:r>
              <a:rPr lang="de-DE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 </a:t>
            </a:r>
            <a:r>
              <a:rPr lang="de-DE" sz="2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to</a:t>
            </a:r>
            <a:r>
              <a:rPr lang="de-DE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 </a:t>
            </a:r>
            <a:r>
              <a:rPr lang="de-DE" sz="2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compare</a:t>
            </a:r>
            <a:endParaRPr lang="de-DE" sz="20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2408394192"/>
      </p:ext>
    </p:extLst>
  </p:cSld>
  <p:clrMapOvr>
    <a:masterClrMapping/>
  </p:clrMapOvr>
</p:sld>
</file>

<file path=ppt/theme/theme1.xml><?xml version="1.0" encoding="utf-8"?>
<a:theme xmlns:a="http://schemas.openxmlformats.org/drawingml/2006/main" name="Metropolitan">
  <a:themeElements>
    <a:clrScheme name="Metropolitan">
      <a:dk1>
        <a:sysClr val="windowText" lastClr="000000"/>
      </a:dk1>
      <a:lt1>
        <a:sysClr val="window" lastClr="FFFFFF"/>
      </a:lt1>
      <a:dk2>
        <a:srgbClr val="162F33"/>
      </a:dk2>
      <a:lt2>
        <a:srgbClr val="EAF0E0"/>
      </a:lt2>
      <a:accent1>
        <a:srgbClr val="50B4C8"/>
      </a:accent1>
      <a:accent2>
        <a:srgbClr val="A8B97F"/>
      </a:accent2>
      <a:accent3>
        <a:srgbClr val="9B9256"/>
      </a:accent3>
      <a:accent4>
        <a:srgbClr val="657689"/>
      </a:accent4>
      <a:accent5>
        <a:srgbClr val="7A855D"/>
      </a:accent5>
      <a:accent6>
        <a:srgbClr val="84AC9D"/>
      </a:accent6>
      <a:hlink>
        <a:srgbClr val="2370CD"/>
      </a:hlink>
      <a:folHlink>
        <a:srgbClr val="877589"/>
      </a:folHlink>
    </a:clrScheme>
    <a:fontScheme name="Metropolitan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Metropolitan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00000"/>
                <a:lumMod val="110000"/>
              </a:schemeClr>
            </a:gs>
            <a:gs pos="50000">
              <a:schemeClr val="phClr">
                <a:tint val="75000"/>
                <a:satMod val="101000"/>
                <a:lumMod val="105000"/>
              </a:schemeClr>
            </a:gs>
            <a:gs pos="100000">
              <a:schemeClr val="phClr">
                <a:tint val="82000"/>
                <a:satMod val="104000"/>
                <a:lumMod val="105000"/>
              </a:schemeClr>
            </a:gs>
          </a:gsLst>
          <a:lin ang="27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0000"/>
                <a:lumMod val="100000"/>
              </a:schemeClr>
            </a:gs>
            <a:gs pos="100000">
              <a:schemeClr val="phClr">
                <a:shade val="80000"/>
                <a:satMod val="100000"/>
                <a:lumMod val="99000"/>
              </a:schemeClr>
            </a:gs>
          </a:gsLst>
          <a:lin ang="27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solidFill>
          <a:schemeClr val="phClr">
            <a:shade val="95000"/>
            <a:satMod val="17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etropolitan" id="{4C5440D6-04D2-4954-96CF-F251137069B2}" vid="{79CFCA13-9412-4290-BB4B-85112F88857B}"/>
    </a:ext>
  </a:extLst>
</a:theme>
</file>

<file path=ppt/theme/theme2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85DDE92CD5D04A458D398005FDDDCF94" ma:contentTypeVersion="9" ma:contentTypeDescription="Ein neues Dokument erstellen." ma:contentTypeScope="" ma:versionID="c6283c4c6ecfd0d590467a1ecca2a277">
  <xsd:schema xmlns:xsd="http://www.w3.org/2001/XMLSchema" xmlns:xs="http://www.w3.org/2001/XMLSchema" xmlns:p="http://schemas.microsoft.com/office/2006/metadata/properties" xmlns:ns3="f56f1110-2d4c-4480-9ca1-216b36f966de" targetNamespace="http://schemas.microsoft.com/office/2006/metadata/properties" ma:root="true" ma:fieldsID="3e7d882fa19b7a0476068ae45c19e966" ns3:_="">
    <xsd:import namespace="f56f1110-2d4c-4480-9ca1-216b36f966de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56f1110-2d4c-4480-9ca1-216b36f966d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104FCC00-97E1-4558-AA1C-15B0132145C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56f1110-2d4c-4480-9ca1-216b36f966d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868DFAD3-D6E7-4FFB-9B9F-D74CAFD8FA9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EC85B10-0313-4B67-BA62-332B92A389EE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TM03457491[[fn=Metropolitan]]</Template>
  <TotalTime>0</TotalTime>
  <Words>740</Words>
  <Application>Microsoft Office PowerPoint</Application>
  <PresentationFormat>Breitbild</PresentationFormat>
  <Paragraphs>105</Paragraphs>
  <Slides>12</Slides>
  <Notes>12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6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12</vt:i4>
      </vt:variant>
    </vt:vector>
  </HeadingPairs>
  <TitlesOfParts>
    <vt:vector size="19" baseType="lpstr">
      <vt:lpstr>Arial</vt:lpstr>
      <vt:lpstr>Calibri</vt:lpstr>
      <vt:lpstr>Calibri Light</vt:lpstr>
      <vt:lpstr>Courier New</vt:lpstr>
      <vt:lpstr>Symbol</vt:lpstr>
      <vt:lpstr>Wingdings</vt:lpstr>
      <vt:lpstr>Metropolitan</vt:lpstr>
      <vt:lpstr>Seminar Paper  </vt:lpstr>
      <vt:lpstr>Strategies</vt:lpstr>
      <vt:lpstr>Introduction </vt:lpstr>
      <vt:lpstr>Research Questions</vt:lpstr>
      <vt:lpstr>Two-Sided Markets</vt:lpstr>
      <vt:lpstr>Differences Open vs. Proprietary Markets</vt:lpstr>
      <vt:lpstr>Challenges at Two-Sided Markets</vt:lpstr>
      <vt:lpstr>Strategies at Two-Sided Markets</vt:lpstr>
      <vt:lpstr>Social Welfare &amp; Terms of Condition</vt:lpstr>
      <vt:lpstr>Outcomes &amp; Limitations</vt:lpstr>
      <vt:lpstr>Thank you for your attention!</vt:lpstr>
      <vt:lpstr>Sources: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2020-03-17T18:23:28Z</dcterms:created>
  <dcterms:modified xsi:type="dcterms:W3CDTF">2020-06-03T18:48:40Z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XPowerLiteLastOptimized">
    <vt:lpwstr>136268</vt:lpwstr>
  </property>
  <property fmtid="{D5CDD505-2E9C-101B-9397-08002B2CF9AE}" pid="3" name="NXPowerLiteSettings">
    <vt:lpwstr>C7000400038000</vt:lpwstr>
  </property>
  <property fmtid="{D5CDD505-2E9C-101B-9397-08002B2CF9AE}" pid="4" name="NXPowerLiteVersion">
    <vt:lpwstr>S9.0.1</vt:lpwstr>
  </property>
  <property fmtid="{D5CDD505-2E9C-101B-9397-08002B2CF9AE}" pid="5" name="ContentTypeId">
    <vt:lpwstr>0x01010085DDE92CD5D04A458D398005FDDDCF94</vt:lpwstr>
  </property>
</Properties>
</file>