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98" r:id="rId6"/>
    <p:sldId id="293" r:id="rId7"/>
    <p:sldId id="292" r:id="rId8"/>
    <p:sldId id="297" r:id="rId9"/>
    <p:sldId id="296" r:id="rId10"/>
    <p:sldId id="303" r:id="rId11"/>
    <p:sldId id="302" r:id="rId12"/>
    <p:sldId id="299" r:id="rId13"/>
    <p:sldId id="295" r:id="rId14"/>
    <p:sldId id="301" r:id="rId15"/>
    <p:sldId id="30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36786-9508-4FCF-9FAD-A948D0C9E756}" v="1170" dt="2020-06-03T13:31:52.244"/>
    <p1510:client id="{6AD9977A-54B6-492F-93F7-3DC23567EC71}" v="123" dt="2020-06-03T18:35:54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6408" autoAdjust="0"/>
  </p:normalViewPr>
  <p:slideViewPr>
    <p:cSldViewPr snapToGrid="0" showGuides="1">
      <p:cViewPr varScale="1">
        <p:scale>
          <a:sx n="65" d="100"/>
          <a:sy n="65" d="100"/>
        </p:scale>
        <p:origin x="66" y="115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D3BBD2-794C-43E3-8362-720D61104479}" type="datetime1">
              <a:rPr lang="de-DE" smtClean="0"/>
              <a:t>03.06.2020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A590-B97D-4BAF-9F3E-EEA7B3B9DE95}" type="datetime1">
              <a:rPr lang="de-DE" smtClean="0"/>
              <a:pPr/>
              <a:t>03.06.2020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07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128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65711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73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984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81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9627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84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1809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554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601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511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fld id="{94C5B48D-1595-4AE5-99BE-B4F81BDE0E43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8427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5A7CF3B-DF02-45CA-B230-36D076F988CB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80023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365999-2290-4E60-992D-296ECB78F257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873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ADF625-E924-4E28-AB29-79F5A373A66E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35705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BE735C-FA27-4E5F-8CFA-ECD4A52F4D2C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7417496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317CE92-BA86-47A5-BE5E-D9B9ACFE7127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131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BE735C-FA27-4E5F-8CFA-ECD4A52F4D2C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2273191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51C9E94-BB9D-4990-BC94-06DE9342F154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2300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F7269F5-2A87-4F03-A051-B4072EE42F74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0633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2BE735C-FA27-4E5F-8CFA-ECD4A52F4D2C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939271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9173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rtl="0"/>
            <a:fld id="{32BE735C-FA27-4E5F-8CFA-ECD4A52F4D2C}" type="datetime1">
              <a:rPr lang="de-DE" noProof="0" smtClean="0"/>
              <a:t>03.06.2020</a:t>
            </a:fld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rtl="0"/>
            <a:fld id="{06FEDF93-2BFD-41CA-ABC7-B039102F379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86111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ssrn.com/sol3/papers.cfm?abstract_id=98075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disciplinas.usp.br/pluginfile.php/1704705/mod_resource/content/1/Eisenmann%20-%20Estrat%E2%80%9Agias%20para%20mercados%20multilaterai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109889"/>
            <a:ext cx="9144000" cy="1661993"/>
          </a:xfrm>
        </p:spPr>
        <p:txBody>
          <a:bodyPr lIns="0" tIns="0" rIns="0" bIns="0" rtlCol="0" anchor="t">
            <a:spAutoFit/>
          </a:bodyPr>
          <a:lstStyle/>
          <a:p>
            <a:pPr rtl="0"/>
            <a:r>
              <a:rPr lang="de-DE" b="1"/>
              <a:t>Seminar </a:t>
            </a:r>
            <a:r>
              <a:rPr lang="de-DE" b="1" dirty="0"/>
              <a:t>P</a:t>
            </a:r>
            <a:r>
              <a:rPr lang="de-DE" b="1"/>
              <a:t>aper </a:t>
            </a:r>
            <a:br>
              <a:rPr lang="de-DE" b="1" dirty="0"/>
            </a:b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F6CAE8-5C03-4F1A-BF6E-F3CEA4D28424}"/>
              </a:ext>
            </a:extLst>
          </p:cNvPr>
          <p:cNvSpPr txBox="1"/>
          <p:nvPr/>
        </p:nvSpPr>
        <p:spPr>
          <a:xfrm>
            <a:off x="647348" y="2644170"/>
            <a:ext cx="10897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err="1">
                <a:latin typeface="+mj-lt"/>
              </a:rPr>
              <a:t>Proprietary</a:t>
            </a:r>
            <a:r>
              <a:rPr lang="de-DE" sz="4800" b="1" dirty="0">
                <a:latin typeface="+mj-lt"/>
              </a:rPr>
              <a:t> vs. Open </a:t>
            </a:r>
            <a:r>
              <a:rPr lang="de-DE" sz="4800" b="1" dirty="0" err="1">
                <a:latin typeface="+mj-lt"/>
              </a:rPr>
              <a:t>Markets</a:t>
            </a:r>
            <a:r>
              <a:rPr lang="de-DE" sz="4800" b="1" dirty="0">
                <a:latin typeface="+mj-lt"/>
              </a:rPr>
              <a:t> in IT: </a:t>
            </a:r>
            <a:endParaRPr lang="de-DE" sz="4800" b="1">
              <a:latin typeface="+mj-lt"/>
            </a:endParaRPr>
          </a:p>
          <a:p>
            <a:pPr algn="ctr"/>
            <a:r>
              <a:rPr lang="de-DE" sz="4800" b="1" dirty="0">
                <a:latin typeface="+mj-lt"/>
              </a:rPr>
              <a:t>Apple, Microsoft, Google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2484C58-054C-4F5C-8810-376839970A12}"/>
              </a:ext>
            </a:extLst>
          </p:cNvPr>
          <p:cNvSpPr txBox="1"/>
          <p:nvPr/>
        </p:nvSpPr>
        <p:spPr>
          <a:xfrm>
            <a:off x="4124325" y="6172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by</a:t>
            </a:r>
            <a:r>
              <a:rPr lang="de-DE" dirty="0"/>
              <a:t> Dominique Prinz, h11704419</a:t>
            </a: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288025" y="1877293"/>
            <a:ext cx="9861755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market is characterized by rapid change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companies need to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readjust strategies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a regular basis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platforms can create substantial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added value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organizations and customers through big communities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 of proprietary markets retain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 control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their customers and ecosystem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leader make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their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influence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power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sometimes in a negative way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general statement of which market form is more desirable cannot be made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/>
          </a:bodyPr>
          <a:lstStyle/>
          <a:p>
            <a:r>
              <a:rPr lang="de-DE" sz="4800" b="1" u="sng" dirty="0"/>
              <a:t>Outcomes &amp; </a:t>
            </a:r>
            <a:r>
              <a:rPr lang="de-DE" sz="4800" b="1" u="sng" dirty="0" err="1"/>
              <a:t>Limitations</a:t>
            </a:r>
            <a:endParaRPr lang="de-DE" sz="4800" u="sng" dirty="0"/>
          </a:p>
        </p:txBody>
      </p:sp>
    </p:spTree>
    <p:extLst>
      <p:ext uri="{BB962C8B-B14F-4D97-AF65-F5344CB8AC3E}">
        <p14:creationId xmlns:p14="http://schemas.microsoft.com/office/powerpoint/2010/main" val="315480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10" y="2987697"/>
            <a:ext cx="6937418" cy="882606"/>
          </a:xfrm>
        </p:spPr>
        <p:txBody>
          <a:bodyPr>
            <a:normAutofit/>
          </a:bodyPr>
          <a:lstStyle/>
          <a:p>
            <a:r>
              <a:rPr lang="de-DE" sz="4800" b="1" u="sng" dirty="0" err="1"/>
              <a:t>Thank</a:t>
            </a:r>
            <a:r>
              <a:rPr lang="de-DE" sz="4800" b="1" u="sng" dirty="0"/>
              <a:t> </a:t>
            </a:r>
            <a:r>
              <a:rPr lang="de-DE" sz="4800" b="1" u="sng" dirty="0" err="1"/>
              <a:t>you</a:t>
            </a:r>
            <a:r>
              <a:rPr lang="de-DE" sz="4800" b="1" u="sng" dirty="0"/>
              <a:t> </a:t>
            </a:r>
            <a:r>
              <a:rPr lang="de-DE" sz="4800" b="1" u="sng" dirty="0" err="1"/>
              <a:t>for</a:t>
            </a:r>
            <a:r>
              <a:rPr lang="de-DE" sz="4800" b="1" u="sng" dirty="0"/>
              <a:t> </a:t>
            </a:r>
            <a:r>
              <a:rPr lang="de-DE" sz="4800" b="1" u="sng" dirty="0" err="1"/>
              <a:t>your</a:t>
            </a:r>
            <a:r>
              <a:rPr lang="de-DE" sz="4800" b="1" u="sng" dirty="0"/>
              <a:t> </a:t>
            </a:r>
            <a:r>
              <a:rPr lang="de-DE" sz="4800" b="1" u="sng" dirty="0" err="1"/>
              <a:t>attention</a:t>
            </a:r>
            <a:r>
              <a:rPr lang="de-DE" sz="4800" b="1" u="sng" dirty="0"/>
              <a:t>!</a:t>
            </a:r>
            <a:endParaRPr lang="de-DE" sz="4800" u="sng" dirty="0"/>
          </a:p>
        </p:txBody>
      </p:sp>
    </p:spTree>
    <p:extLst>
      <p:ext uri="{BB962C8B-B14F-4D97-AF65-F5344CB8AC3E}">
        <p14:creationId xmlns:p14="http://schemas.microsoft.com/office/powerpoint/2010/main" val="243724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428" y="436632"/>
            <a:ext cx="9144000" cy="882606"/>
          </a:xfrm>
        </p:spPr>
        <p:txBody>
          <a:bodyPr>
            <a:normAutofit/>
          </a:bodyPr>
          <a:lstStyle/>
          <a:p>
            <a:r>
              <a:rPr lang="de-DE" sz="4800" b="1" u="sng" dirty="0"/>
              <a:t>Sources:</a:t>
            </a:r>
            <a:endParaRPr lang="de-DE" sz="4800" u="sng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4F0A941-6E4E-4FF3-BDB9-8AA0BD12C8AB}"/>
              </a:ext>
            </a:extLst>
          </p:cNvPr>
          <p:cNvSpPr/>
          <p:nvPr/>
        </p:nvSpPr>
        <p:spPr>
          <a:xfrm>
            <a:off x="1197428" y="1588595"/>
            <a:ext cx="9144000" cy="476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Hagiu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A. (2006, May 14). Proprietary vs. Open Two-sided platforms and Social Efficiency (AEI-Brookings Joint Center Working Paper No. 06-12; Harvard Business School Strategy Unit Working Paper No. 09-113).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Retrieved 16:25, April 10, 2020 from</a:t>
            </a:r>
            <a:endParaRPr lang="de-DE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https://papers.ssrn.com/sol3/papers.cfm?abstract_id=980755</a:t>
            </a:r>
            <a:endParaRPr lang="en-US" u="sng" dirty="0">
              <a:solidFill>
                <a:srgbClr val="0563C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Eisenmann, T. &amp; Parker, G. &amp; Van Alstyne, M. (2006, October). Strategies for Two-Sided Markets (Harvard Business Review. 84. 92-101+149). Retrieved 12:30, April 25, 2020 from</a:t>
            </a:r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https://edisciplinas.usp.br/pluginfile.php/1704705/mod_resource/content/1/Eisenmann%20-%20Estrat%E2%80%9Agias%20para%20mercados%20multilaterais.pdf</a:t>
            </a:r>
            <a:endParaRPr lang="de-DE" u="sng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0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503" y="403210"/>
            <a:ext cx="9964994" cy="882606"/>
          </a:xfrm>
        </p:spPr>
        <p:txBody>
          <a:bodyPr>
            <a:noAutofit/>
          </a:bodyPr>
          <a:lstStyle/>
          <a:p>
            <a:r>
              <a:rPr lang="de-DE" sz="4000" b="1" u="sng" dirty="0" err="1"/>
              <a:t>Strategies</a:t>
            </a:r>
            <a:endParaRPr lang="de-DE" sz="4000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453E68-934D-4C95-925F-BA3FEF43619B}"/>
              </a:ext>
            </a:extLst>
          </p:cNvPr>
          <p:cNvSpPr txBox="1"/>
          <p:nvPr/>
        </p:nvSpPr>
        <p:spPr>
          <a:xfrm>
            <a:off x="1361767" y="1877293"/>
            <a:ext cx="9861755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Questions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Two-Sided Markets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Differences Open vs. Proprietary Markets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at Two-Sided Markets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 at Two-Sided Markets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Welfare &amp;  Terms of Condition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 &amp; Limitations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80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584" y="389582"/>
            <a:ext cx="10776832" cy="1329595"/>
          </a:xfrm>
        </p:spPr>
        <p:txBody>
          <a:bodyPr wrap="square" lIns="0" tIns="0" rIns="0" bIns="0" rtlCol="0" anchor="ctr">
            <a:spAutoFit/>
          </a:bodyPr>
          <a:lstStyle/>
          <a:p>
            <a:r>
              <a:rPr lang="de-DE" sz="4800" b="1" u="sng" dirty="0" err="1"/>
              <a:t>Introduction</a:t>
            </a:r>
            <a:br>
              <a:rPr lang="de-DE" sz="4800" b="1" u="sng" dirty="0"/>
            </a:br>
            <a:endParaRPr lang="de-DE" sz="4800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994F285-09C0-45BE-BF12-4E02A5DD4438}"/>
              </a:ext>
            </a:extLst>
          </p:cNvPr>
          <p:cNvSpPr txBox="1"/>
          <p:nvPr/>
        </p:nvSpPr>
        <p:spPr>
          <a:xfrm>
            <a:off x="1017975" y="1403077"/>
            <a:ext cx="10776831" cy="6036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Scope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Seminar Paper 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Operating System </a:t>
            </a:r>
            <a:r>
              <a:rPr lang="de-DE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Markets</a:t>
            </a:r>
            <a:r>
              <a:rPr lang="de-DE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628900" lvl="5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 (Android, iOS, Windows Phone)</a:t>
            </a:r>
          </a:p>
          <a:p>
            <a:pPr marL="2628900" lvl="5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Desktop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 (Chrome OS,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macOS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Windows)</a:t>
            </a:r>
          </a:p>
          <a:p>
            <a:pPr marL="2628900" lvl="5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global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Microsoft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Cooperation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Apple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INC. and 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Google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LLC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Participants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628900" lvl="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Provider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(Sponsor)</a:t>
            </a:r>
          </a:p>
          <a:p>
            <a:pPr marL="2628900" lvl="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OEM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(Original Equipment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Manufacturer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2628900" lvl="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/Software 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Developer</a:t>
            </a:r>
          </a:p>
          <a:p>
            <a:pPr marL="2628900" lvl="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 User</a:t>
            </a:r>
          </a:p>
          <a:p>
            <a:pPr marL="2628900" lvl="5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3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361767" y="1877293"/>
            <a:ext cx="9861755" cy="342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what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ways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proprietary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open markets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each other and how can market segments of the three companies,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Microsoft, Google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 assigned to the two forms?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 providers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to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maintain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their market position?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an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automatically imply increased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 welfare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/>
          </a:bodyPr>
          <a:lstStyle/>
          <a:p>
            <a:r>
              <a:rPr lang="de-DE" sz="4800" b="1" u="sng" dirty="0"/>
              <a:t>Research Questions</a:t>
            </a:r>
            <a:endParaRPr lang="de-DE" sz="4800" u="sng" dirty="0"/>
          </a:p>
        </p:txBody>
      </p:sp>
    </p:spTree>
    <p:extLst>
      <p:ext uri="{BB962C8B-B14F-4D97-AF65-F5344CB8AC3E}">
        <p14:creationId xmlns:p14="http://schemas.microsoft.com/office/powerpoint/2010/main" val="55311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llipse 72">
            <a:extLst>
              <a:ext uri="{FF2B5EF4-FFF2-40B4-BE49-F238E27FC236}">
                <a16:creationId xmlns:a16="http://schemas.microsoft.com/office/drawing/2014/main" id="{E3CB5591-D241-49D9-8EFA-057AA782FEB7}"/>
              </a:ext>
            </a:extLst>
          </p:cNvPr>
          <p:cNvSpPr/>
          <p:nvPr/>
        </p:nvSpPr>
        <p:spPr>
          <a:xfrm>
            <a:off x="3676336" y="2420428"/>
            <a:ext cx="4675372" cy="23568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499D5438-1B85-487F-9FB0-5887C4B2C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503" y="5188"/>
            <a:ext cx="9964994" cy="882606"/>
          </a:xfrm>
        </p:spPr>
        <p:txBody>
          <a:bodyPr>
            <a:noAutofit/>
          </a:bodyPr>
          <a:lstStyle/>
          <a:p>
            <a:r>
              <a:rPr lang="de-DE" sz="4000" b="1" u="sng" dirty="0" err="1"/>
              <a:t>Two-Sided</a:t>
            </a:r>
            <a:r>
              <a:rPr lang="de-DE" sz="4000" b="1" u="sng" dirty="0"/>
              <a:t> </a:t>
            </a:r>
            <a:r>
              <a:rPr lang="de-DE" sz="4000" b="1" u="sng" dirty="0" err="1"/>
              <a:t>Markets</a:t>
            </a:r>
            <a:endParaRPr lang="de-DE" sz="4000" u="sng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1EF5696-AF8D-460D-8776-E610ED442837}"/>
              </a:ext>
            </a:extLst>
          </p:cNvPr>
          <p:cNvSpPr/>
          <p:nvPr/>
        </p:nvSpPr>
        <p:spPr>
          <a:xfrm>
            <a:off x="840657" y="3319690"/>
            <a:ext cx="1828791" cy="12683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Developer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AF079A6-987F-4E8F-9C8F-598CFF4EE053}"/>
              </a:ext>
            </a:extLst>
          </p:cNvPr>
          <p:cNvSpPr/>
          <p:nvPr/>
        </p:nvSpPr>
        <p:spPr>
          <a:xfrm>
            <a:off x="9120568" y="3319689"/>
            <a:ext cx="1828790" cy="12683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End User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EDFA581-7FC6-4DF2-9822-19897010A87B}"/>
              </a:ext>
            </a:extLst>
          </p:cNvPr>
          <p:cNvSpPr/>
          <p:nvPr/>
        </p:nvSpPr>
        <p:spPr>
          <a:xfrm>
            <a:off x="4753925" y="3157538"/>
            <a:ext cx="2536722" cy="8826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Platform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26">
            <a:extLst>
              <a:ext uri="{FF2B5EF4-FFF2-40B4-BE49-F238E27FC236}">
                <a16:creationId xmlns:a16="http://schemas.microsoft.com/office/drawing/2014/main" id="{63EF8C1D-7EFB-4374-91F1-436F780A8D5F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96000" y="627107"/>
            <a:ext cx="12700" cy="7973962"/>
          </a:xfrm>
          <a:prstGeom prst="curvedConnector3">
            <a:avLst>
              <a:gd name="adj1" fmla="val 11466354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B4C17EB-7D10-42C9-AF6C-D375764EF12C}"/>
              </a:ext>
            </a:extLst>
          </p:cNvPr>
          <p:cNvSpPr txBox="1"/>
          <p:nvPr/>
        </p:nvSpPr>
        <p:spPr>
          <a:xfrm>
            <a:off x="4699264" y="6127699"/>
            <a:ext cx="280617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Cross-Side Network </a:t>
            </a:r>
            <a:r>
              <a:rPr lang="de-DE" dirty="0" err="1"/>
              <a:t>Effects</a:t>
            </a:r>
            <a:endParaRPr lang="de-DE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2FBE49E-5588-4D03-A514-5E3189F800C8}"/>
              </a:ext>
            </a:extLst>
          </p:cNvPr>
          <p:cNvSpPr/>
          <p:nvPr/>
        </p:nvSpPr>
        <p:spPr>
          <a:xfrm>
            <a:off x="4699264" y="1398361"/>
            <a:ext cx="2671447" cy="8826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Provider/Sponsor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54E410C-6E72-4311-BCD8-864A4A626173}"/>
              </a:ext>
            </a:extLst>
          </p:cNvPr>
          <p:cNvCxnSpPr>
            <a:cxnSpLocks/>
            <a:stCxn id="8" idx="6"/>
            <a:endCxn id="10" idx="2"/>
          </p:cNvCxnSpPr>
          <p:nvPr/>
        </p:nvCxnSpPr>
        <p:spPr>
          <a:xfrm flipV="1">
            <a:off x="2669448" y="3598841"/>
            <a:ext cx="2084477" cy="35503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C81B8485-D5BE-45BB-A9DE-E3C5C42F3EBC}"/>
              </a:ext>
            </a:extLst>
          </p:cNvPr>
          <p:cNvCxnSpPr>
            <a:cxnSpLocks/>
            <a:stCxn id="9" idx="2"/>
            <a:endCxn id="10" idx="6"/>
          </p:cNvCxnSpPr>
          <p:nvPr/>
        </p:nvCxnSpPr>
        <p:spPr>
          <a:xfrm flipH="1" flipV="1">
            <a:off x="7290647" y="3598841"/>
            <a:ext cx="1829921" cy="355029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4FF4DCAF-3D81-4705-9B51-F97CDE37F594}"/>
              </a:ext>
            </a:extLst>
          </p:cNvPr>
          <p:cNvCxnSpPr>
            <a:cxnSpLocks/>
            <a:stCxn id="13" idx="4"/>
            <a:endCxn id="10" idx="0"/>
          </p:cNvCxnSpPr>
          <p:nvPr/>
        </p:nvCxnSpPr>
        <p:spPr>
          <a:xfrm flipH="1">
            <a:off x="6022286" y="2280967"/>
            <a:ext cx="12702" cy="876571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5F8EF6A-E659-4742-9B2B-472BCD474AEE}"/>
              </a:ext>
            </a:extLst>
          </p:cNvPr>
          <p:cNvCxnSpPr>
            <a:cxnSpLocks/>
            <a:stCxn id="8" idx="1"/>
            <a:endCxn id="8" idx="7"/>
          </p:cNvCxnSpPr>
          <p:nvPr/>
        </p:nvCxnSpPr>
        <p:spPr>
          <a:xfrm rot="5400000" flipH="1" flipV="1">
            <a:off x="1755052" y="2858862"/>
            <a:ext cx="12700" cy="1293151"/>
          </a:xfrm>
          <a:prstGeom prst="curvedConnector3">
            <a:avLst>
              <a:gd name="adj1" fmla="val 6514189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D713635F-B8E6-4137-A301-46B89B754179}"/>
              </a:ext>
            </a:extLst>
          </p:cNvPr>
          <p:cNvSpPr txBox="1"/>
          <p:nvPr/>
        </p:nvSpPr>
        <p:spPr>
          <a:xfrm>
            <a:off x="799397" y="2045529"/>
            <a:ext cx="1711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Same-Side Network </a:t>
            </a:r>
            <a:r>
              <a:rPr lang="de-DE" dirty="0" err="1"/>
              <a:t>Effects</a:t>
            </a:r>
            <a:endParaRPr lang="de-DE" dirty="0"/>
          </a:p>
        </p:txBody>
      </p:sp>
      <p:cxnSp>
        <p:nvCxnSpPr>
          <p:cNvPr id="42" name="Gerade Verbindung mit Pfeil 16">
            <a:extLst>
              <a:ext uri="{FF2B5EF4-FFF2-40B4-BE49-F238E27FC236}">
                <a16:creationId xmlns:a16="http://schemas.microsoft.com/office/drawing/2014/main" id="{3BBE0F6D-A339-4892-BCF9-B73DA3E1933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14529" y="2902487"/>
            <a:ext cx="12700" cy="1205900"/>
          </a:xfrm>
          <a:prstGeom prst="curvedConnector3">
            <a:avLst>
              <a:gd name="adj1" fmla="val 6630323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047F1ECC-D9FB-404E-A043-1A5A9C866D33}"/>
              </a:ext>
            </a:extLst>
          </p:cNvPr>
          <p:cNvSpPr txBox="1"/>
          <p:nvPr/>
        </p:nvSpPr>
        <p:spPr>
          <a:xfrm>
            <a:off x="9120568" y="2045529"/>
            <a:ext cx="1711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Same-Side Network </a:t>
            </a:r>
            <a:r>
              <a:rPr lang="de-DE" dirty="0" err="1"/>
              <a:t>Effects</a:t>
            </a:r>
            <a:endParaRPr lang="de-DE" dirty="0"/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47D3EDF-DB80-4EFB-9B49-8C91EFBC038B}"/>
              </a:ext>
            </a:extLst>
          </p:cNvPr>
          <p:cNvSpPr txBox="1"/>
          <p:nvPr/>
        </p:nvSpPr>
        <p:spPr>
          <a:xfrm rot="1120869">
            <a:off x="6508569" y="2770509"/>
            <a:ext cx="128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Openness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7529608D-07C5-4B7C-8BA1-BA1931CFCF0A}"/>
              </a:ext>
            </a:extLst>
          </p:cNvPr>
          <p:cNvSpPr txBox="1"/>
          <p:nvPr/>
        </p:nvSpPr>
        <p:spPr>
          <a:xfrm rot="20768559">
            <a:off x="4424247" y="2765814"/>
            <a:ext cx="128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Regulation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6E96F9DF-CED7-4068-BE16-F1EC2A31F66D}"/>
              </a:ext>
            </a:extLst>
          </p:cNvPr>
          <p:cNvSpPr txBox="1"/>
          <p:nvPr/>
        </p:nvSpPr>
        <p:spPr>
          <a:xfrm>
            <a:off x="5370192" y="4139274"/>
            <a:ext cx="1287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Scalability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FC921EB6-A7D2-480B-A3F3-94FC0EE2E228}"/>
              </a:ext>
            </a:extLst>
          </p:cNvPr>
          <p:cNvSpPr txBox="1"/>
          <p:nvPr/>
        </p:nvSpPr>
        <p:spPr>
          <a:xfrm>
            <a:off x="9188866" y="6450685"/>
            <a:ext cx="3127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(Prinz, 2020. </a:t>
            </a:r>
            <a:r>
              <a:rPr lang="de-DE" sz="1200" dirty="0" err="1"/>
              <a:t>based</a:t>
            </a:r>
            <a:r>
              <a:rPr lang="de-DE" sz="1200" dirty="0"/>
              <a:t> on Eisenmann et al., 2006)</a:t>
            </a:r>
          </a:p>
        </p:txBody>
      </p:sp>
    </p:spTree>
    <p:extLst>
      <p:ext uri="{BB962C8B-B14F-4D97-AF65-F5344CB8AC3E}">
        <p14:creationId xmlns:p14="http://schemas.microsoft.com/office/powerpoint/2010/main" val="280223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180" y="381439"/>
            <a:ext cx="10207640" cy="882606"/>
          </a:xfrm>
        </p:spPr>
        <p:txBody>
          <a:bodyPr>
            <a:noAutofit/>
          </a:bodyPr>
          <a:lstStyle/>
          <a:p>
            <a:r>
              <a:rPr lang="de-DE" sz="4000" b="1" u="sng" dirty="0" err="1"/>
              <a:t>Differences</a:t>
            </a:r>
            <a:r>
              <a:rPr lang="de-DE" sz="4000" b="1" u="sng" dirty="0"/>
              <a:t> Open vs. </a:t>
            </a:r>
            <a:r>
              <a:rPr lang="de-DE" sz="4000" b="1" u="sng" dirty="0" err="1"/>
              <a:t>Proprietary</a:t>
            </a:r>
            <a:r>
              <a:rPr lang="de-DE" sz="4000" b="1" u="sng" dirty="0"/>
              <a:t> </a:t>
            </a:r>
            <a:r>
              <a:rPr lang="de-DE" sz="4000" b="1" u="sng" dirty="0" err="1"/>
              <a:t>Markets</a:t>
            </a:r>
            <a:endParaRPr lang="de-DE" sz="4000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453E68-934D-4C95-925F-BA3FEF43619B}"/>
              </a:ext>
            </a:extLst>
          </p:cNvPr>
          <p:cNvSpPr txBox="1"/>
          <p:nvPr/>
        </p:nvSpPr>
        <p:spPr>
          <a:xfrm>
            <a:off x="992180" y="1382610"/>
            <a:ext cx="8955023" cy="6498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Markets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Platform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Free entry and exit for Developers (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Hagiu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2006)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Source Code: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operating system is based on open source code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community driven, comparatively low development costs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resp. little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regulation</a:t>
            </a:r>
          </a:p>
          <a:p>
            <a:pPr lvl="1" algn="just"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Proprietary Markets: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full platform control trough regulations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monopoly-like pricing scheme trough “lock-in” strategy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competitive advantages through patents</a:t>
            </a: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4C702160-47DF-41BC-82AC-A3D4C494C3CF}"/>
              </a:ext>
            </a:extLst>
          </p:cNvPr>
          <p:cNvSpPr txBox="1"/>
          <p:nvPr/>
        </p:nvSpPr>
        <p:spPr>
          <a:xfrm>
            <a:off x="1288025" y="1877293"/>
            <a:ext cx="9861755" cy="393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 Pricing Right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money and  subsidy side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focus on price sensitive side. Generate profits by charging the money side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“Winner-Take-All” Dynamics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aware when markets are lost to competition </a:t>
            </a:r>
          </a:p>
          <a:p>
            <a:pPr marL="914400" lvl="1" indent="-457200" algn="just">
              <a:lnSpc>
                <a:spcPct val="200000"/>
              </a:lnSpc>
              <a:buFont typeface="+mj-lt"/>
              <a:buAutoNum type="arabicParenR"/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 Envelopment</a:t>
            </a:r>
          </a:p>
          <a:p>
            <a:pPr lvl="1" algn="just"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avoid that other platforms or products can adapt key features of your platform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8965"/>
            <a:ext cx="9144000" cy="882606"/>
          </a:xfrm>
        </p:spPr>
        <p:txBody>
          <a:bodyPr>
            <a:normAutofit/>
          </a:bodyPr>
          <a:lstStyle/>
          <a:p>
            <a:r>
              <a:rPr lang="de-DE" sz="4800" b="1" u="sng" dirty="0" err="1"/>
              <a:t>Challenges</a:t>
            </a:r>
            <a:r>
              <a:rPr lang="de-DE" sz="4800" b="1" u="sng" dirty="0"/>
              <a:t> at </a:t>
            </a:r>
            <a:r>
              <a:rPr lang="de-DE" sz="4800" b="1" u="sng" dirty="0" err="1"/>
              <a:t>Two-Sided</a:t>
            </a:r>
            <a:r>
              <a:rPr lang="de-DE" sz="4800" b="1" u="sng" dirty="0"/>
              <a:t> </a:t>
            </a:r>
            <a:r>
              <a:rPr lang="de-DE" sz="4800" b="1" u="sng" dirty="0" err="1"/>
              <a:t>Markets</a:t>
            </a:r>
            <a:endParaRPr lang="de-DE" sz="4800" u="sng" dirty="0"/>
          </a:p>
        </p:txBody>
      </p:sp>
    </p:spTree>
    <p:extLst>
      <p:ext uri="{BB962C8B-B14F-4D97-AF65-F5344CB8AC3E}">
        <p14:creationId xmlns:p14="http://schemas.microsoft.com/office/powerpoint/2010/main" val="104961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503" y="19752"/>
            <a:ext cx="9964994" cy="882606"/>
          </a:xfrm>
        </p:spPr>
        <p:txBody>
          <a:bodyPr>
            <a:noAutofit/>
          </a:bodyPr>
          <a:lstStyle/>
          <a:p>
            <a:r>
              <a:rPr lang="de-DE" sz="4000" b="1" u="sng" dirty="0" err="1"/>
              <a:t>Strategies</a:t>
            </a:r>
            <a:r>
              <a:rPr lang="de-DE" sz="4000" b="1" u="sng" dirty="0"/>
              <a:t> at </a:t>
            </a:r>
            <a:r>
              <a:rPr lang="de-DE" sz="4000" b="1" u="sng" dirty="0" err="1"/>
              <a:t>Two-Sided</a:t>
            </a:r>
            <a:r>
              <a:rPr lang="de-DE" sz="4000" b="1" u="sng" dirty="0"/>
              <a:t> </a:t>
            </a:r>
            <a:r>
              <a:rPr lang="de-DE" sz="4000" b="1" u="sng" dirty="0" err="1"/>
              <a:t>Markets</a:t>
            </a:r>
            <a:endParaRPr lang="de-DE" sz="4000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453E68-934D-4C95-925F-BA3FEF43619B}"/>
              </a:ext>
            </a:extLst>
          </p:cNvPr>
          <p:cNvSpPr txBox="1"/>
          <p:nvPr/>
        </p:nvSpPr>
        <p:spPr>
          <a:xfrm>
            <a:off x="826944" y="902358"/>
            <a:ext cx="9861755" cy="645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endParaRPr lang="en-US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first mover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advantages: rapid spread through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licensing 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strong network effects, sometimes not legal tactics (Android vs. European Commission)</a:t>
            </a: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closed ecosystem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customer “lock-in” + “bargain-then-rip-off” due to increased switching costs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use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network effects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increase product variety.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open platforms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free SDKs for application developers.</a:t>
            </a: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rethinking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business models 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desktop operating system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markets and cloud computing: do we need powerful hardware? </a:t>
            </a: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9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2">
            <a:extLst>
              <a:ext uri="{FF2B5EF4-FFF2-40B4-BE49-F238E27FC236}">
                <a16:creationId xmlns:a16="http://schemas.microsoft.com/office/drawing/2014/main" id="{A9E81357-8FB6-44A3-AAB5-16A8396F5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503" y="403210"/>
            <a:ext cx="9964994" cy="882606"/>
          </a:xfrm>
        </p:spPr>
        <p:txBody>
          <a:bodyPr>
            <a:noAutofit/>
          </a:bodyPr>
          <a:lstStyle/>
          <a:p>
            <a:r>
              <a:rPr lang="de-DE" sz="4000" b="1" u="sng" dirty="0" err="1"/>
              <a:t>Social</a:t>
            </a:r>
            <a:r>
              <a:rPr lang="de-DE" sz="4000" b="1" u="sng" dirty="0"/>
              <a:t> </a:t>
            </a:r>
            <a:r>
              <a:rPr lang="de-DE" sz="4000" b="1" u="sng" dirty="0" err="1"/>
              <a:t>Welfare</a:t>
            </a:r>
            <a:r>
              <a:rPr lang="de-DE" sz="4000" b="1" u="sng" dirty="0"/>
              <a:t> &amp; Terms </a:t>
            </a:r>
            <a:r>
              <a:rPr lang="de-DE" sz="4000" b="1" u="sng" dirty="0" err="1"/>
              <a:t>of</a:t>
            </a:r>
            <a:r>
              <a:rPr lang="de-DE" sz="4000" b="1" u="sng" dirty="0"/>
              <a:t> </a:t>
            </a:r>
            <a:r>
              <a:rPr lang="de-DE" sz="4000" b="1" u="sng" dirty="0" err="1"/>
              <a:t>Condition</a:t>
            </a:r>
            <a:endParaRPr lang="de-DE" sz="4000" u="sng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453E68-934D-4C95-925F-BA3FEF43619B}"/>
              </a:ext>
            </a:extLst>
          </p:cNvPr>
          <p:cNvSpPr txBox="1"/>
          <p:nvPr/>
        </p:nvSpPr>
        <p:spPr>
          <a:xfrm>
            <a:off x="1361767" y="1877293"/>
            <a:ext cx="9861755" cy="4190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intuitive thinking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open markets are in general more efficient and result in higher social welfare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better for all market participants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discrepancy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mathematical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intuitive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thinking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open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proprietary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platforms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de-DE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de-DE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  <a:r>
              <a:rPr lang="de-DE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marketplaces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2628900" lvl="5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arbitrary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providers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due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unclear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guidelines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28900" lvl="5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distort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competiton</a:t>
            </a: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within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markets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28900" lvl="5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regions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hard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compare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839419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DDE92CD5D04A458D398005FDDDCF94" ma:contentTypeVersion="9" ma:contentTypeDescription="Ein neues Dokument erstellen." ma:contentTypeScope="" ma:versionID="c6283c4c6ecfd0d590467a1ecca2a277">
  <xsd:schema xmlns:xsd="http://www.w3.org/2001/XMLSchema" xmlns:xs="http://www.w3.org/2001/XMLSchema" xmlns:p="http://schemas.microsoft.com/office/2006/metadata/properties" xmlns:ns3="f56f1110-2d4c-4480-9ca1-216b36f966de" targetNamespace="http://schemas.microsoft.com/office/2006/metadata/properties" ma:root="true" ma:fieldsID="3e7d882fa19b7a0476068ae45c19e966" ns3:_="">
    <xsd:import namespace="f56f1110-2d4c-4480-9ca1-216b36f966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f1110-2d4c-4480-9ca1-216b36f966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4FCC00-97E1-4558-AA1C-15B013214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6f1110-2d4c-4480-9ca1-216b36f966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DFAD3-D6E7-4FFB-9B9F-D74CAFD8FA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C85B10-0313-4B67-BA62-332B92A389E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740</Words>
  <Application>Microsoft Office PowerPoint</Application>
  <PresentationFormat>Breitbild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Wingdings</vt:lpstr>
      <vt:lpstr>Metropolitan</vt:lpstr>
      <vt:lpstr>Seminar Paper  </vt:lpstr>
      <vt:lpstr>Strategies</vt:lpstr>
      <vt:lpstr>Introduction </vt:lpstr>
      <vt:lpstr>Research Questions</vt:lpstr>
      <vt:lpstr>Two-Sided Markets</vt:lpstr>
      <vt:lpstr>Differences Open vs. Proprietary Markets</vt:lpstr>
      <vt:lpstr>Challenges at Two-Sided Markets</vt:lpstr>
      <vt:lpstr>Strategies at Two-Sided Markets</vt:lpstr>
      <vt:lpstr>Social Welfare &amp; Terms of Condition</vt:lpstr>
      <vt:lpstr>Outcomes &amp; Limitations</vt:lpstr>
      <vt:lpstr>Thank you for your attention!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2020-03-17T18:23:28Z</dcterms:created>
  <dcterms:modified xsi:type="dcterms:W3CDTF">2020-06-03T18:48:40Z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136268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  <property fmtid="{D5CDD505-2E9C-101B-9397-08002B2CF9AE}" pid="5" name="ContentTypeId">
    <vt:lpwstr>0x01010085DDE92CD5D04A458D398005FDDDCF94</vt:lpwstr>
  </property>
</Properties>
</file>