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76" r:id="rId3"/>
    <p:sldId id="286" r:id="rId4"/>
    <p:sldId id="288" r:id="rId5"/>
    <p:sldId id="285" r:id="rId6"/>
  </p:sldIdLst>
  <p:sldSz cx="12192000" cy="6858000"/>
  <p:notesSz cx="6858000" cy="9144000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7512" userDrawn="1">
          <p15:clr>
            <a:srgbClr val="A4A3A4"/>
          </p15:clr>
        </p15:guide>
        <p15:guide id="4" pos="144" userDrawn="1">
          <p15:clr>
            <a:srgbClr val="A4A3A4"/>
          </p15:clr>
        </p15:guide>
        <p15:guide id="5" orient="horz" pos="624" userDrawn="1">
          <p15:clr>
            <a:srgbClr val="A4A3A4"/>
          </p15:clr>
        </p15:guide>
        <p15:guide id="6" orient="horz" pos="40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6BA7BF-5E1F-4F07-86DD-10B452CFE713}" v="38" dt="2020-03-18T15:34:58.2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408" autoAdjust="0"/>
  </p:normalViewPr>
  <p:slideViewPr>
    <p:cSldViewPr snapToGrid="0" showGuides="1">
      <p:cViewPr>
        <p:scale>
          <a:sx n="100" d="100"/>
          <a:sy n="100" d="100"/>
        </p:scale>
        <p:origin x="936" y="396"/>
      </p:cViewPr>
      <p:guideLst>
        <p:guide orient="horz" pos="2328"/>
        <p:guide pos="3864"/>
        <p:guide pos="7512"/>
        <p:guide pos="144"/>
        <p:guide orient="horz" pos="624"/>
        <p:guide orient="horz" pos="40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94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B46527B0-0B24-4087-B225-DB4F5C738F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72798E0-F322-4236-8531-A1882BFE40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9D3BBD2-794C-43E3-8362-720D61104479}" type="datetime1">
              <a:rPr lang="de-DE" smtClean="0"/>
              <a:t>18.03.2020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4E5881F-2FD0-41BC-8E76-C691E59E14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2CA62C5-8A29-4592-9E3E-4C457F263C0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4E85F6F-0FAD-4AD4-850C-7E4CD14D7D7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3274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noProof="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43A590-B97D-4BAF-9F3E-EEA7B3B9DE95}" type="datetime1">
              <a:rPr lang="de-DE" smtClean="0"/>
              <a:pPr/>
              <a:t>18.03.2020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e-DE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-DE" noProof="0" dirty="0"/>
              <a:t>Textmasterformate bearbeiten</a:t>
            </a:r>
          </a:p>
          <a:p>
            <a:pPr lvl="1" rtl="0"/>
            <a:r>
              <a:rPr lang="de-DE" noProof="0" dirty="0"/>
              <a:t>Zweite Ebene</a:t>
            </a:r>
          </a:p>
          <a:p>
            <a:pPr lvl="2" rtl="0"/>
            <a:r>
              <a:rPr lang="de-DE" noProof="0" dirty="0"/>
              <a:t>Dritte Ebene</a:t>
            </a:r>
          </a:p>
          <a:p>
            <a:pPr lvl="3" rtl="0"/>
            <a:r>
              <a:rPr lang="de-DE" noProof="0" dirty="0"/>
              <a:t>Vierte Ebene</a:t>
            </a:r>
          </a:p>
          <a:p>
            <a:pPr lvl="4" rtl="0"/>
            <a:r>
              <a:rPr lang="de-DE" noProof="0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noProof="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E60DC36-8EFA-4378-9855-E019C55AC47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87705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9074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7579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9272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499686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54801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0F864C-44C4-4000-952D-01F31BFB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1392E06-C914-467E-9D4F-BD763EDA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de-DE" noProof="0"/>
              <a:t>Master-Untertitelformat bearbeiten</a:t>
            </a:r>
            <a:endParaRPr lang="de-DE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BEFBAF-82E9-49AD-B2CF-7D154E02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C5B48D-1595-4AE5-99BE-B4F81BDE0E43}" type="datetime1">
              <a:rPr lang="de-DE" noProof="0" smtClean="0"/>
              <a:t>18.03.2020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D8006A-94B1-44F7-972D-56767ED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E7BFAB-D84B-45E1-A0BD-2516AC14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4856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F7B869-BFB2-4C20-8AB1-46704BB3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9F007DB-4F12-4428-9C48-5120DF070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FFA8DA-0E31-4CA6-BBFC-2467AAD1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5A7CF3B-DF02-45CA-B230-36D076F988CB}" type="datetime1">
              <a:rPr lang="de-DE" noProof="0" smtClean="0"/>
              <a:t>18.03.2020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4974BD-9845-459A-9AAA-12731E250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2A71B0A-FDFB-4B2C-A9EC-2334C590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93140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60B5D73-1652-4A8E-B5A3-101523D7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9B7FB99-7425-444D-B602-01B672BCE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EEA9C5-552A-48A1-AB54-ED54209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C365999-2290-4E60-992D-296ECB78F257}" type="datetime1">
              <a:rPr lang="de-DE" noProof="0" smtClean="0"/>
              <a:t>18.03.2020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83AAA3-4155-48FB-8F00-16DBE0C9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D694EAE-CB3C-4DEF-A66D-583C7AAC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74680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807FBE-061D-452C-A8A6-213063CF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3A3535-1708-499D-B5D2-7D8F9FD18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B06063-A112-49AB-80C8-504D99EC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ADF625-E924-4E28-AB29-79F5A373A66E}" type="datetime1">
              <a:rPr lang="de-DE" noProof="0" smtClean="0"/>
              <a:t>18.03.2020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44C8D5-F898-4318-A76D-1FBD8732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76EC76-E8E8-4FFA-B671-7FA2F3E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78928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C2CABF-E3C1-431A-A69C-D4881CC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5584226-69DA-4211-B2C8-C29FD05A4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FF82DB-B518-40FD-8A66-44B874C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FB0ED4E-F720-4940-9CF6-0E0E03C44619}" type="datetime1">
              <a:rPr lang="de-DE" noProof="0" smtClean="0"/>
              <a:t>18.03.2020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C1CCEE-725F-4745-837B-87EFB70E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61522A-E0E6-406B-BF30-A7C7A572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230041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CC9BDC-6F21-4EF5-A8DD-E35E27EA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968D5F-2AB6-42D3-A54E-AB3E60325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65AB07F-D5F7-402A-AE4E-027BF1C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5108EDC-3863-43B9-93C7-37465D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317CE92-BA86-47A5-BE5E-D9B9ACFE7127}" type="datetime1">
              <a:rPr lang="de-DE" noProof="0" smtClean="0"/>
              <a:t>18.03.2020</a:t>
            </a:fld>
            <a:endParaRPr lang="de-DE" noProof="0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777D452-958D-4159-A9A4-16DD2968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89654B6-1460-48B9-AC7E-592F68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9740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E8C848-926A-4FD3-A311-A100A2662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8ECD90-B4F0-4DFB-BB3D-F23102078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5A6C3A-033E-474B-AB97-D8291A04E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532B928-3A23-4FCA-AD1F-E45A467B5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BDC8376-6FC6-4A11-B0DB-9A148E9C0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E80206F-8846-425C-A56E-16FFBA4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6A74D19-B73F-4989-9865-5AA17C14CF23}" type="datetime1">
              <a:rPr lang="de-DE" noProof="0" smtClean="0"/>
              <a:t>18.03.2020</a:t>
            </a:fld>
            <a:endParaRPr lang="de-DE" noProof="0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A45E89F-12CF-4561-A5F2-1E05783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B4DFE4-927C-43B1-A061-5CB97FF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46905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1C9E94-BB9D-4990-BC94-06DE9342F154}" type="datetime1">
              <a:rPr lang="de-DE" noProof="0" smtClean="0"/>
              <a:t>18.03.2020</a:t>
            </a:fld>
            <a:endParaRPr lang="de-DE" noProof="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62555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EA599B4-6AB2-4190-82B5-7667EE1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F7269F5-2A87-4F03-A051-B4072EE42F74}" type="datetime1">
              <a:rPr lang="de-DE" noProof="0" smtClean="0"/>
              <a:t>18.03.2020</a:t>
            </a:fld>
            <a:endParaRPr lang="de-DE" noProof="0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B8FBFB3-AD86-4E39-B8AE-B4EC145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9A4AF55-C114-4B60-9A20-56B00A11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05820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883DA1-5CB8-405D-9613-8A9B7BC5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42BB15-A24D-42E9-9CAE-BB827226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8F0849D-D3C3-462A-9751-4EAB0B914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180DD20-7A20-4574-98A4-42779587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90EACE-40FC-4E9B-8BD7-2D421E031484}" type="datetime1">
              <a:rPr lang="de-DE" noProof="0" smtClean="0"/>
              <a:t>18.03.2020</a:t>
            </a:fld>
            <a:endParaRPr lang="de-DE" noProof="0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4D0ED2B-71C4-421A-9DB0-676E00C1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8C4572A-ADFC-4C53-BCA2-42BDF693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23095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8F5C67-EEEC-4AB0-9653-0F80D6B1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DD50D6D-5277-4324-AF23-5FAF0078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5275657-2BF9-4761-96B6-50EE3CFCF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C3C3F7B-A4C8-4F9D-8165-BC5186EA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9C316-295D-44C0-A987-EA6FDFAADBCB}" type="datetime1">
              <a:rPr lang="de-DE" noProof="0" smtClean="0"/>
              <a:t>18.03.2020</a:t>
            </a:fld>
            <a:endParaRPr lang="de-DE" noProof="0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E696EA5-2FA2-464D-982F-C53E6426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911B398-191B-4AB1-86ED-00D0046E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58660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e-DE" noProof="0" dirty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-DE" noProof="0" dirty="0"/>
              <a:t>Textmasterformate bearbeiten</a:t>
            </a:r>
          </a:p>
          <a:p>
            <a:pPr lvl="1" rtl="0"/>
            <a:r>
              <a:rPr lang="de-DE" noProof="0" dirty="0"/>
              <a:t>Zweite Ebene</a:t>
            </a:r>
          </a:p>
          <a:p>
            <a:pPr lvl="2" rtl="0"/>
            <a:r>
              <a:rPr lang="de-DE" noProof="0" dirty="0"/>
              <a:t>Dritte Ebene</a:t>
            </a:r>
          </a:p>
          <a:p>
            <a:pPr lvl="3" rtl="0"/>
            <a:r>
              <a:rPr lang="de-DE" noProof="0" dirty="0"/>
              <a:t>Vierte Ebene</a:t>
            </a:r>
          </a:p>
          <a:p>
            <a:pPr lvl="4" rtl="0"/>
            <a:r>
              <a:rPr lang="de-DE" noProof="0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2BE735C-FA27-4E5F-8CFA-ECD4A52F4D2C}" type="datetime1">
              <a:rPr lang="de-DE" noProof="0" smtClean="0"/>
              <a:t>18.03.2020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60378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ubsonline.informs.org/doi/pdf/10.1287/mnsc.1060.0549?casa_token=bMCX_FQkEk0AAAAA:V_eZ5JQ9P9GTfzWMeCkHlMpdnikrOapV1wIODEbcn8TZqnv3j7Qfzaw1MBgO60L-YKFo-u9r-K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apers.ssrn.com/sol3/papers.cfm?abstract_id=985237" TargetMode="External"/><Relationship Id="rId5" Type="http://schemas.openxmlformats.org/officeDocument/2006/relationships/hyperlink" Target="https://dl.acm.org/doi/abs/10.1145/1509096.1509143?casa_token=yngf3vzsfS0AAAAA%3AULlNVpvX5DPoVi1VY-awDQ8pcXoWKUALkNxQuVZ5hE3yD9bmgndRto8Ooqp8xtlenv878P0VnzSn" TargetMode="External"/><Relationship Id="rId4" Type="http://schemas.openxmlformats.org/officeDocument/2006/relationships/hyperlink" Target="https://www.tandfonline.com/doi/abs/10.2753/MIS0742-1222240107?casa_token=30OA654pfvEAAAAA:vlUqT-3CZHQPmVu7rAWXEJDjkRraC8yP-NyUV1xHrxorjE4EVbA__WkrzHiQmrMN6FF6VJ7-ko8E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300AEF-1595-4419-801B-6E36A33BB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999122"/>
            <a:ext cx="9144000" cy="1661993"/>
          </a:xfrm>
        </p:spPr>
        <p:txBody>
          <a:bodyPr lIns="0" tIns="0" rIns="0" bIns="0" rtlCol="0" anchor="t">
            <a:spAutoFit/>
          </a:bodyPr>
          <a:lstStyle/>
          <a:p>
            <a:pPr rtl="0"/>
            <a:r>
              <a:rPr lang="de-DE" b="1" dirty="0">
                <a:solidFill>
                  <a:schemeClr val="bg1"/>
                </a:solidFill>
              </a:rPr>
              <a:t>Seminar </a:t>
            </a:r>
            <a:r>
              <a:rPr lang="de-DE" b="1" dirty="0" err="1">
                <a:solidFill>
                  <a:schemeClr val="bg1"/>
                </a:solidFill>
              </a:rPr>
              <a:t>paper</a:t>
            </a:r>
            <a:r>
              <a:rPr lang="de-DE" b="1" dirty="0">
                <a:solidFill>
                  <a:schemeClr val="bg1"/>
                </a:solidFill>
              </a:rPr>
              <a:t> </a:t>
            </a:r>
            <a:br>
              <a:rPr lang="de-DE" b="1" dirty="0">
                <a:solidFill>
                  <a:schemeClr val="bg1"/>
                </a:solidFill>
              </a:rPr>
            </a:br>
            <a:endParaRPr lang="de-DE" dirty="0">
              <a:solidFill>
                <a:schemeClr val="accent4"/>
              </a:solidFill>
            </a:endParaRPr>
          </a:p>
        </p:txBody>
      </p:sp>
      <p:sp>
        <p:nvSpPr>
          <p:cNvPr id="4" name="Raute 3">
            <a:extLst>
              <a:ext uri="{FF2B5EF4-FFF2-40B4-BE49-F238E27FC236}">
                <a16:creationId xmlns:a16="http://schemas.microsoft.com/office/drawing/2014/main" id="{1C59176D-59A8-4C02-B448-EE01232FB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92319" y="-608242"/>
            <a:ext cx="2607364" cy="2607364"/>
          </a:xfrm>
          <a:prstGeom prst="diamond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dirty="0"/>
          </a:p>
        </p:txBody>
      </p:sp>
      <p:sp>
        <p:nvSpPr>
          <p:cNvPr id="5" name="Raute 4">
            <a:extLst>
              <a:ext uri="{FF2B5EF4-FFF2-40B4-BE49-F238E27FC236}">
                <a16:creationId xmlns:a16="http://schemas.microsoft.com/office/drawing/2014/main" id="{A50B1817-3C7F-41BC-8557-7A00C928E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25258" y="-1770743"/>
            <a:ext cx="3541486" cy="3541486"/>
          </a:xfrm>
          <a:prstGeom prst="diamond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DFF6CAE8-5C03-4F1A-BF6E-F3CEA4D28424}"/>
              </a:ext>
            </a:extLst>
          </p:cNvPr>
          <p:cNvSpPr txBox="1"/>
          <p:nvPr/>
        </p:nvSpPr>
        <p:spPr>
          <a:xfrm>
            <a:off x="647349" y="3071757"/>
            <a:ext cx="108972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800" b="1" dirty="0" err="1">
                <a:latin typeface="+mj-lt"/>
              </a:rPr>
              <a:t>Proprietary</a:t>
            </a:r>
            <a:r>
              <a:rPr lang="de-DE" sz="4800" b="1" dirty="0">
                <a:latin typeface="+mj-lt"/>
              </a:rPr>
              <a:t> vs. Open </a:t>
            </a:r>
            <a:r>
              <a:rPr lang="de-DE" sz="4800" b="1" dirty="0" err="1">
                <a:latin typeface="+mj-lt"/>
              </a:rPr>
              <a:t>Markets</a:t>
            </a:r>
            <a:r>
              <a:rPr lang="de-DE" sz="4800" b="1" dirty="0">
                <a:latin typeface="+mj-lt"/>
              </a:rPr>
              <a:t> in IT: Apple, Microsoft, Google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2484C58-054C-4F5C-8810-376839970A12}"/>
              </a:ext>
            </a:extLst>
          </p:cNvPr>
          <p:cNvSpPr txBox="1"/>
          <p:nvPr/>
        </p:nvSpPr>
        <p:spPr>
          <a:xfrm>
            <a:off x="4124325" y="61722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solidFill>
                  <a:schemeClr val="bg1"/>
                </a:solidFill>
              </a:rPr>
              <a:t>by</a:t>
            </a:r>
            <a:r>
              <a:rPr lang="de-DE" dirty="0">
                <a:solidFill>
                  <a:schemeClr val="bg1"/>
                </a:solidFill>
              </a:rPr>
              <a:t> Dominique Prinz, h11704419</a:t>
            </a:r>
          </a:p>
        </p:txBody>
      </p:sp>
    </p:spTree>
    <p:extLst>
      <p:ext uri="{BB962C8B-B14F-4D97-AF65-F5344CB8AC3E}">
        <p14:creationId xmlns:p14="http://schemas.microsoft.com/office/powerpoint/2010/main" val="2387849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llipse 22">
            <a:extLst>
              <a:ext uri="{FF2B5EF4-FFF2-40B4-BE49-F238E27FC236}">
                <a16:creationId xmlns:a16="http://schemas.microsoft.com/office/drawing/2014/main" id="{364CFD90-D0E1-4BC3-9D8B-7503E2632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491004" y="1700020"/>
            <a:ext cx="3968750" cy="396875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dirty="0"/>
          </a:p>
        </p:txBody>
      </p:sp>
      <p:sp>
        <p:nvSpPr>
          <p:cNvPr id="4" name="Titel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de-DE" dirty="0"/>
              <a:t>Projektanalyse – Folie 2</a:t>
            </a:r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el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Table </a:t>
            </a:r>
            <a:r>
              <a:rPr lang="de-DE" sz="2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de-DE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Contents</a:t>
            </a:r>
            <a:b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de-D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e 12">
            <a:extLst>
              <a:ext uri="{FF2B5EF4-FFF2-40B4-BE49-F238E27FC236}">
                <a16:creationId xmlns:a16="http://schemas.microsoft.com/office/drawing/2014/main" id="{E3ECCC05-FF78-40FA-84FF-172821D8B5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27654" y="2836670"/>
            <a:ext cx="1695450" cy="169545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de-DE" b="1" dirty="0">
                <a:latin typeface="+mj-lt"/>
              </a:rPr>
              <a:t>Seminar </a:t>
            </a:r>
            <a:r>
              <a:rPr lang="de-DE" b="1" dirty="0" err="1">
                <a:latin typeface="+mj-lt"/>
              </a:rPr>
              <a:t>paper</a:t>
            </a:r>
            <a:endParaRPr lang="de-DE" b="1" dirty="0">
              <a:latin typeface="+mj-lt"/>
            </a:endParaRPr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D6178536-4D8A-4FF2-BBDC-4B3E7E0FCF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5165" y="3381849"/>
            <a:ext cx="4350642" cy="74099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Development of the markets over time</a:t>
            </a:r>
            <a:endParaRPr lang="de-DE" sz="1600" dirty="0"/>
          </a:p>
        </p:txBody>
      </p:sp>
      <p:sp>
        <p:nvSpPr>
          <p:cNvPr id="19" name="Rechteck: Abgerundete Ecken 18">
            <a:extLst>
              <a:ext uri="{FF2B5EF4-FFF2-40B4-BE49-F238E27FC236}">
                <a16:creationId xmlns:a16="http://schemas.microsoft.com/office/drawing/2014/main" id="{EB7F2E37-0ACF-4E8A-9C1D-EC5B65BA29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42846" y="4238321"/>
            <a:ext cx="4395428" cy="74099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Current market overview based on examples (Google, MS, Apple)</a:t>
            </a:r>
            <a:endParaRPr lang="de-DE" sz="1600" dirty="0"/>
          </a:p>
        </p:txBody>
      </p:sp>
      <p:sp>
        <p:nvSpPr>
          <p:cNvPr id="21" name="Rechteck: Abgerundete Ecken 20">
            <a:extLst>
              <a:ext uri="{FF2B5EF4-FFF2-40B4-BE49-F238E27FC236}">
                <a16:creationId xmlns:a16="http://schemas.microsoft.com/office/drawing/2014/main" id="{952C5002-7E64-4069-ACA0-6876E54A9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2183" y="5973067"/>
            <a:ext cx="6420317" cy="74099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Outlook on future developments in the markets</a:t>
            </a:r>
            <a:endParaRPr lang="de-DE" sz="1600" dirty="0"/>
          </a:p>
        </p:txBody>
      </p:sp>
      <p:sp>
        <p:nvSpPr>
          <p:cNvPr id="25" name="Rechteck: Abgerundete Ecken 24">
            <a:extLst>
              <a:ext uri="{FF2B5EF4-FFF2-40B4-BE49-F238E27FC236}">
                <a16:creationId xmlns:a16="http://schemas.microsoft.com/office/drawing/2014/main" id="{94A75A79-A67A-4A23-8588-7FC5EB9A51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3602" y="790631"/>
            <a:ext cx="5995739" cy="74099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de-DE" sz="2400" dirty="0" err="1"/>
              <a:t>Introduction</a:t>
            </a:r>
            <a:endParaRPr lang="de-DE" sz="1600" dirty="0"/>
          </a:p>
        </p:txBody>
      </p:sp>
      <p:sp>
        <p:nvSpPr>
          <p:cNvPr id="27" name="Rechteck: Abgerundete Ecken 26">
            <a:extLst>
              <a:ext uri="{FF2B5EF4-FFF2-40B4-BE49-F238E27FC236}">
                <a16:creationId xmlns:a16="http://schemas.microsoft.com/office/drawing/2014/main" id="{71BB375D-5EE6-4428-9817-2C7DB6B94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3602" y="1632123"/>
            <a:ext cx="4921233" cy="74099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de-DE" sz="1600" dirty="0"/>
              <a:t>Definition </a:t>
            </a:r>
            <a:r>
              <a:rPr lang="de-DE" sz="1600" dirty="0" err="1"/>
              <a:t>of</a:t>
            </a:r>
            <a:r>
              <a:rPr lang="de-DE" sz="1600" dirty="0"/>
              <a:t> </a:t>
            </a:r>
            <a:r>
              <a:rPr lang="de-DE" sz="1600" dirty="0" err="1"/>
              <a:t>terms</a:t>
            </a:r>
            <a:endParaRPr lang="de-DE" sz="1600" dirty="0"/>
          </a:p>
        </p:txBody>
      </p:sp>
      <p:sp>
        <p:nvSpPr>
          <p:cNvPr id="29" name="Rechteck: Abgerundete Ecken 28">
            <a:extLst>
              <a:ext uri="{FF2B5EF4-FFF2-40B4-BE49-F238E27FC236}">
                <a16:creationId xmlns:a16="http://schemas.microsoft.com/office/drawing/2014/main" id="{D4D7D4B6-62C2-45AB-89A5-3A41DA021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3602" y="2503575"/>
            <a:ext cx="4526647" cy="74099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de-DE" sz="1600" dirty="0" err="1"/>
              <a:t>Significant</a:t>
            </a:r>
            <a:r>
              <a:rPr lang="de-DE" sz="1600" dirty="0"/>
              <a:t> </a:t>
            </a:r>
            <a:r>
              <a:rPr lang="de-DE" sz="1600" dirty="0" err="1"/>
              <a:t>differences</a:t>
            </a:r>
            <a:r>
              <a:rPr lang="de-DE" sz="1600" dirty="0"/>
              <a:t> OS </a:t>
            </a:r>
            <a:r>
              <a:rPr lang="de-DE" sz="1600" dirty="0" err="1"/>
              <a:t>vs</a:t>
            </a:r>
            <a:r>
              <a:rPr lang="de-DE" sz="1600" dirty="0"/>
              <a:t> PM</a:t>
            </a:r>
          </a:p>
        </p:txBody>
      </p:sp>
      <p:sp>
        <p:nvSpPr>
          <p:cNvPr id="34" name="Freihandform 1676" descr="Symbol, das ein Kontrollkästchen darstellt ">
            <a:extLst>
              <a:ext uri="{FF2B5EF4-FFF2-40B4-BE49-F238E27FC236}">
                <a16:creationId xmlns:a16="http://schemas.microsoft.com/office/drawing/2014/main" id="{6FB02354-C73F-4DCF-8004-E9CCA66963EA}"/>
              </a:ext>
            </a:extLst>
          </p:cNvPr>
          <p:cNvSpPr>
            <a:spLocks noEditPoints="1"/>
          </p:cNvSpPr>
          <p:nvPr/>
        </p:nvSpPr>
        <p:spPr bwMode="auto">
          <a:xfrm>
            <a:off x="7129621" y="1811496"/>
            <a:ext cx="345758" cy="345758"/>
          </a:xfrm>
          <a:custGeom>
            <a:avLst/>
            <a:gdLst>
              <a:gd name="T0" fmla="*/ 374 w 719"/>
              <a:gd name="T1" fmla="*/ 267 h 719"/>
              <a:gd name="T2" fmla="*/ 366 w 719"/>
              <a:gd name="T3" fmla="*/ 263 h 719"/>
              <a:gd name="T4" fmla="*/ 362 w 719"/>
              <a:gd name="T5" fmla="*/ 254 h 719"/>
              <a:gd name="T6" fmla="*/ 366 w 719"/>
              <a:gd name="T7" fmla="*/ 247 h 719"/>
              <a:gd name="T8" fmla="*/ 374 w 719"/>
              <a:gd name="T9" fmla="*/ 243 h 719"/>
              <a:gd name="T10" fmla="*/ 621 w 719"/>
              <a:gd name="T11" fmla="*/ 244 h 719"/>
              <a:gd name="T12" fmla="*/ 627 w 719"/>
              <a:gd name="T13" fmla="*/ 250 h 719"/>
              <a:gd name="T14" fmla="*/ 627 w 719"/>
              <a:gd name="T15" fmla="*/ 260 h 719"/>
              <a:gd name="T16" fmla="*/ 621 w 719"/>
              <a:gd name="T17" fmla="*/ 265 h 719"/>
              <a:gd name="T18" fmla="*/ 616 w 719"/>
              <a:gd name="T19" fmla="*/ 528 h 719"/>
              <a:gd name="T20" fmla="*/ 370 w 719"/>
              <a:gd name="T21" fmla="*/ 527 h 719"/>
              <a:gd name="T22" fmla="*/ 363 w 719"/>
              <a:gd name="T23" fmla="*/ 521 h 719"/>
              <a:gd name="T24" fmla="*/ 363 w 719"/>
              <a:gd name="T25" fmla="*/ 512 h 719"/>
              <a:gd name="T26" fmla="*/ 370 w 719"/>
              <a:gd name="T27" fmla="*/ 505 h 719"/>
              <a:gd name="T28" fmla="*/ 616 w 719"/>
              <a:gd name="T29" fmla="*/ 504 h 719"/>
              <a:gd name="T30" fmla="*/ 625 w 719"/>
              <a:gd name="T31" fmla="*/ 507 h 719"/>
              <a:gd name="T32" fmla="*/ 628 w 719"/>
              <a:gd name="T33" fmla="*/ 516 h 719"/>
              <a:gd name="T34" fmla="*/ 625 w 719"/>
              <a:gd name="T35" fmla="*/ 525 h 719"/>
              <a:gd name="T36" fmla="*/ 616 w 719"/>
              <a:gd name="T37" fmla="*/ 528 h 719"/>
              <a:gd name="T38" fmla="*/ 171 w 719"/>
              <a:gd name="T39" fmla="*/ 279 h 719"/>
              <a:gd name="T40" fmla="*/ 164 w 719"/>
              <a:gd name="T41" fmla="*/ 282 h 719"/>
              <a:gd name="T42" fmla="*/ 155 w 719"/>
              <a:gd name="T43" fmla="*/ 279 h 719"/>
              <a:gd name="T44" fmla="*/ 92 w 719"/>
              <a:gd name="T45" fmla="*/ 214 h 719"/>
              <a:gd name="T46" fmla="*/ 92 w 719"/>
              <a:gd name="T47" fmla="*/ 205 h 719"/>
              <a:gd name="T48" fmla="*/ 98 w 719"/>
              <a:gd name="T49" fmla="*/ 198 h 719"/>
              <a:gd name="T50" fmla="*/ 107 w 719"/>
              <a:gd name="T51" fmla="*/ 198 h 719"/>
              <a:gd name="T52" fmla="*/ 164 w 719"/>
              <a:gd name="T53" fmla="*/ 253 h 719"/>
              <a:gd name="T54" fmla="*/ 309 w 719"/>
              <a:gd name="T55" fmla="*/ 109 h 719"/>
              <a:gd name="T56" fmla="*/ 318 w 719"/>
              <a:gd name="T57" fmla="*/ 109 h 719"/>
              <a:gd name="T58" fmla="*/ 325 w 719"/>
              <a:gd name="T59" fmla="*/ 114 h 719"/>
              <a:gd name="T60" fmla="*/ 325 w 719"/>
              <a:gd name="T61" fmla="*/ 124 h 719"/>
              <a:gd name="T62" fmla="*/ 323 w 719"/>
              <a:gd name="T63" fmla="*/ 414 h 719"/>
              <a:gd name="T64" fmla="*/ 168 w 719"/>
              <a:gd name="T65" fmla="*/ 568 h 719"/>
              <a:gd name="T66" fmla="*/ 158 w 719"/>
              <a:gd name="T67" fmla="*/ 568 h 719"/>
              <a:gd name="T68" fmla="*/ 94 w 719"/>
              <a:gd name="T69" fmla="*/ 505 h 719"/>
              <a:gd name="T70" fmla="*/ 91 w 719"/>
              <a:gd name="T71" fmla="*/ 497 h 719"/>
              <a:gd name="T72" fmla="*/ 94 w 719"/>
              <a:gd name="T73" fmla="*/ 488 h 719"/>
              <a:gd name="T74" fmla="*/ 103 w 719"/>
              <a:gd name="T75" fmla="*/ 485 h 719"/>
              <a:gd name="T76" fmla="*/ 111 w 719"/>
              <a:gd name="T77" fmla="*/ 488 h 719"/>
              <a:gd name="T78" fmla="*/ 306 w 719"/>
              <a:gd name="T79" fmla="*/ 397 h 719"/>
              <a:gd name="T80" fmla="*/ 314 w 719"/>
              <a:gd name="T81" fmla="*/ 394 h 719"/>
              <a:gd name="T82" fmla="*/ 323 w 719"/>
              <a:gd name="T83" fmla="*/ 398 h 719"/>
              <a:gd name="T84" fmla="*/ 326 w 719"/>
              <a:gd name="T85" fmla="*/ 406 h 719"/>
              <a:gd name="T86" fmla="*/ 323 w 719"/>
              <a:gd name="T87" fmla="*/ 414 h 719"/>
              <a:gd name="T88" fmla="*/ 12 w 719"/>
              <a:gd name="T89" fmla="*/ 0 h 719"/>
              <a:gd name="T90" fmla="*/ 3 w 719"/>
              <a:gd name="T91" fmla="*/ 5 h 719"/>
              <a:gd name="T92" fmla="*/ 0 w 719"/>
              <a:gd name="T93" fmla="*/ 13 h 719"/>
              <a:gd name="T94" fmla="*/ 1 w 719"/>
              <a:gd name="T95" fmla="*/ 713 h 719"/>
              <a:gd name="T96" fmla="*/ 8 w 719"/>
              <a:gd name="T97" fmla="*/ 719 h 719"/>
              <a:gd name="T98" fmla="*/ 707 w 719"/>
              <a:gd name="T99" fmla="*/ 719 h 719"/>
              <a:gd name="T100" fmla="*/ 716 w 719"/>
              <a:gd name="T101" fmla="*/ 716 h 719"/>
              <a:gd name="T102" fmla="*/ 719 w 719"/>
              <a:gd name="T103" fmla="*/ 707 h 719"/>
              <a:gd name="T104" fmla="*/ 718 w 719"/>
              <a:gd name="T105" fmla="*/ 8 h 719"/>
              <a:gd name="T106" fmla="*/ 711 w 719"/>
              <a:gd name="T107" fmla="*/ 2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9" h="719">
                <a:moveTo>
                  <a:pt x="616" y="267"/>
                </a:moveTo>
                <a:lnTo>
                  <a:pt x="374" y="267"/>
                </a:lnTo>
                <a:lnTo>
                  <a:pt x="370" y="265"/>
                </a:lnTo>
                <a:lnTo>
                  <a:pt x="366" y="263"/>
                </a:lnTo>
                <a:lnTo>
                  <a:pt x="363" y="260"/>
                </a:lnTo>
                <a:lnTo>
                  <a:pt x="362" y="254"/>
                </a:lnTo>
                <a:lnTo>
                  <a:pt x="363" y="250"/>
                </a:lnTo>
                <a:lnTo>
                  <a:pt x="366" y="247"/>
                </a:lnTo>
                <a:lnTo>
                  <a:pt x="370" y="244"/>
                </a:lnTo>
                <a:lnTo>
                  <a:pt x="374" y="243"/>
                </a:lnTo>
                <a:lnTo>
                  <a:pt x="616" y="243"/>
                </a:lnTo>
                <a:lnTo>
                  <a:pt x="621" y="244"/>
                </a:lnTo>
                <a:lnTo>
                  <a:pt x="625" y="247"/>
                </a:lnTo>
                <a:lnTo>
                  <a:pt x="627" y="250"/>
                </a:lnTo>
                <a:lnTo>
                  <a:pt x="628" y="254"/>
                </a:lnTo>
                <a:lnTo>
                  <a:pt x="627" y="260"/>
                </a:lnTo>
                <a:lnTo>
                  <a:pt x="625" y="263"/>
                </a:lnTo>
                <a:lnTo>
                  <a:pt x="621" y="265"/>
                </a:lnTo>
                <a:lnTo>
                  <a:pt x="616" y="267"/>
                </a:lnTo>
                <a:close/>
                <a:moveTo>
                  <a:pt x="616" y="528"/>
                </a:moveTo>
                <a:lnTo>
                  <a:pt x="374" y="528"/>
                </a:lnTo>
                <a:lnTo>
                  <a:pt x="370" y="527"/>
                </a:lnTo>
                <a:lnTo>
                  <a:pt x="366" y="525"/>
                </a:lnTo>
                <a:lnTo>
                  <a:pt x="363" y="521"/>
                </a:lnTo>
                <a:lnTo>
                  <a:pt x="362" y="516"/>
                </a:lnTo>
                <a:lnTo>
                  <a:pt x="363" y="512"/>
                </a:lnTo>
                <a:lnTo>
                  <a:pt x="366" y="507"/>
                </a:lnTo>
                <a:lnTo>
                  <a:pt x="370" y="505"/>
                </a:lnTo>
                <a:lnTo>
                  <a:pt x="374" y="504"/>
                </a:lnTo>
                <a:lnTo>
                  <a:pt x="616" y="504"/>
                </a:lnTo>
                <a:lnTo>
                  <a:pt x="621" y="505"/>
                </a:lnTo>
                <a:lnTo>
                  <a:pt x="625" y="507"/>
                </a:lnTo>
                <a:lnTo>
                  <a:pt x="627" y="512"/>
                </a:lnTo>
                <a:lnTo>
                  <a:pt x="628" y="516"/>
                </a:lnTo>
                <a:lnTo>
                  <a:pt x="627" y="521"/>
                </a:lnTo>
                <a:lnTo>
                  <a:pt x="625" y="525"/>
                </a:lnTo>
                <a:lnTo>
                  <a:pt x="621" y="527"/>
                </a:lnTo>
                <a:lnTo>
                  <a:pt x="616" y="528"/>
                </a:lnTo>
                <a:close/>
                <a:moveTo>
                  <a:pt x="323" y="127"/>
                </a:moveTo>
                <a:lnTo>
                  <a:pt x="171" y="279"/>
                </a:lnTo>
                <a:lnTo>
                  <a:pt x="168" y="282"/>
                </a:lnTo>
                <a:lnTo>
                  <a:pt x="164" y="282"/>
                </a:lnTo>
                <a:lnTo>
                  <a:pt x="158" y="282"/>
                </a:lnTo>
                <a:lnTo>
                  <a:pt x="155" y="279"/>
                </a:lnTo>
                <a:lnTo>
                  <a:pt x="94" y="218"/>
                </a:lnTo>
                <a:lnTo>
                  <a:pt x="92" y="214"/>
                </a:lnTo>
                <a:lnTo>
                  <a:pt x="91" y="209"/>
                </a:lnTo>
                <a:lnTo>
                  <a:pt x="92" y="205"/>
                </a:lnTo>
                <a:lnTo>
                  <a:pt x="94" y="201"/>
                </a:lnTo>
                <a:lnTo>
                  <a:pt x="98" y="198"/>
                </a:lnTo>
                <a:lnTo>
                  <a:pt x="103" y="197"/>
                </a:lnTo>
                <a:lnTo>
                  <a:pt x="107" y="198"/>
                </a:lnTo>
                <a:lnTo>
                  <a:pt x="111" y="201"/>
                </a:lnTo>
                <a:lnTo>
                  <a:pt x="164" y="253"/>
                </a:lnTo>
                <a:lnTo>
                  <a:pt x="306" y="111"/>
                </a:lnTo>
                <a:lnTo>
                  <a:pt x="309" y="109"/>
                </a:lnTo>
                <a:lnTo>
                  <a:pt x="314" y="108"/>
                </a:lnTo>
                <a:lnTo>
                  <a:pt x="318" y="109"/>
                </a:lnTo>
                <a:lnTo>
                  <a:pt x="323" y="111"/>
                </a:lnTo>
                <a:lnTo>
                  <a:pt x="325" y="114"/>
                </a:lnTo>
                <a:lnTo>
                  <a:pt x="326" y="119"/>
                </a:lnTo>
                <a:lnTo>
                  <a:pt x="325" y="124"/>
                </a:lnTo>
                <a:lnTo>
                  <a:pt x="323" y="127"/>
                </a:lnTo>
                <a:close/>
                <a:moveTo>
                  <a:pt x="323" y="414"/>
                </a:moveTo>
                <a:lnTo>
                  <a:pt x="171" y="565"/>
                </a:lnTo>
                <a:lnTo>
                  <a:pt x="168" y="568"/>
                </a:lnTo>
                <a:lnTo>
                  <a:pt x="164" y="569"/>
                </a:lnTo>
                <a:lnTo>
                  <a:pt x="158" y="568"/>
                </a:lnTo>
                <a:lnTo>
                  <a:pt x="155" y="565"/>
                </a:lnTo>
                <a:lnTo>
                  <a:pt x="94" y="505"/>
                </a:lnTo>
                <a:lnTo>
                  <a:pt x="92" y="502"/>
                </a:lnTo>
                <a:lnTo>
                  <a:pt x="91" y="497"/>
                </a:lnTo>
                <a:lnTo>
                  <a:pt x="92" y="493"/>
                </a:lnTo>
                <a:lnTo>
                  <a:pt x="94" y="488"/>
                </a:lnTo>
                <a:lnTo>
                  <a:pt x="98" y="486"/>
                </a:lnTo>
                <a:lnTo>
                  <a:pt x="103" y="485"/>
                </a:lnTo>
                <a:lnTo>
                  <a:pt x="107" y="486"/>
                </a:lnTo>
                <a:lnTo>
                  <a:pt x="111" y="488"/>
                </a:lnTo>
                <a:lnTo>
                  <a:pt x="164" y="540"/>
                </a:lnTo>
                <a:lnTo>
                  <a:pt x="306" y="397"/>
                </a:lnTo>
                <a:lnTo>
                  <a:pt x="309" y="395"/>
                </a:lnTo>
                <a:lnTo>
                  <a:pt x="314" y="394"/>
                </a:lnTo>
                <a:lnTo>
                  <a:pt x="318" y="395"/>
                </a:lnTo>
                <a:lnTo>
                  <a:pt x="323" y="398"/>
                </a:lnTo>
                <a:lnTo>
                  <a:pt x="325" y="401"/>
                </a:lnTo>
                <a:lnTo>
                  <a:pt x="326" y="406"/>
                </a:lnTo>
                <a:lnTo>
                  <a:pt x="325" y="410"/>
                </a:lnTo>
                <a:lnTo>
                  <a:pt x="323" y="414"/>
                </a:lnTo>
                <a:close/>
                <a:moveTo>
                  <a:pt x="707" y="0"/>
                </a:moveTo>
                <a:lnTo>
                  <a:pt x="12" y="0"/>
                </a:lnTo>
                <a:lnTo>
                  <a:pt x="8" y="2"/>
                </a:lnTo>
                <a:lnTo>
                  <a:pt x="3" y="5"/>
                </a:lnTo>
                <a:lnTo>
                  <a:pt x="1" y="8"/>
                </a:lnTo>
                <a:lnTo>
                  <a:pt x="0" y="13"/>
                </a:lnTo>
                <a:lnTo>
                  <a:pt x="0" y="707"/>
                </a:lnTo>
                <a:lnTo>
                  <a:pt x="1" y="713"/>
                </a:lnTo>
                <a:lnTo>
                  <a:pt x="3" y="716"/>
                </a:lnTo>
                <a:lnTo>
                  <a:pt x="8" y="719"/>
                </a:lnTo>
                <a:lnTo>
                  <a:pt x="12" y="719"/>
                </a:lnTo>
                <a:lnTo>
                  <a:pt x="707" y="719"/>
                </a:lnTo>
                <a:lnTo>
                  <a:pt x="711" y="719"/>
                </a:lnTo>
                <a:lnTo>
                  <a:pt x="716" y="716"/>
                </a:lnTo>
                <a:lnTo>
                  <a:pt x="718" y="713"/>
                </a:lnTo>
                <a:lnTo>
                  <a:pt x="719" y="707"/>
                </a:lnTo>
                <a:lnTo>
                  <a:pt x="719" y="13"/>
                </a:lnTo>
                <a:lnTo>
                  <a:pt x="718" y="8"/>
                </a:lnTo>
                <a:lnTo>
                  <a:pt x="716" y="5"/>
                </a:lnTo>
                <a:lnTo>
                  <a:pt x="711" y="2"/>
                </a:lnTo>
                <a:lnTo>
                  <a:pt x="7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de-DE" dirty="0"/>
          </a:p>
        </p:txBody>
      </p:sp>
      <p:sp>
        <p:nvSpPr>
          <p:cNvPr id="43" name="Rechteck: Abgerundete Ecken 18">
            <a:extLst>
              <a:ext uri="{FF2B5EF4-FFF2-40B4-BE49-F238E27FC236}">
                <a16:creationId xmlns:a16="http://schemas.microsoft.com/office/drawing/2014/main" id="{617ED4CA-878E-43CF-A04B-9C16EDC3D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42846" y="5094793"/>
            <a:ext cx="4921233" cy="74099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Pricing OS vs. PM</a:t>
            </a:r>
          </a:p>
        </p:txBody>
      </p:sp>
    </p:spTree>
    <p:extLst>
      <p:ext uri="{BB962C8B-B14F-4D97-AF65-F5344CB8AC3E}">
        <p14:creationId xmlns:p14="http://schemas.microsoft.com/office/powerpoint/2010/main" val="3299715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62A21665-C64F-4BDA-B2DE-442D7060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325258" y="1544068"/>
            <a:ext cx="3541486" cy="3769865"/>
            <a:chOff x="4325258" y="1229517"/>
            <a:chExt cx="3541486" cy="3769865"/>
          </a:xfrm>
        </p:grpSpPr>
        <p:sp>
          <p:nvSpPr>
            <p:cNvPr id="12" name="Raute 11">
              <a:extLst>
                <a:ext uri="{FF2B5EF4-FFF2-40B4-BE49-F238E27FC236}">
                  <a16:creationId xmlns:a16="http://schemas.microsoft.com/office/drawing/2014/main" id="{7DC8B409-5FAC-4539-B25A-26BE925A48AF}"/>
                </a:ext>
              </a:extLst>
            </p:cNvPr>
            <p:cNvSpPr/>
            <p:nvPr/>
          </p:nvSpPr>
          <p:spPr>
            <a:xfrm>
              <a:off x="4792319" y="2392018"/>
              <a:ext cx="2607364" cy="2607364"/>
            </a:xfrm>
            <a:prstGeom prst="diamond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de-DE" dirty="0"/>
            </a:p>
          </p:txBody>
        </p:sp>
        <p:sp>
          <p:nvSpPr>
            <p:cNvPr id="13" name="Raute 12">
              <a:extLst>
                <a:ext uri="{FF2B5EF4-FFF2-40B4-BE49-F238E27FC236}">
                  <a16:creationId xmlns:a16="http://schemas.microsoft.com/office/drawing/2014/main" id="{91498E2F-539C-46D3-AF7C-BB1DAE76B114}"/>
                </a:ext>
              </a:extLst>
            </p:cNvPr>
            <p:cNvSpPr/>
            <p:nvPr/>
          </p:nvSpPr>
          <p:spPr>
            <a:xfrm>
              <a:off x="4325258" y="1229517"/>
              <a:ext cx="3541486" cy="3541486"/>
            </a:xfrm>
            <a:prstGeom prst="diamond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de-DE" dirty="0"/>
            </a:p>
          </p:txBody>
        </p:sp>
      </p:grpSp>
      <p:sp>
        <p:nvSpPr>
          <p:cNvPr id="15" name="Titel 1">
            <a:extLst>
              <a:ext uri="{FF2B5EF4-FFF2-40B4-BE49-F238E27FC236}">
                <a16:creationId xmlns:a16="http://schemas.microsoft.com/office/drawing/2014/main" id="{FA061601-468D-486D-B8EE-42BD1BE3AD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3607" y="214026"/>
            <a:ext cx="9144000" cy="1828193"/>
          </a:xfrm>
        </p:spPr>
        <p:txBody>
          <a:bodyPr lIns="0" tIns="0" rIns="0" bIns="0" rtlCol="0" anchor="ctr">
            <a:spAutoFit/>
          </a:bodyPr>
          <a:lstStyle/>
          <a:p>
            <a:pPr rtl="0"/>
            <a:r>
              <a:rPr lang="de-DE" b="1" dirty="0">
                <a:solidFill>
                  <a:schemeClr val="bg1"/>
                </a:solidFill>
              </a:rPr>
              <a:t>Gantt Chart:</a:t>
            </a:r>
            <a:br>
              <a:rPr lang="de-DE" sz="7200" b="1" dirty="0">
                <a:solidFill>
                  <a:schemeClr val="bg1"/>
                </a:solidFill>
              </a:rPr>
            </a:br>
            <a:endParaRPr lang="de-DE" sz="7200" dirty="0">
              <a:solidFill>
                <a:schemeClr val="accent4"/>
              </a:solidFill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D5007516-449A-4BD4-8339-AD45140AB0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528" y="1003902"/>
            <a:ext cx="11568943" cy="564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790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B6AC853B-9722-4FBD-8950-5F856DD121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58965"/>
            <a:ext cx="9144000" cy="882606"/>
          </a:xfrm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chemeClr val="bg1"/>
                </a:solidFill>
              </a:rPr>
              <a:t>Sources</a:t>
            </a:r>
            <a:r>
              <a:rPr lang="de-DE" dirty="0"/>
              <a:t>: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EFA797F-6F1C-4810-904C-B346785C6249}"/>
              </a:ext>
            </a:extLst>
          </p:cNvPr>
          <p:cNvSpPr txBox="1"/>
          <p:nvPr/>
        </p:nvSpPr>
        <p:spPr>
          <a:xfrm>
            <a:off x="1524000" y="1828800"/>
            <a:ext cx="925585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chemeClr val="bg1"/>
                </a:solidFill>
                <a:hlinkClick r:id="rId3"/>
              </a:rPr>
              <a:t>https://pubsonline.informs.org/doi/pdf/10.1287/mnsc.1060.0549?casa_token=bMCX_FQkEk0AAAAA:V_eZ5JQ9P9GTfzWMeCkHlMpdnikrOapV1wIODEbcn8TZqnv3j7Qfzaw1MBgO60L-YKFo-u9r-K0</a:t>
            </a:r>
            <a:endParaRPr lang="de-DE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chemeClr val="bg1"/>
                </a:solidFill>
              </a:rPr>
              <a:t>https://poseidon01.ssrn.com/delivery.php?ID=240069002121078008091003125116067075017073054032033092074009012074008124004025075069126000025041062008124024117065114088116017059092007012085114093121031031120003058038122021087028076031001028096125122076117112121092073126116115097003102111003098&amp;EXT=pd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chemeClr val="bg1"/>
                </a:solidFill>
                <a:hlinkClick r:id="rId4"/>
              </a:rPr>
              <a:t>https://www.tandfonline.com/doi/abs/10.2753/MIS0742-1222240107?casa_token=30OA654pfvEAAAAA:vlUqT-3CZHQPmVu7rAWXEJDjkRraC8yP-NyUV1xHrxorjE4EVbA__WkrzHiQmrMN6FF6VJ7-ko8E</a:t>
            </a:r>
            <a:endParaRPr lang="de-DE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chemeClr val="bg1"/>
                </a:solidFill>
                <a:hlinkClick r:id="rId5"/>
              </a:rPr>
              <a:t>https://dl.acm.org/doi/abs/10.1145/1509096.1509143?casa_token=yngf3vzsfS0AAAAA%3AULlNVpvX5DPoVi1VY-awDQ8pcXoWKUALkNxQuVZ5hE3yD9bmgndRto8Ooqp8xtlenv878P0VnzSn</a:t>
            </a:r>
            <a:endParaRPr lang="de-DE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chemeClr val="bg1"/>
                </a:solidFill>
                <a:hlinkClick r:id="rId6"/>
              </a:rPr>
              <a:t>https://papers.ssrn.com/sol3/papers.cfm?abstract_id=985237</a:t>
            </a:r>
            <a:endParaRPr lang="de-DE" sz="1400" dirty="0">
              <a:solidFill>
                <a:schemeClr val="bg1"/>
              </a:solidFill>
            </a:endParaRPr>
          </a:p>
          <a:p>
            <a:endParaRPr lang="de-DE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chemeClr val="bg1"/>
                </a:solidFill>
              </a:rPr>
              <a:t>https://www.sciencedirect.com/science/article/pii/S0165188913000420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397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62A21665-C64F-4BDA-B2DE-442D7060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325258" y="1544068"/>
            <a:ext cx="3541486" cy="3769865"/>
            <a:chOff x="4325258" y="1229517"/>
            <a:chExt cx="3541486" cy="3769865"/>
          </a:xfrm>
        </p:grpSpPr>
        <p:sp>
          <p:nvSpPr>
            <p:cNvPr id="12" name="Raute 11">
              <a:extLst>
                <a:ext uri="{FF2B5EF4-FFF2-40B4-BE49-F238E27FC236}">
                  <a16:creationId xmlns:a16="http://schemas.microsoft.com/office/drawing/2014/main" id="{7DC8B409-5FAC-4539-B25A-26BE925A48AF}"/>
                </a:ext>
              </a:extLst>
            </p:cNvPr>
            <p:cNvSpPr/>
            <p:nvPr/>
          </p:nvSpPr>
          <p:spPr>
            <a:xfrm>
              <a:off x="4792319" y="2392018"/>
              <a:ext cx="2607364" cy="2607364"/>
            </a:xfrm>
            <a:prstGeom prst="diamond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de-DE" dirty="0"/>
            </a:p>
          </p:txBody>
        </p:sp>
        <p:sp>
          <p:nvSpPr>
            <p:cNvPr id="13" name="Raute 12">
              <a:extLst>
                <a:ext uri="{FF2B5EF4-FFF2-40B4-BE49-F238E27FC236}">
                  <a16:creationId xmlns:a16="http://schemas.microsoft.com/office/drawing/2014/main" id="{91498E2F-539C-46D3-AF7C-BB1DAE76B114}"/>
                </a:ext>
              </a:extLst>
            </p:cNvPr>
            <p:cNvSpPr/>
            <p:nvPr/>
          </p:nvSpPr>
          <p:spPr>
            <a:xfrm>
              <a:off x="4325258" y="1229517"/>
              <a:ext cx="3541486" cy="3541486"/>
            </a:xfrm>
            <a:prstGeom prst="diamond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de-DE" dirty="0"/>
            </a:p>
          </p:txBody>
        </p:sp>
      </p:grpSp>
      <p:sp>
        <p:nvSpPr>
          <p:cNvPr id="15" name="Titel 1">
            <a:extLst>
              <a:ext uri="{FF2B5EF4-FFF2-40B4-BE49-F238E27FC236}">
                <a16:creationId xmlns:a16="http://schemas.microsoft.com/office/drawing/2014/main" id="{FA061601-468D-486D-B8EE-42BD1BE3AD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31805"/>
            <a:ext cx="9144000" cy="1994392"/>
          </a:xfrm>
        </p:spPr>
        <p:txBody>
          <a:bodyPr lIns="0" tIns="0" rIns="0" bIns="0" rtlCol="0" anchor="ctr">
            <a:spAutoFit/>
          </a:bodyPr>
          <a:lstStyle/>
          <a:p>
            <a:pPr rtl="0"/>
            <a:r>
              <a:rPr lang="de-DE" sz="7200" b="1" dirty="0" err="1">
                <a:solidFill>
                  <a:schemeClr val="bg1"/>
                </a:solidFill>
              </a:rPr>
              <a:t>Thank</a:t>
            </a:r>
            <a:r>
              <a:rPr lang="de-DE" sz="7200" b="1" dirty="0">
                <a:solidFill>
                  <a:schemeClr val="bg1"/>
                </a:solidFill>
              </a:rPr>
              <a:t> </a:t>
            </a:r>
            <a:r>
              <a:rPr lang="de-DE" sz="7200" b="1" dirty="0" err="1">
                <a:solidFill>
                  <a:schemeClr val="bg1"/>
                </a:solidFill>
              </a:rPr>
              <a:t>you</a:t>
            </a:r>
            <a:r>
              <a:rPr lang="de-DE" sz="7200" b="1" dirty="0">
                <a:solidFill>
                  <a:schemeClr val="bg1"/>
                </a:solidFill>
              </a:rPr>
              <a:t> </a:t>
            </a:r>
            <a:r>
              <a:rPr lang="de-DE" sz="7200" b="1" dirty="0" err="1">
                <a:solidFill>
                  <a:schemeClr val="bg1"/>
                </a:solidFill>
              </a:rPr>
              <a:t>for</a:t>
            </a:r>
            <a:r>
              <a:rPr lang="de-DE" sz="7200" b="1" dirty="0">
                <a:solidFill>
                  <a:schemeClr val="bg1"/>
                </a:solidFill>
              </a:rPr>
              <a:t> </a:t>
            </a:r>
            <a:r>
              <a:rPr lang="de-DE" sz="7200" b="1" dirty="0" err="1">
                <a:solidFill>
                  <a:schemeClr val="bg1"/>
                </a:solidFill>
              </a:rPr>
              <a:t>your</a:t>
            </a:r>
            <a:r>
              <a:rPr lang="de-DE" sz="7200" b="1" dirty="0">
                <a:solidFill>
                  <a:schemeClr val="bg1"/>
                </a:solidFill>
              </a:rPr>
              <a:t> </a:t>
            </a:r>
            <a:r>
              <a:rPr lang="de-DE" sz="7200" b="1" dirty="0" err="1">
                <a:solidFill>
                  <a:schemeClr val="bg1"/>
                </a:solidFill>
              </a:rPr>
              <a:t>attention</a:t>
            </a:r>
            <a:r>
              <a:rPr lang="de-DE" sz="7200" b="1" dirty="0">
                <a:solidFill>
                  <a:schemeClr val="bg1"/>
                </a:solidFill>
              </a:rPr>
              <a:t>!</a:t>
            </a:r>
            <a:endParaRPr lang="de-DE" sz="7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038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Warmes Blau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740403_TF78455520.potx" id="{9CC58D98-8D63-4413-8A90-F6134E0D6024}" vid="{7F592C43-5E71-4209-A923-444667EDB041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Projektanalyse von 24Slides</Template>
  <TotalTime>0</TotalTime>
  <Words>216</Words>
  <Application>Microsoft Office PowerPoint</Application>
  <PresentationFormat>Breitbild</PresentationFormat>
  <Paragraphs>35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Segoe UI Light</vt:lpstr>
      <vt:lpstr>Office-Design</vt:lpstr>
      <vt:lpstr>Seminar paper  </vt:lpstr>
      <vt:lpstr>Projektanalyse – Folie 2</vt:lpstr>
      <vt:lpstr>Gantt Chart: </vt:lpstr>
      <vt:lpstr>Sources: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2020-03-17T18:23:28Z</dcterms:created>
  <dcterms:modified xsi:type="dcterms:W3CDTF">2020-03-18T15:35:17Z</dcterms:modified>
</cp:coreProperties>
</file>