
<file path=[Content_Types].xml><?xml version="1.0" encoding="utf-8"?>
<Types xmlns="http://schemas.openxmlformats.org/package/2006/content-types">
  <Default ContentType="image/gif" Extension="gif"/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ms-powerpoint.revisioninfo+xml" PartName="/ppt/revisionInfo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4" r:id="rId13"/>
    <p:sldId id="273" r:id="rId14"/>
    <p:sldId id="275" r:id="rId15"/>
    <p:sldId id="277" r:id="rId16"/>
    <p:sldId id="276" r:id="rId17"/>
    <p:sldId id="278" r:id="rId18"/>
    <p:sldId id="279" r:id="rId19"/>
    <p:sldId id="280" r:id="rId20"/>
    <p:sldId id="281" r:id="rId21"/>
    <p:sldId id="283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70E697-B4E4-4F9C-A1CC-A0E732A377D2}" v="256" dt="2020-06-03T16:43:52.0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668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C5C7CD-5906-4DE0-A4BC-69981DDF6B03}" type="datetimeFigureOut">
              <a:rPr lang="de-AT" smtClean="0"/>
              <a:t>03.06.2020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041A4-986C-4CB6-A4D3-169CDC9B48B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08429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Menlo Park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B041A4-986C-4CB6-A4D3-169CDC9B48BA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34540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Elise Landman</a:t>
            </a:r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753779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Elise Landman</a:t>
            </a:r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9A7DDBE8-D90D-4E08-BCE5-86B6EF5D5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0200" y="6236208"/>
            <a:ext cx="5901189" cy="320040"/>
          </a:xfrm>
        </p:spPr>
        <p:txBody>
          <a:bodyPr/>
          <a:lstStyle/>
          <a:p>
            <a:r>
              <a:rPr lang="de-AT" dirty="0"/>
              <a:t>JavaFX: </a:t>
            </a:r>
            <a:r>
              <a:rPr lang="de-AT" dirty="0" err="1"/>
              <a:t>History</a:t>
            </a:r>
            <a:r>
              <a:rPr lang="de-AT" dirty="0"/>
              <a:t>, </a:t>
            </a:r>
            <a:r>
              <a:rPr lang="de-AT" dirty="0" err="1"/>
              <a:t>Concepts</a:t>
            </a:r>
            <a:r>
              <a:rPr lang="de-AT" dirty="0"/>
              <a:t>, </a:t>
            </a:r>
            <a:r>
              <a:rPr lang="de-AT" dirty="0" err="1"/>
              <a:t>Nutshell</a:t>
            </a:r>
            <a:r>
              <a:rPr lang="de-AT" dirty="0"/>
              <a:t> </a:t>
            </a:r>
            <a:r>
              <a:rPr lang="de-AT" dirty="0" err="1"/>
              <a:t>Examples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2761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Elise Landman</a:t>
            </a:r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372DFE26-E6BD-4211-BECA-A25A05D1C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0200" y="6236208"/>
            <a:ext cx="5901189" cy="320040"/>
          </a:xfrm>
        </p:spPr>
        <p:txBody>
          <a:bodyPr/>
          <a:lstStyle/>
          <a:p>
            <a:r>
              <a:rPr lang="de-AT" dirty="0"/>
              <a:t>JavaFX: </a:t>
            </a:r>
            <a:r>
              <a:rPr lang="de-AT" dirty="0" err="1"/>
              <a:t>History</a:t>
            </a:r>
            <a:r>
              <a:rPr lang="de-AT" dirty="0"/>
              <a:t>, </a:t>
            </a:r>
            <a:r>
              <a:rPr lang="de-AT" dirty="0" err="1"/>
              <a:t>Concepts</a:t>
            </a:r>
            <a:r>
              <a:rPr lang="de-AT" dirty="0"/>
              <a:t>, </a:t>
            </a:r>
            <a:r>
              <a:rPr lang="de-AT" dirty="0" err="1"/>
              <a:t>Nutshell</a:t>
            </a:r>
            <a:r>
              <a:rPr lang="de-AT" dirty="0"/>
              <a:t> </a:t>
            </a:r>
            <a:r>
              <a:rPr lang="de-AT" dirty="0" err="1"/>
              <a:t>Examples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5690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Elise Landman</a:t>
            </a:r>
            <a:endParaRPr lang="de-A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JavaFX: </a:t>
            </a:r>
            <a:r>
              <a:rPr lang="de-AT" dirty="0" err="1"/>
              <a:t>History</a:t>
            </a:r>
            <a:r>
              <a:rPr lang="de-AT" dirty="0"/>
              <a:t>, </a:t>
            </a:r>
            <a:r>
              <a:rPr lang="de-AT" dirty="0" err="1"/>
              <a:t>Concepts</a:t>
            </a:r>
            <a:r>
              <a:rPr lang="de-AT" dirty="0"/>
              <a:t>, </a:t>
            </a:r>
            <a:r>
              <a:rPr lang="de-AT" dirty="0" err="1"/>
              <a:t>Nutshell</a:t>
            </a:r>
            <a:r>
              <a:rPr lang="de-AT" dirty="0"/>
              <a:t> </a:t>
            </a:r>
            <a:r>
              <a:rPr lang="de-AT" dirty="0" err="1"/>
              <a:t>Examples</a:t>
            </a:r>
            <a:endParaRPr lang="de-A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60361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Elise Landman</a:t>
            </a:r>
            <a:endParaRPr lang="de-A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0028E0AD-73FE-4241-80A6-C158F09D6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0200" y="6236208"/>
            <a:ext cx="5901189" cy="320040"/>
          </a:xfrm>
        </p:spPr>
        <p:txBody>
          <a:bodyPr/>
          <a:lstStyle/>
          <a:p>
            <a:r>
              <a:rPr lang="de-AT" dirty="0"/>
              <a:t>JavaFX: </a:t>
            </a:r>
            <a:r>
              <a:rPr lang="de-AT" dirty="0" err="1"/>
              <a:t>History</a:t>
            </a:r>
            <a:r>
              <a:rPr lang="de-AT" dirty="0"/>
              <a:t>, </a:t>
            </a:r>
            <a:r>
              <a:rPr lang="de-AT" dirty="0" err="1"/>
              <a:t>Concepts</a:t>
            </a:r>
            <a:r>
              <a:rPr lang="de-AT" dirty="0"/>
              <a:t>, </a:t>
            </a:r>
            <a:r>
              <a:rPr lang="de-AT" dirty="0" err="1"/>
              <a:t>Nutshell</a:t>
            </a:r>
            <a:r>
              <a:rPr lang="de-AT" dirty="0"/>
              <a:t> </a:t>
            </a:r>
            <a:r>
              <a:rPr lang="de-AT" dirty="0" err="1"/>
              <a:t>Examples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498477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Elise Landman</a:t>
            </a:r>
            <a:endParaRPr lang="de-AT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  <p:sp>
        <p:nvSpPr>
          <p:cNvPr id="12" name="Footer Placeholder 7">
            <a:extLst>
              <a:ext uri="{FF2B5EF4-FFF2-40B4-BE49-F238E27FC236}">
                <a16:creationId xmlns:a16="http://schemas.microsoft.com/office/drawing/2014/main" id="{95057FD4-B1F3-4F9E-ACB1-1E4F791CA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0200" y="6236208"/>
            <a:ext cx="5901189" cy="320040"/>
          </a:xfrm>
        </p:spPr>
        <p:txBody>
          <a:bodyPr/>
          <a:lstStyle/>
          <a:p>
            <a:r>
              <a:rPr lang="de-AT" dirty="0"/>
              <a:t>JavaFX: </a:t>
            </a:r>
            <a:r>
              <a:rPr lang="de-AT" dirty="0" err="1"/>
              <a:t>History</a:t>
            </a:r>
            <a:r>
              <a:rPr lang="de-AT" dirty="0"/>
              <a:t>, </a:t>
            </a:r>
            <a:r>
              <a:rPr lang="de-AT" dirty="0" err="1"/>
              <a:t>Concepts</a:t>
            </a:r>
            <a:r>
              <a:rPr lang="de-AT" dirty="0"/>
              <a:t>, </a:t>
            </a:r>
            <a:r>
              <a:rPr lang="de-AT" dirty="0" err="1"/>
              <a:t>Nutshell</a:t>
            </a:r>
            <a:r>
              <a:rPr lang="de-AT" dirty="0"/>
              <a:t> </a:t>
            </a:r>
            <a:r>
              <a:rPr lang="de-AT" dirty="0" err="1"/>
              <a:t>Examples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61086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Elise Landman</a:t>
            </a:r>
            <a:endParaRPr lang="de-A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Footer Placeholder 7">
            <a:extLst>
              <a:ext uri="{FF2B5EF4-FFF2-40B4-BE49-F238E27FC236}">
                <a16:creationId xmlns:a16="http://schemas.microsoft.com/office/drawing/2014/main" id="{2788E013-BC47-4A3B-A26E-29059EBB3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0200" y="6236208"/>
            <a:ext cx="5901189" cy="320040"/>
          </a:xfrm>
        </p:spPr>
        <p:txBody>
          <a:bodyPr/>
          <a:lstStyle/>
          <a:p>
            <a:r>
              <a:rPr lang="de-AT" dirty="0"/>
              <a:t>JavaFX: </a:t>
            </a:r>
            <a:r>
              <a:rPr lang="de-AT" dirty="0" err="1"/>
              <a:t>History</a:t>
            </a:r>
            <a:r>
              <a:rPr lang="de-AT" dirty="0"/>
              <a:t>, </a:t>
            </a:r>
            <a:r>
              <a:rPr lang="de-AT" dirty="0" err="1"/>
              <a:t>Concepts</a:t>
            </a:r>
            <a:r>
              <a:rPr lang="de-AT" dirty="0"/>
              <a:t>, </a:t>
            </a:r>
            <a:r>
              <a:rPr lang="de-AT" dirty="0" err="1"/>
              <a:t>Nutshell</a:t>
            </a:r>
            <a:r>
              <a:rPr lang="de-AT" dirty="0"/>
              <a:t> </a:t>
            </a:r>
            <a:r>
              <a:rPr lang="de-AT" dirty="0" err="1"/>
              <a:t>Examples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821845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Elise Landman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00B746F8-5C0C-4A5A-982B-C75C47B37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0200" y="6236208"/>
            <a:ext cx="5901189" cy="320040"/>
          </a:xfrm>
        </p:spPr>
        <p:txBody>
          <a:bodyPr/>
          <a:lstStyle/>
          <a:p>
            <a:r>
              <a:rPr lang="de-AT" dirty="0"/>
              <a:t>JavaFX: </a:t>
            </a:r>
            <a:r>
              <a:rPr lang="de-AT" dirty="0" err="1"/>
              <a:t>History</a:t>
            </a:r>
            <a:r>
              <a:rPr lang="de-AT" dirty="0"/>
              <a:t>, </a:t>
            </a:r>
            <a:r>
              <a:rPr lang="de-AT" dirty="0" err="1"/>
              <a:t>Concepts</a:t>
            </a:r>
            <a:r>
              <a:rPr lang="de-AT" dirty="0"/>
              <a:t>, </a:t>
            </a:r>
            <a:r>
              <a:rPr lang="de-AT" dirty="0" err="1"/>
              <a:t>Nutshell</a:t>
            </a:r>
            <a:r>
              <a:rPr lang="de-AT" dirty="0"/>
              <a:t> </a:t>
            </a:r>
            <a:r>
              <a:rPr lang="de-AT" dirty="0" err="1"/>
              <a:t>Examples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18024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Elise Landman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A6DA0259-71D9-481B-B605-3C7D76C99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0200" y="6236208"/>
            <a:ext cx="5901189" cy="320040"/>
          </a:xfrm>
        </p:spPr>
        <p:txBody>
          <a:bodyPr/>
          <a:lstStyle/>
          <a:p>
            <a:r>
              <a:rPr lang="de-AT" dirty="0"/>
              <a:t>JavaFX: </a:t>
            </a:r>
            <a:r>
              <a:rPr lang="de-AT" dirty="0" err="1"/>
              <a:t>History</a:t>
            </a:r>
            <a:r>
              <a:rPr lang="de-AT" dirty="0"/>
              <a:t>, </a:t>
            </a:r>
            <a:r>
              <a:rPr lang="de-AT" dirty="0" err="1"/>
              <a:t>Concepts</a:t>
            </a:r>
            <a:r>
              <a:rPr lang="de-AT" dirty="0"/>
              <a:t>, </a:t>
            </a:r>
            <a:r>
              <a:rPr lang="de-AT" dirty="0" err="1"/>
              <a:t>Nutshell</a:t>
            </a:r>
            <a:r>
              <a:rPr lang="de-AT" dirty="0"/>
              <a:t> </a:t>
            </a:r>
            <a:r>
              <a:rPr lang="de-AT" dirty="0" err="1"/>
              <a:t>Examples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95008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Elise Landman</a:t>
            </a:r>
            <a:endParaRPr lang="de-A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r>
              <a:rPr lang="en-US"/>
              <a:t>JavaFX: History, Concepts, Nutshell Examples</a:t>
            </a:r>
            <a:endParaRPr lang="de-AT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66901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r>
              <a:rPr lang="de-DE"/>
              <a:t>Elise Landman</a:t>
            </a:r>
            <a:endParaRPr lang="de-A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r>
              <a:rPr lang="en-US"/>
              <a:t>JavaFX: History, Concepts, Nutshell Examples</a:t>
            </a:r>
            <a:endParaRPr lang="de-AT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82998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de-DE"/>
              <a:t>Elise Landman</a:t>
            </a:r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US"/>
              <a:t>JavaFX: History, Concepts, Nutshell Examples</a:t>
            </a:r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810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 ?><Relationships xmlns="http://schemas.openxmlformats.org/package/2006/relationships"><Relationship Id="rId2" Target="../media/image13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gluonhq.com/products/javafx/" TargetMode="External"/><Relationship Id="rId2" Type="http://schemas.openxmlformats.org/officeDocument/2006/relationships/hyperlink" Target="http://jdk.java.net/14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jetbrains.com/idea/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javatpoint.com/java-awt" TargetMode="External"/><Relationship Id="rId3" Type="http://schemas.openxmlformats.org/officeDocument/2006/relationships/hyperlink" Target="https://en.wikipedia.org/w/index.php?title=Java_(programming_language)&amp;oldid=956349384" TargetMode="External"/><Relationship Id="rId7" Type="http://schemas.openxmlformats.org/officeDocument/2006/relationships/hyperlink" Target="https://www.javatpoint.com/java-swing" TargetMode="External"/><Relationship Id="rId2" Type="http://schemas.openxmlformats.org/officeDocument/2006/relationships/hyperlink" Target="https://de.wikipedia.org/w/index.php?title=Swing_(Java)&amp;oldid=19609228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oracle.com/technetwork/java/javafx/overview/faq-1446554.html#6" TargetMode="External"/><Relationship Id="rId5" Type="http://schemas.openxmlformats.org/officeDocument/2006/relationships/hyperlink" Target="https://en.wikipedia.org/w/index.php?title=JavaFX&amp;oldid=947700994" TargetMode="External"/><Relationship Id="rId4" Type="http://schemas.openxmlformats.org/officeDocument/2006/relationships/hyperlink" Target="https://en.wikipedia.org/w/index.php?title=Scene_graph&amp;oldid=953884868" TargetMode="External"/><Relationship Id="rId9" Type="http://schemas.openxmlformats.org/officeDocument/2006/relationships/hyperlink" Target="https://www.slideshare.net/SebaYoussef/rich-internet-applications-8711592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>
            <a:extLst>
              <a:ext uri="{FF2B5EF4-FFF2-40B4-BE49-F238E27FC236}">
                <a16:creationId xmlns:a16="http://schemas.microsoft.com/office/drawing/2014/main" id="{87D3A4E0-C908-4EA9-ABDF-E82AD6BDE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838108-867C-4A82-B74C-CCF95B8891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363323"/>
            <a:ext cx="8991600" cy="1471559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JavaFX</a:t>
            </a:r>
            <a:r>
              <a:rPr lang="en-US" sz="3200" dirty="0"/>
              <a:t>:</a:t>
            </a:r>
            <a:br>
              <a:rPr lang="en-US" sz="3200" dirty="0"/>
            </a:br>
            <a:r>
              <a:rPr lang="en-US" sz="3200" dirty="0"/>
              <a:t>History, Concepts, Nutshell Examples</a:t>
            </a:r>
            <a:endParaRPr lang="de-AT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9B43DD-C69B-4A83-8888-765C21DBE5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5281580"/>
            <a:ext cx="4505547" cy="1128549"/>
          </a:xfrm>
        </p:spPr>
        <p:txBody>
          <a:bodyPr>
            <a:normAutofit/>
          </a:bodyPr>
          <a:lstStyle/>
          <a:p>
            <a:pPr algn="r"/>
            <a:r>
              <a:rPr lang="de-AT" dirty="0">
                <a:solidFill>
                  <a:schemeClr val="bg1"/>
                </a:solidFill>
              </a:rPr>
              <a:t>BIS Seminar – Summersemester 2020</a:t>
            </a:r>
          </a:p>
          <a:p>
            <a:pPr algn="r"/>
            <a:r>
              <a:rPr lang="de-AT" dirty="0">
                <a:solidFill>
                  <a:schemeClr val="bg1"/>
                </a:solidFill>
              </a:rPr>
              <a:t>Elise Landman h1551237</a:t>
            </a:r>
          </a:p>
          <a:p>
            <a:pPr algn="r"/>
            <a:endParaRPr lang="de-AT" dirty="0">
              <a:solidFill>
                <a:schemeClr val="bg1"/>
              </a:solidFill>
            </a:endParaRPr>
          </a:p>
        </p:txBody>
      </p:sp>
      <p:pic>
        <p:nvPicPr>
          <p:cNvPr id="5" name="Picture 4" descr="A picture containing light, drawing&#10;&#10;Description automatically generated">
            <a:extLst>
              <a:ext uri="{FF2B5EF4-FFF2-40B4-BE49-F238E27FC236}">
                <a16:creationId xmlns:a16="http://schemas.microsoft.com/office/drawing/2014/main" id="{F34064B6-FDBD-49B1-AA44-D42D5B1AC2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1866" y="302034"/>
            <a:ext cx="2519362" cy="105102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B40A3D0-90BF-4891-AEBE-E9888F52ECEE}"/>
              </a:ext>
            </a:extLst>
          </p:cNvPr>
          <p:cNvSpPr txBox="1"/>
          <p:nvPr/>
        </p:nvSpPr>
        <p:spPr>
          <a:xfrm>
            <a:off x="9022831" y="6361803"/>
            <a:ext cx="40708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  <a:lumOff val="50000"/>
                    <a:alpha val="70000"/>
                  </a:schemeClr>
                </a:solidFill>
              </a:rPr>
              <a:t>Source: https://en.wikipedia.org/wiki/JavaFX_Script</a:t>
            </a:r>
          </a:p>
        </p:txBody>
      </p:sp>
    </p:spTree>
    <p:extLst>
      <p:ext uri="{BB962C8B-B14F-4D97-AF65-F5344CB8AC3E}">
        <p14:creationId xmlns:p14="http://schemas.microsoft.com/office/powerpoint/2010/main" val="1467995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E4DB9-D240-438B-B7B2-F3B17221F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0412"/>
            <a:ext cx="10515600" cy="748787"/>
          </a:xfrm>
        </p:spPr>
        <p:txBody>
          <a:bodyPr>
            <a:normAutofit fontScale="90000"/>
          </a:bodyPr>
          <a:lstStyle/>
          <a:p>
            <a:r>
              <a:rPr lang="en-US" dirty="0"/>
              <a:t>Ancestors of </a:t>
            </a:r>
            <a:r>
              <a:rPr lang="de-AT" dirty="0" err="1"/>
              <a:t>java</a:t>
            </a:r>
            <a:r>
              <a:rPr lang="de-AT" dirty="0"/>
              <a:t> </a:t>
            </a:r>
            <a:r>
              <a:rPr lang="de-AT" dirty="0" err="1"/>
              <a:t>fx</a:t>
            </a:r>
            <a:endParaRPr lang="de-A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9753D3-0A41-4C19-A79F-FCB6A0905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576" y="6450930"/>
            <a:ext cx="11394346" cy="320040"/>
          </a:xfrm>
        </p:spPr>
        <p:txBody>
          <a:bodyPr/>
          <a:lstStyle/>
          <a:p>
            <a:r>
              <a:rPr lang="de-AT" sz="1000" dirty="0"/>
              <a:t>JavaFX: </a:t>
            </a:r>
            <a:r>
              <a:rPr lang="de-AT" sz="1000" dirty="0" err="1"/>
              <a:t>History</a:t>
            </a:r>
            <a:r>
              <a:rPr lang="de-AT" sz="1000" dirty="0"/>
              <a:t>, </a:t>
            </a:r>
            <a:r>
              <a:rPr lang="de-AT" sz="1000" dirty="0" err="1"/>
              <a:t>Concepts</a:t>
            </a:r>
            <a:r>
              <a:rPr lang="de-AT" sz="1000" dirty="0"/>
              <a:t>, </a:t>
            </a:r>
            <a:r>
              <a:rPr lang="de-AT" sz="1000" dirty="0" err="1"/>
              <a:t>Nutshell</a:t>
            </a:r>
            <a:r>
              <a:rPr lang="de-AT" sz="1000" dirty="0"/>
              <a:t> </a:t>
            </a:r>
            <a:r>
              <a:rPr lang="de-AT" sz="1000" dirty="0" err="1"/>
              <a:t>Examples</a:t>
            </a:r>
            <a:r>
              <a:rPr lang="de-AT" sz="1000" dirty="0"/>
              <a:t>																	Elise Landman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6BB126-1632-4A83-95C7-4F7B0627B439}"/>
              </a:ext>
            </a:extLst>
          </p:cNvPr>
          <p:cNvSpPr txBox="1"/>
          <p:nvPr/>
        </p:nvSpPr>
        <p:spPr>
          <a:xfrm>
            <a:off x="1168749" y="2230077"/>
            <a:ext cx="10160000" cy="4459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AT" sz="2400" spc="100" dirty="0"/>
              <a:t>1995:  Abstract </a:t>
            </a:r>
            <a:r>
              <a:rPr lang="de-AT" sz="2400" spc="100" dirty="0" err="1"/>
              <a:t>Window</a:t>
            </a:r>
            <a:r>
              <a:rPr lang="de-AT" sz="2400" spc="100" dirty="0"/>
              <a:t> Toolkit (AWT)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400" spc="100" dirty="0"/>
              <a:t>First Java GUI Library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spc="100" dirty="0"/>
              <a:t>Platform Dependent: </a:t>
            </a:r>
            <a:r>
              <a:rPr lang="de-AT" sz="2400" spc="100" dirty="0"/>
              <a:t>different </a:t>
            </a:r>
            <a:br>
              <a:rPr lang="de-AT" sz="2400" spc="100" dirty="0"/>
            </a:br>
            <a:r>
              <a:rPr lang="de-AT" sz="2400" spc="100" dirty="0"/>
              <a:t>interface on different OS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400" spc="100" dirty="0"/>
              <a:t>Heavyweight (</a:t>
            </a:r>
            <a:r>
              <a:rPr lang="fr-FR" sz="2400" dirty="0" err="1"/>
              <a:t>JavaTpoint</a:t>
            </a:r>
            <a:r>
              <a:rPr lang="fr-FR" sz="2400" dirty="0"/>
              <a:t>, 2020)</a:t>
            </a:r>
            <a:endParaRPr lang="de-AT" sz="2400" spc="100" dirty="0"/>
          </a:p>
          <a:p>
            <a:pPr>
              <a:lnSpc>
                <a:spcPct val="150000"/>
              </a:lnSpc>
            </a:pPr>
            <a:endParaRPr lang="de-AT" sz="2400" spc="1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de-AT" sz="2400" spc="100" dirty="0"/>
          </a:p>
          <a:p>
            <a:pPr>
              <a:lnSpc>
                <a:spcPct val="150000"/>
              </a:lnSpc>
            </a:pPr>
            <a:endParaRPr lang="de-AT" sz="2400" spc="100" dirty="0"/>
          </a:p>
        </p:txBody>
      </p:sp>
      <p:pic>
        <p:nvPicPr>
          <p:cNvPr id="7" name="Picture 6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37E7406E-FF75-48BF-B5FF-C2C96CC4E070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24" r="31848" b="15028"/>
          <a:stretch/>
        </p:blipFill>
        <p:spPr bwMode="auto">
          <a:xfrm>
            <a:off x="7316961" y="2230077"/>
            <a:ext cx="3219133" cy="290734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1E6589F-3212-4627-B135-A775A374F57F}"/>
              </a:ext>
            </a:extLst>
          </p:cNvPr>
          <p:cNvSpPr txBox="1"/>
          <p:nvPr/>
        </p:nvSpPr>
        <p:spPr>
          <a:xfrm>
            <a:off x="7882640" y="5187511"/>
            <a:ext cx="113943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1">
                    <a:alpha val="70000"/>
                  </a:schemeClr>
                </a:solidFill>
              </a:rPr>
              <a:t>Source: https://www.javatpoint.com/java-awt</a:t>
            </a:r>
            <a:endParaRPr lang="en-US" sz="900" dirty="0">
              <a:solidFill>
                <a:schemeClr val="tx1">
                  <a:alpha val="7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355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E4DB9-D240-438B-B7B2-F3B17221F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0412"/>
            <a:ext cx="10515600" cy="748787"/>
          </a:xfrm>
        </p:spPr>
        <p:txBody>
          <a:bodyPr>
            <a:normAutofit fontScale="90000"/>
          </a:bodyPr>
          <a:lstStyle/>
          <a:p>
            <a:r>
              <a:rPr lang="en-US" dirty="0"/>
              <a:t>Ancestors of </a:t>
            </a:r>
            <a:r>
              <a:rPr lang="de-AT" dirty="0" err="1"/>
              <a:t>java</a:t>
            </a:r>
            <a:r>
              <a:rPr lang="de-AT" dirty="0"/>
              <a:t> </a:t>
            </a:r>
            <a:r>
              <a:rPr lang="de-AT" dirty="0" err="1"/>
              <a:t>fx</a:t>
            </a:r>
            <a:endParaRPr lang="de-A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9753D3-0A41-4C19-A79F-FCB6A0905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576" y="6450930"/>
            <a:ext cx="11394346" cy="320040"/>
          </a:xfrm>
        </p:spPr>
        <p:txBody>
          <a:bodyPr/>
          <a:lstStyle/>
          <a:p>
            <a:r>
              <a:rPr lang="de-AT" sz="1000" dirty="0"/>
              <a:t>JavaFX: </a:t>
            </a:r>
            <a:r>
              <a:rPr lang="de-AT" sz="1000" dirty="0" err="1"/>
              <a:t>History</a:t>
            </a:r>
            <a:r>
              <a:rPr lang="de-AT" sz="1000" dirty="0"/>
              <a:t>, </a:t>
            </a:r>
            <a:r>
              <a:rPr lang="de-AT" sz="1000" dirty="0" err="1"/>
              <a:t>Concepts</a:t>
            </a:r>
            <a:r>
              <a:rPr lang="de-AT" sz="1000" dirty="0"/>
              <a:t>, </a:t>
            </a:r>
            <a:r>
              <a:rPr lang="de-AT" sz="1000" dirty="0" err="1"/>
              <a:t>Nutshell</a:t>
            </a:r>
            <a:r>
              <a:rPr lang="de-AT" sz="1000" dirty="0"/>
              <a:t> </a:t>
            </a:r>
            <a:r>
              <a:rPr lang="de-AT" sz="1000" dirty="0" err="1"/>
              <a:t>Examples</a:t>
            </a:r>
            <a:r>
              <a:rPr lang="de-AT" sz="1000" dirty="0"/>
              <a:t>																	Elise Landman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6BB126-1632-4A83-95C7-4F7B0627B439}"/>
              </a:ext>
            </a:extLst>
          </p:cNvPr>
          <p:cNvSpPr txBox="1"/>
          <p:nvPr/>
        </p:nvSpPr>
        <p:spPr>
          <a:xfrm>
            <a:off x="1168749" y="2230077"/>
            <a:ext cx="10160000" cy="3351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AT" sz="2400" spc="100" dirty="0"/>
              <a:t>1996:  Swing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spc="100" dirty="0"/>
              <a:t>Successor of </a:t>
            </a:r>
            <a:r>
              <a:rPr lang="de-AT" sz="2400" spc="100" dirty="0"/>
              <a:t>AWT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spc="100" dirty="0"/>
              <a:t>Platform Independent: </a:t>
            </a:r>
            <a:r>
              <a:rPr lang="de-AT" sz="2400" spc="100" dirty="0"/>
              <a:t>same „</a:t>
            </a:r>
            <a:r>
              <a:rPr lang="de-AT" sz="2400" spc="100" dirty="0" err="1"/>
              <a:t>look</a:t>
            </a:r>
            <a:r>
              <a:rPr lang="de-AT" sz="2400" spc="100" dirty="0"/>
              <a:t> </a:t>
            </a:r>
            <a:br>
              <a:rPr lang="de-AT" sz="2400" spc="100" dirty="0"/>
            </a:br>
            <a:r>
              <a:rPr lang="de-AT" sz="2400" spc="100" dirty="0"/>
              <a:t>and </a:t>
            </a:r>
            <a:r>
              <a:rPr lang="de-AT" sz="2400" spc="100" dirty="0" err="1"/>
              <a:t>feel</a:t>
            </a:r>
            <a:r>
              <a:rPr lang="de-AT" sz="2400" spc="100" dirty="0"/>
              <a:t>“ on </a:t>
            </a:r>
            <a:r>
              <a:rPr lang="de-AT" sz="2400" spc="100" dirty="0" err="1"/>
              <a:t>each</a:t>
            </a:r>
            <a:r>
              <a:rPr lang="de-AT" sz="2400" spc="100" dirty="0"/>
              <a:t> OS and </a:t>
            </a:r>
            <a:r>
              <a:rPr lang="de-AT" sz="2400" spc="100" dirty="0" err="1"/>
              <a:t>device</a:t>
            </a:r>
            <a:endParaRPr lang="de-AT" sz="2400" spc="1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400" spc="100" dirty="0"/>
              <a:t>Lightweight (</a:t>
            </a:r>
            <a:r>
              <a:rPr lang="fr-FR" sz="2400" dirty="0" err="1"/>
              <a:t>JavaTpoint</a:t>
            </a:r>
            <a:r>
              <a:rPr lang="fr-FR" sz="2400" dirty="0"/>
              <a:t>, 2020)</a:t>
            </a:r>
            <a:endParaRPr lang="de-AT" sz="2400" spc="100" dirty="0"/>
          </a:p>
          <a:p>
            <a:pPr>
              <a:lnSpc>
                <a:spcPct val="150000"/>
              </a:lnSpc>
            </a:pPr>
            <a:endParaRPr lang="de-AT" sz="2400" spc="100" dirty="0"/>
          </a:p>
        </p:txBody>
      </p:sp>
      <p:pic>
        <p:nvPicPr>
          <p:cNvPr id="6" name="Picture 5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744969B6-7D9C-4AEB-B281-F39A47D8053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6671" y="2187552"/>
            <a:ext cx="4386580" cy="33750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86B824F-B0DF-4694-8C0E-502C13258A00}"/>
              </a:ext>
            </a:extLst>
          </p:cNvPr>
          <p:cNvSpPr txBox="1"/>
          <p:nvPr/>
        </p:nvSpPr>
        <p:spPr>
          <a:xfrm>
            <a:off x="7737785" y="5562577"/>
            <a:ext cx="113943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1">
                    <a:alpha val="70000"/>
                  </a:schemeClr>
                </a:solidFill>
              </a:rPr>
              <a:t>Source: https://en.wikipedia.org/wiki/Swing_(Java)</a:t>
            </a:r>
            <a:endParaRPr lang="en-US" sz="900" dirty="0">
              <a:solidFill>
                <a:schemeClr val="tx1">
                  <a:alpha val="7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137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E4DB9-D240-438B-B7B2-F3B17221F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0412"/>
            <a:ext cx="10515600" cy="748787"/>
          </a:xfrm>
        </p:spPr>
        <p:txBody>
          <a:bodyPr>
            <a:normAutofit fontScale="90000"/>
          </a:bodyPr>
          <a:lstStyle/>
          <a:p>
            <a:r>
              <a:rPr lang="de-AT" dirty="0"/>
              <a:t>Time </a:t>
            </a:r>
            <a:r>
              <a:rPr lang="de-AT" dirty="0" err="1"/>
              <a:t>machine</a:t>
            </a:r>
            <a:endParaRPr lang="de-A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9753D3-0A41-4C19-A79F-FCB6A0905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576" y="6450930"/>
            <a:ext cx="11394346" cy="320040"/>
          </a:xfrm>
        </p:spPr>
        <p:txBody>
          <a:bodyPr/>
          <a:lstStyle/>
          <a:p>
            <a:r>
              <a:rPr lang="de-AT" sz="1000" dirty="0"/>
              <a:t>JavaFX: </a:t>
            </a:r>
            <a:r>
              <a:rPr lang="de-AT" sz="1000" dirty="0" err="1"/>
              <a:t>History</a:t>
            </a:r>
            <a:r>
              <a:rPr lang="de-AT" sz="1000" dirty="0"/>
              <a:t>, </a:t>
            </a:r>
            <a:r>
              <a:rPr lang="de-AT" sz="1000" dirty="0" err="1"/>
              <a:t>Concepts</a:t>
            </a:r>
            <a:r>
              <a:rPr lang="de-AT" sz="1000" dirty="0"/>
              <a:t>, </a:t>
            </a:r>
            <a:r>
              <a:rPr lang="de-AT" sz="1000" dirty="0" err="1"/>
              <a:t>Nutshell</a:t>
            </a:r>
            <a:r>
              <a:rPr lang="de-AT" sz="1000" dirty="0"/>
              <a:t> </a:t>
            </a:r>
            <a:r>
              <a:rPr lang="de-AT" sz="1000" dirty="0" err="1"/>
              <a:t>Examples</a:t>
            </a:r>
            <a:r>
              <a:rPr lang="de-AT" sz="1000" dirty="0"/>
              <a:t>																	Elise Landman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6BB126-1632-4A83-95C7-4F7B0627B439}"/>
              </a:ext>
            </a:extLst>
          </p:cNvPr>
          <p:cNvSpPr txBox="1"/>
          <p:nvPr/>
        </p:nvSpPr>
        <p:spPr>
          <a:xfrm>
            <a:off x="838200" y="2102567"/>
            <a:ext cx="10515600" cy="7441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AT" sz="3200" spc="100" dirty="0"/>
              <a:t>12 </a:t>
            </a:r>
            <a:r>
              <a:rPr lang="de-AT" sz="3200" spc="100" dirty="0" err="1"/>
              <a:t>years</a:t>
            </a:r>
            <a:r>
              <a:rPr lang="de-AT" sz="3200" spc="100" dirty="0"/>
              <a:t> fast </a:t>
            </a:r>
            <a:r>
              <a:rPr lang="de-AT" sz="3200" spc="100" dirty="0" err="1"/>
              <a:t>forward</a:t>
            </a:r>
            <a:r>
              <a:rPr lang="de-AT" sz="3200" spc="100" dirty="0"/>
              <a:t>…</a:t>
            </a:r>
          </a:p>
        </p:txBody>
      </p:sp>
      <p:pic>
        <p:nvPicPr>
          <p:cNvPr id="6148" name="Picture 4" descr="Fies GIF - Find on GIFER">
            <a:extLst>
              <a:ext uri="{FF2B5EF4-FFF2-40B4-BE49-F238E27FC236}">
                <a16:creationId xmlns:a16="http://schemas.microsoft.com/office/drawing/2014/main" id="{4EC869DB-3ED9-4C9F-B385-0FA7A29000A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2212" y="3261362"/>
            <a:ext cx="2187575" cy="218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3BA8147-E556-449D-B9C4-9758B0ECCBF7}"/>
              </a:ext>
            </a:extLst>
          </p:cNvPr>
          <p:cNvSpPr txBox="1"/>
          <p:nvPr/>
        </p:nvSpPr>
        <p:spPr>
          <a:xfrm>
            <a:off x="5328137" y="5465965"/>
            <a:ext cx="1139434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1">
                    <a:alpha val="70000"/>
                  </a:schemeClr>
                </a:solidFill>
              </a:rPr>
              <a:t>Source: https://gifer.com/en/Oi8y</a:t>
            </a:r>
          </a:p>
          <a:p>
            <a:endParaRPr lang="en-US" sz="900" dirty="0">
              <a:solidFill>
                <a:schemeClr val="tx1">
                  <a:alpha val="7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092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E4DB9-D240-438B-B7B2-F3B17221F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0412"/>
            <a:ext cx="10515600" cy="748787"/>
          </a:xfrm>
        </p:spPr>
        <p:txBody>
          <a:bodyPr>
            <a:normAutofit fontScale="90000"/>
          </a:bodyPr>
          <a:lstStyle/>
          <a:p>
            <a:r>
              <a:rPr lang="de-AT" dirty="0"/>
              <a:t>Release of </a:t>
            </a:r>
            <a:r>
              <a:rPr lang="de-AT" dirty="0" err="1"/>
              <a:t>java</a:t>
            </a:r>
            <a:r>
              <a:rPr lang="de-AT" dirty="0"/>
              <a:t> </a:t>
            </a:r>
            <a:r>
              <a:rPr lang="de-AT" dirty="0" err="1"/>
              <a:t>fx</a:t>
            </a:r>
            <a:endParaRPr lang="de-A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9753D3-0A41-4C19-A79F-FCB6A0905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576" y="6450930"/>
            <a:ext cx="11394346" cy="320040"/>
          </a:xfrm>
        </p:spPr>
        <p:txBody>
          <a:bodyPr/>
          <a:lstStyle/>
          <a:p>
            <a:r>
              <a:rPr lang="de-AT" sz="1000" dirty="0"/>
              <a:t>JavaFX: </a:t>
            </a:r>
            <a:r>
              <a:rPr lang="de-AT" sz="1000" dirty="0" err="1"/>
              <a:t>History</a:t>
            </a:r>
            <a:r>
              <a:rPr lang="de-AT" sz="1000" dirty="0"/>
              <a:t>, </a:t>
            </a:r>
            <a:r>
              <a:rPr lang="de-AT" sz="1000" dirty="0" err="1"/>
              <a:t>Concepts</a:t>
            </a:r>
            <a:r>
              <a:rPr lang="de-AT" sz="1000" dirty="0"/>
              <a:t>, </a:t>
            </a:r>
            <a:r>
              <a:rPr lang="de-AT" sz="1000" dirty="0" err="1"/>
              <a:t>Nutshell</a:t>
            </a:r>
            <a:r>
              <a:rPr lang="de-AT" sz="1000" dirty="0"/>
              <a:t> </a:t>
            </a:r>
            <a:r>
              <a:rPr lang="de-AT" sz="1000" dirty="0" err="1"/>
              <a:t>Examples</a:t>
            </a:r>
            <a:r>
              <a:rPr lang="de-AT" sz="1000" dirty="0"/>
              <a:t>																	Elise Landman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6BB126-1632-4A83-95C7-4F7B0627B439}"/>
              </a:ext>
            </a:extLst>
          </p:cNvPr>
          <p:cNvSpPr txBox="1"/>
          <p:nvPr/>
        </p:nvSpPr>
        <p:spPr>
          <a:xfrm>
            <a:off x="1189535" y="1984590"/>
            <a:ext cx="9812929" cy="39052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AT" sz="2400" spc="100" dirty="0"/>
              <a:t>2008:  JavaFX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spc="100" dirty="0"/>
              <a:t>Not an official successor of </a:t>
            </a:r>
            <a:r>
              <a:rPr lang="de-AT" sz="2400" spc="100" dirty="0"/>
              <a:t>Swing – but will </a:t>
            </a:r>
            <a:r>
              <a:rPr lang="en-US" sz="2400" spc="100" dirty="0"/>
              <a:t>be</a:t>
            </a:r>
            <a:r>
              <a:rPr lang="de-AT" sz="2400" spc="100" dirty="0"/>
              <a:t> </a:t>
            </a:r>
            <a:r>
              <a:rPr lang="en-US" sz="2400" spc="100" dirty="0"/>
              <a:t>replaced in the future (Oracle, 2020)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400" spc="100" dirty="0"/>
              <a:t>Support of RIAs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400" spc="100" dirty="0"/>
              <a:t>Support </a:t>
            </a:r>
            <a:r>
              <a:rPr lang="de-AT" sz="2400" spc="100" dirty="0" err="1"/>
              <a:t>for</a:t>
            </a:r>
            <a:r>
              <a:rPr lang="de-AT" sz="2400" spc="100" dirty="0"/>
              <a:t> Windows, MacOS, Linux, Android, iOS and Raspbian OS (Wikipedia, 2020)</a:t>
            </a:r>
          </a:p>
          <a:p>
            <a:pPr>
              <a:lnSpc>
                <a:spcPct val="150000"/>
              </a:lnSpc>
            </a:pPr>
            <a:endParaRPr lang="de-AT" sz="2400" spc="100" dirty="0"/>
          </a:p>
        </p:txBody>
      </p:sp>
    </p:spTree>
    <p:extLst>
      <p:ext uri="{BB962C8B-B14F-4D97-AF65-F5344CB8AC3E}">
        <p14:creationId xmlns:p14="http://schemas.microsoft.com/office/powerpoint/2010/main" val="39724964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E4DB9-D240-438B-B7B2-F3B17221F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0412"/>
            <a:ext cx="10515600" cy="748787"/>
          </a:xfrm>
        </p:spPr>
        <p:txBody>
          <a:bodyPr>
            <a:normAutofit fontScale="90000"/>
          </a:bodyPr>
          <a:lstStyle/>
          <a:p>
            <a:r>
              <a:rPr lang="de-AT" dirty="0"/>
              <a:t>Swing VS Java FX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9753D3-0A41-4C19-A79F-FCB6A0905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576" y="6450930"/>
            <a:ext cx="11394346" cy="320040"/>
          </a:xfrm>
        </p:spPr>
        <p:txBody>
          <a:bodyPr/>
          <a:lstStyle/>
          <a:p>
            <a:r>
              <a:rPr lang="de-AT" sz="1000" dirty="0"/>
              <a:t>JavaFX: </a:t>
            </a:r>
            <a:r>
              <a:rPr lang="de-AT" sz="1000" dirty="0" err="1"/>
              <a:t>History</a:t>
            </a:r>
            <a:r>
              <a:rPr lang="de-AT" sz="1000" dirty="0"/>
              <a:t>, </a:t>
            </a:r>
            <a:r>
              <a:rPr lang="de-AT" sz="1000" dirty="0" err="1"/>
              <a:t>Concepts</a:t>
            </a:r>
            <a:r>
              <a:rPr lang="de-AT" sz="1000" dirty="0"/>
              <a:t>, </a:t>
            </a:r>
            <a:r>
              <a:rPr lang="de-AT" sz="1000" dirty="0" err="1"/>
              <a:t>Nutshell</a:t>
            </a:r>
            <a:r>
              <a:rPr lang="de-AT" sz="1000" dirty="0"/>
              <a:t> </a:t>
            </a:r>
            <a:r>
              <a:rPr lang="de-AT" sz="1000" dirty="0" err="1"/>
              <a:t>Examples</a:t>
            </a:r>
            <a:r>
              <a:rPr lang="de-AT" sz="1000" dirty="0"/>
              <a:t>																	Elise Landman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6BB126-1632-4A83-95C7-4F7B0627B439}"/>
              </a:ext>
            </a:extLst>
          </p:cNvPr>
          <p:cNvSpPr txBox="1"/>
          <p:nvPr/>
        </p:nvSpPr>
        <p:spPr>
          <a:xfrm>
            <a:off x="1168749" y="1696677"/>
            <a:ext cx="10160000" cy="7783221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AT" sz="2400" spc="100" dirty="0"/>
              <a:t>Swing: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400" spc="100" dirty="0"/>
              <a:t>Standard UI </a:t>
            </a:r>
            <a:r>
              <a:rPr lang="de-AT" sz="2400" spc="100" dirty="0" err="1"/>
              <a:t>components</a:t>
            </a:r>
            <a:r>
              <a:rPr lang="de-AT" sz="2400" spc="100" dirty="0"/>
              <a:t>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400" spc="100" dirty="0" err="1"/>
              <a:t>Decent</a:t>
            </a:r>
            <a:r>
              <a:rPr lang="de-AT" sz="2400" spc="100" dirty="0"/>
              <a:t> </a:t>
            </a:r>
            <a:r>
              <a:rPr lang="de-AT" sz="2400" spc="100" dirty="0" err="1"/>
              <a:t>look</a:t>
            </a:r>
            <a:r>
              <a:rPr lang="de-AT" sz="2400" spc="100" dirty="0"/>
              <a:t> and </a:t>
            </a:r>
            <a:r>
              <a:rPr lang="de-AT" sz="2400" spc="100" dirty="0" err="1"/>
              <a:t>feel</a:t>
            </a:r>
            <a:endParaRPr lang="de-AT" sz="2400" spc="1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400" spc="100" dirty="0"/>
              <a:t>Basic </a:t>
            </a:r>
            <a:r>
              <a:rPr lang="de-AT" sz="2400" spc="100" dirty="0" err="1"/>
              <a:t>controls</a:t>
            </a:r>
            <a:r>
              <a:rPr lang="de-AT" sz="2400" spc="100" dirty="0"/>
              <a:t> (Buttons, Check Boxes, etc.)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400" spc="100" dirty="0"/>
              <a:t>No support </a:t>
            </a:r>
            <a:r>
              <a:rPr lang="de-AT" sz="2400" spc="100" dirty="0" err="1"/>
              <a:t>for</a:t>
            </a:r>
            <a:r>
              <a:rPr lang="de-AT" sz="2400" spc="100" dirty="0"/>
              <a:t> </a:t>
            </a:r>
            <a:r>
              <a:rPr lang="de-AT" sz="2400" spc="100" dirty="0" err="1"/>
              <a:t>touch</a:t>
            </a:r>
            <a:r>
              <a:rPr lang="de-AT" sz="2400" spc="100" dirty="0"/>
              <a:t> </a:t>
            </a:r>
            <a:r>
              <a:rPr lang="de-AT" sz="2400" spc="100" dirty="0" err="1"/>
              <a:t>devices</a:t>
            </a:r>
            <a:endParaRPr lang="de-AT" sz="2400" spc="1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400" spc="100" dirty="0"/>
              <a:t>No </a:t>
            </a:r>
            <a:r>
              <a:rPr lang="de-AT" sz="2400" spc="100" dirty="0" err="1"/>
              <a:t>new</a:t>
            </a:r>
            <a:r>
              <a:rPr lang="de-AT" sz="2400" spc="100" dirty="0"/>
              <a:t> </a:t>
            </a:r>
            <a:r>
              <a:rPr lang="de-AT" sz="2400" spc="100" dirty="0" err="1"/>
              <a:t>releases</a:t>
            </a:r>
            <a:endParaRPr lang="de-AT" sz="2400" spc="100" dirty="0"/>
          </a:p>
          <a:p>
            <a:pPr>
              <a:lnSpc>
                <a:spcPct val="150000"/>
              </a:lnSpc>
            </a:pPr>
            <a:r>
              <a:rPr lang="de-AT" sz="2400" dirty="0"/>
              <a:t>(</a:t>
            </a:r>
            <a:r>
              <a:rPr lang="de-AT" sz="2400" dirty="0" err="1"/>
              <a:t>Educba</a:t>
            </a:r>
            <a:r>
              <a:rPr lang="de-AT" sz="2400" dirty="0"/>
              <a:t>, 2020)</a:t>
            </a:r>
            <a:endParaRPr lang="de-AT" sz="2400" spc="100" dirty="0"/>
          </a:p>
          <a:p>
            <a:pPr>
              <a:lnSpc>
                <a:spcPct val="150000"/>
              </a:lnSpc>
            </a:pPr>
            <a:endParaRPr lang="de-AT" sz="2400" spc="100" dirty="0"/>
          </a:p>
          <a:p>
            <a:pPr>
              <a:lnSpc>
                <a:spcPct val="150000"/>
              </a:lnSpc>
            </a:pPr>
            <a:endParaRPr lang="de-AT" sz="2400" spc="100" dirty="0"/>
          </a:p>
          <a:p>
            <a:pPr>
              <a:lnSpc>
                <a:spcPct val="150000"/>
              </a:lnSpc>
            </a:pPr>
            <a:endParaRPr lang="de-AT" sz="2400" spc="100" dirty="0"/>
          </a:p>
          <a:p>
            <a:pPr>
              <a:lnSpc>
                <a:spcPct val="150000"/>
              </a:lnSpc>
            </a:pPr>
            <a:endParaRPr lang="de-AT" sz="2400" spc="100" dirty="0"/>
          </a:p>
          <a:p>
            <a:pPr>
              <a:lnSpc>
                <a:spcPct val="150000"/>
              </a:lnSpc>
            </a:pPr>
            <a:endParaRPr lang="de-AT" sz="2400" spc="100" dirty="0"/>
          </a:p>
          <a:p>
            <a:pPr>
              <a:lnSpc>
                <a:spcPct val="150000"/>
              </a:lnSpc>
            </a:pPr>
            <a:endParaRPr lang="de-AT" sz="2400" spc="100" dirty="0"/>
          </a:p>
          <a:p>
            <a:pPr>
              <a:lnSpc>
                <a:spcPct val="150000"/>
              </a:lnSpc>
            </a:pPr>
            <a:r>
              <a:rPr lang="de-AT" sz="2400" spc="100" dirty="0"/>
              <a:t>JavaFX: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400" spc="100" dirty="0"/>
              <a:t>Rich GUI </a:t>
            </a:r>
            <a:r>
              <a:rPr lang="de-AT" sz="2400" spc="100" dirty="0" err="1"/>
              <a:t>components</a:t>
            </a:r>
            <a:endParaRPr lang="de-AT" sz="2400" spc="1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400" spc="100" dirty="0"/>
              <a:t>Modern </a:t>
            </a:r>
            <a:r>
              <a:rPr lang="de-AT" sz="2400" spc="100" dirty="0" err="1"/>
              <a:t>look</a:t>
            </a:r>
            <a:r>
              <a:rPr lang="de-AT" sz="2400" spc="100" dirty="0"/>
              <a:t> and </a:t>
            </a:r>
            <a:r>
              <a:rPr lang="de-AT" sz="2400" spc="100" dirty="0" err="1"/>
              <a:t>feel</a:t>
            </a:r>
            <a:endParaRPr lang="de-AT" sz="2400" spc="1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400" spc="100" dirty="0"/>
              <a:t>Many modern and </a:t>
            </a:r>
            <a:r>
              <a:rPr lang="de-AT" sz="2400" spc="100" dirty="0" err="1"/>
              <a:t>new</a:t>
            </a:r>
            <a:r>
              <a:rPr lang="de-AT" sz="2400" spc="100" dirty="0"/>
              <a:t> </a:t>
            </a:r>
            <a:r>
              <a:rPr lang="de-AT" sz="2400" spc="100" dirty="0" err="1"/>
              <a:t>controls</a:t>
            </a:r>
            <a:endParaRPr lang="de-AT" sz="2400" spc="1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400" spc="100" dirty="0"/>
              <a:t>Stylish </a:t>
            </a:r>
            <a:r>
              <a:rPr lang="de-AT" sz="2400" spc="100" dirty="0" err="1"/>
              <a:t>animations</a:t>
            </a:r>
            <a:endParaRPr lang="de-AT" sz="2400" spc="1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400" spc="100" dirty="0"/>
              <a:t>Touch screen support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400" spc="100" dirty="0"/>
              <a:t>New </a:t>
            </a:r>
            <a:r>
              <a:rPr lang="de-AT" sz="2400" spc="100" dirty="0" err="1"/>
              <a:t>releases</a:t>
            </a:r>
            <a:r>
              <a:rPr lang="de-AT" sz="2400" spc="100" dirty="0"/>
              <a:t> in </a:t>
            </a:r>
            <a:r>
              <a:rPr lang="de-AT" sz="2400" spc="100" dirty="0" err="1"/>
              <a:t>the</a:t>
            </a:r>
            <a:r>
              <a:rPr lang="de-AT" sz="2400" spc="100" dirty="0"/>
              <a:t> </a:t>
            </a:r>
            <a:r>
              <a:rPr lang="de-AT" sz="2400" spc="100" dirty="0" err="1"/>
              <a:t>future</a:t>
            </a:r>
            <a:endParaRPr lang="de-AT" sz="2400" spc="100" dirty="0"/>
          </a:p>
          <a:p>
            <a:pPr>
              <a:lnSpc>
                <a:spcPct val="150000"/>
              </a:lnSpc>
            </a:pPr>
            <a:endParaRPr lang="de-AT" sz="2400" spc="100" dirty="0"/>
          </a:p>
        </p:txBody>
      </p:sp>
    </p:spTree>
    <p:extLst>
      <p:ext uri="{BB962C8B-B14F-4D97-AF65-F5344CB8AC3E}">
        <p14:creationId xmlns:p14="http://schemas.microsoft.com/office/powerpoint/2010/main" val="21113502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E4DB9-D240-438B-B7B2-F3B17221F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0412"/>
            <a:ext cx="10515600" cy="748787"/>
          </a:xfrm>
        </p:spPr>
        <p:txBody>
          <a:bodyPr>
            <a:normAutofit fontScale="90000"/>
          </a:bodyPr>
          <a:lstStyle/>
          <a:p>
            <a:r>
              <a:rPr lang="de-AT" dirty="0"/>
              <a:t>Live Demo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9753D3-0A41-4C19-A79F-FCB6A0905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576" y="6450930"/>
            <a:ext cx="11394346" cy="320040"/>
          </a:xfrm>
        </p:spPr>
        <p:txBody>
          <a:bodyPr/>
          <a:lstStyle/>
          <a:p>
            <a:r>
              <a:rPr lang="de-AT" sz="1000" dirty="0"/>
              <a:t>JavaFX: </a:t>
            </a:r>
            <a:r>
              <a:rPr lang="de-AT" sz="1000" dirty="0" err="1"/>
              <a:t>History</a:t>
            </a:r>
            <a:r>
              <a:rPr lang="de-AT" sz="1000" dirty="0"/>
              <a:t>, </a:t>
            </a:r>
            <a:r>
              <a:rPr lang="de-AT" sz="1000" dirty="0" err="1"/>
              <a:t>Concepts</a:t>
            </a:r>
            <a:r>
              <a:rPr lang="de-AT" sz="1000" dirty="0"/>
              <a:t>, </a:t>
            </a:r>
            <a:r>
              <a:rPr lang="de-AT" sz="1000" dirty="0" err="1"/>
              <a:t>Nutshell</a:t>
            </a:r>
            <a:r>
              <a:rPr lang="de-AT" sz="1000" dirty="0"/>
              <a:t> </a:t>
            </a:r>
            <a:r>
              <a:rPr lang="de-AT" sz="1000" dirty="0" err="1"/>
              <a:t>Examples</a:t>
            </a:r>
            <a:r>
              <a:rPr lang="de-AT" sz="1000" dirty="0"/>
              <a:t>																	Elise Landman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6BB126-1632-4A83-95C7-4F7B0627B439}"/>
              </a:ext>
            </a:extLst>
          </p:cNvPr>
          <p:cNvSpPr txBox="1"/>
          <p:nvPr/>
        </p:nvSpPr>
        <p:spPr>
          <a:xfrm>
            <a:off x="838200" y="2886395"/>
            <a:ext cx="10515600" cy="9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AT" sz="4400" spc="100" dirty="0"/>
              <a:t>Live Demo</a:t>
            </a:r>
          </a:p>
        </p:txBody>
      </p:sp>
    </p:spTree>
    <p:extLst>
      <p:ext uri="{BB962C8B-B14F-4D97-AF65-F5344CB8AC3E}">
        <p14:creationId xmlns:p14="http://schemas.microsoft.com/office/powerpoint/2010/main" val="13860720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E4DB9-D240-438B-B7B2-F3B17221F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0412"/>
            <a:ext cx="10515600" cy="748787"/>
          </a:xfrm>
        </p:spPr>
        <p:txBody>
          <a:bodyPr>
            <a:normAutofit fontScale="90000"/>
          </a:bodyPr>
          <a:lstStyle/>
          <a:p>
            <a:r>
              <a:rPr lang="de-AT" dirty="0"/>
              <a:t>Java FX Architecture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9753D3-0A41-4C19-A79F-FCB6A0905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576" y="6450930"/>
            <a:ext cx="11394346" cy="320040"/>
          </a:xfrm>
        </p:spPr>
        <p:txBody>
          <a:bodyPr/>
          <a:lstStyle/>
          <a:p>
            <a:r>
              <a:rPr lang="de-AT" sz="1000" dirty="0"/>
              <a:t>JavaFX: </a:t>
            </a:r>
            <a:r>
              <a:rPr lang="de-AT" sz="1000" dirty="0" err="1"/>
              <a:t>History</a:t>
            </a:r>
            <a:r>
              <a:rPr lang="de-AT" sz="1000" dirty="0"/>
              <a:t>, </a:t>
            </a:r>
            <a:r>
              <a:rPr lang="de-AT" sz="1000" dirty="0" err="1"/>
              <a:t>Concepts</a:t>
            </a:r>
            <a:r>
              <a:rPr lang="de-AT" sz="1000" dirty="0"/>
              <a:t>, </a:t>
            </a:r>
            <a:r>
              <a:rPr lang="de-AT" sz="1000" dirty="0" err="1"/>
              <a:t>Nutshell</a:t>
            </a:r>
            <a:r>
              <a:rPr lang="de-AT" sz="1000" dirty="0"/>
              <a:t> </a:t>
            </a:r>
            <a:r>
              <a:rPr lang="de-AT" sz="1000" dirty="0" err="1"/>
              <a:t>Examples</a:t>
            </a:r>
            <a:r>
              <a:rPr lang="de-AT" sz="1000" dirty="0"/>
              <a:t>																	Elise Landman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6BB126-1632-4A83-95C7-4F7B0627B439}"/>
              </a:ext>
            </a:extLst>
          </p:cNvPr>
          <p:cNvSpPr txBox="1"/>
          <p:nvPr/>
        </p:nvSpPr>
        <p:spPr>
          <a:xfrm>
            <a:off x="1168748" y="1696677"/>
            <a:ext cx="10274831" cy="445859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spc="100" dirty="0"/>
              <a:t>Scene Graph tree structure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spc="100" dirty="0"/>
              <a:t>Logical representation of individual UI </a:t>
            </a:r>
            <a:br>
              <a:rPr lang="en-US" sz="2400" spc="100" dirty="0"/>
            </a:br>
            <a:r>
              <a:rPr lang="en-US" sz="2400" spc="100" dirty="0"/>
              <a:t>components</a:t>
            </a:r>
            <a:br>
              <a:rPr lang="en-US" sz="2400" spc="100" dirty="0"/>
            </a:br>
            <a:endParaRPr lang="en-US" sz="2400" spc="100" dirty="0"/>
          </a:p>
          <a:p>
            <a:pPr>
              <a:lnSpc>
                <a:spcPct val="150000"/>
              </a:lnSpc>
            </a:pPr>
            <a:r>
              <a:rPr lang="en-US" sz="2400" spc="100" dirty="0"/>
              <a:t>Stage: native OS window</a:t>
            </a:r>
          </a:p>
          <a:p>
            <a:pPr>
              <a:lnSpc>
                <a:spcPct val="150000"/>
              </a:lnSpc>
            </a:pPr>
            <a:r>
              <a:rPr lang="en-US" sz="2400" spc="100" dirty="0"/>
              <a:t>Scene: specific page view of an application</a:t>
            </a:r>
          </a:p>
          <a:p>
            <a:pPr>
              <a:lnSpc>
                <a:spcPct val="150000"/>
              </a:lnSpc>
            </a:pPr>
            <a:r>
              <a:rPr lang="en-US" sz="2400" spc="100" dirty="0"/>
              <a:t>Nodes: images, buttons, text fields, etc.</a:t>
            </a:r>
            <a:br>
              <a:rPr lang="en-US" sz="2400" spc="100" dirty="0"/>
            </a:br>
            <a:endParaRPr lang="en-US" sz="2400" spc="100" dirty="0"/>
          </a:p>
          <a:p>
            <a:pPr>
              <a:lnSpc>
                <a:spcPct val="150000"/>
              </a:lnSpc>
            </a:pPr>
            <a:r>
              <a:rPr lang="en-US" sz="2400" spc="100" dirty="0">
                <a:sym typeface="Wingdings" panose="05000000000000000000" pitchFamily="2" charset="2"/>
              </a:rPr>
              <a:t> A change in parent node is applied to all its child nodes (</a:t>
            </a:r>
            <a:r>
              <a:rPr lang="en-US" sz="2400" spc="100" dirty="0" err="1">
                <a:sym typeface="Wingdings" panose="05000000000000000000" pitchFamily="2" charset="2"/>
              </a:rPr>
              <a:t>FXdocs</a:t>
            </a:r>
            <a:r>
              <a:rPr lang="en-US" sz="2400" spc="100" dirty="0">
                <a:sym typeface="Wingdings" panose="05000000000000000000" pitchFamily="2" charset="2"/>
              </a:rPr>
              <a:t>, 2020)</a:t>
            </a:r>
            <a:endParaRPr lang="en-US" sz="2400" spc="1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0B78237-D234-4DD9-A0D5-275CB3374A9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500" y="1726988"/>
            <a:ext cx="3263900" cy="355397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03F65C8-1A11-4BF1-9277-11F63687235A}"/>
              </a:ext>
            </a:extLst>
          </p:cNvPr>
          <p:cNvSpPr txBox="1"/>
          <p:nvPr/>
        </p:nvSpPr>
        <p:spPr>
          <a:xfrm>
            <a:off x="8534490" y="5280961"/>
            <a:ext cx="1139434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1">
                    <a:alpha val="70000"/>
                  </a:schemeClr>
                </a:solidFill>
              </a:rPr>
              <a:t>Source: https://fxdocs.github.io/docs/index.html</a:t>
            </a:r>
          </a:p>
          <a:p>
            <a:endParaRPr lang="en-US" sz="900" dirty="0">
              <a:solidFill>
                <a:schemeClr val="tx1">
                  <a:alpha val="7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398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E4DB9-D240-438B-B7B2-F3B17221F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0412"/>
            <a:ext cx="10515600" cy="748787"/>
          </a:xfrm>
        </p:spPr>
        <p:txBody>
          <a:bodyPr>
            <a:normAutofit fontScale="90000"/>
          </a:bodyPr>
          <a:lstStyle/>
          <a:p>
            <a:r>
              <a:rPr lang="de-AT" dirty="0"/>
              <a:t>Scene </a:t>
            </a:r>
            <a:r>
              <a:rPr lang="de-AT" dirty="0" err="1"/>
              <a:t>Builder</a:t>
            </a:r>
            <a:endParaRPr lang="de-A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9753D3-0A41-4C19-A79F-FCB6A0905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576" y="6450930"/>
            <a:ext cx="11394346" cy="320040"/>
          </a:xfrm>
        </p:spPr>
        <p:txBody>
          <a:bodyPr/>
          <a:lstStyle/>
          <a:p>
            <a:r>
              <a:rPr lang="de-AT" sz="1000" dirty="0"/>
              <a:t>JavaFX: </a:t>
            </a:r>
            <a:r>
              <a:rPr lang="de-AT" sz="1000" dirty="0" err="1"/>
              <a:t>History</a:t>
            </a:r>
            <a:r>
              <a:rPr lang="de-AT" sz="1000" dirty="0"/>
              <a:t>, </a:t>
            </a:r>
            <a:r>
              <a:rPr lang="de-AT" sz="1000" dirty="0" err="1"/>
              <a:t>Concepts</a:t>
            </a:r>
            <a:r>
              <a:rPr lang="de-AT" sz="1000" dirty="0"/>
              <a:t>, </a:t>
            </a:r>
            <a:r>
              <a:rPr lang="de-AT" sz="1000" dirty="0" err="1"/>
              <a:t>Nutshell</a:t>
            </a:r>
            <a:r>
              <a:rPr lang="de-AT" sz="1000" dirty="0"/>
              <a:t> </a:t>
            </a:r>
            <a:r>
              <a:rPr lang="de-AT" sz="1000" dirty="0" err="1"/>
              <a:t>Examples</a:t>
            </a:r>
            <a:r>
              <a:rPr lang="de-AT" sz="1000" dirty="0"/>
              <a:t>																	Elise Landman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6BB126-1632-4A83-95C7-4F7B0627B439}"/>
              </a:ext>
            </a:extLst>
          </p:cNvPr>
          <p:cNvSpPr txBox="1"/>
          <p:nvPr/>
        </p:nvSpPr>
        <p:spPr>
          <a:xfrm>
            <a:off x="1168749" y="1696677"/>
            <a:ext cx="10160000" cy="113524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spc="100" dirty="0"/>
              <a:t>Drag and Drop tool for simplified UI design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spc="100" dirty="0"/>
              <a:t>No need of programming experience!</a:t>
            </a:r>
          </a:p>
        </p:txBody>
      </p:sp>
      <p:pic>
        <p:nvPicPr>
          <p:cNvPr id="6" name="Picture 5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01CAF21E-FE67-4B9B-8BF2-3B5EFA0DFE4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3799" y="2909367"/>
            <a:ext cx="5549900" cy="354156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A0789E9-12B6-4023-819E-9F59D7A51556}"/>
              </a:ext>
            </a:extLst>
          </p:cNvPr>
          <p:cNvSpPr txBox="1"/>
          <p:nvPr/>
        </p:nvSpPr>
        <p:spPr>
          <a:xfrm>
            <a:off x="4007757" y="6433978"/>
            <a:ext cx="1139434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1">
                    <a:alpha val="70000"/>
                  </a:schemeClr>
                </a:solidFill>
              </a:rPr>
              <a:t>Source: https://blog.usejournal.com/javafx-step-by-step-part-2-ui-design-with-scene-builder-4dc8473b3c2c</a:t>
            </a:r>
          </a:p>
          <a:p>
            <a:endParaRPr lang="en-US" sz="900" dirty="0">
              <a:solidFill>
                <a:schemeClr val="tx1">
                  <a:alpha val="7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8544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E4DB9-D240-438B-B7B2-F3B17221F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0412"/>
            <a:ext cx="10515600" cy="748787"/>
          </a:xfrm>
        </p:spPr>
        <p:txBody>
          <a:bodyPr>
            <a:normAutofit fontScale="90000"/>
          </a:bodyPr>
          <a:lstStyle/>
          <a:p>
            <a:r>
              <a:rPr lang="en-US" dirty="0"/>
              <a:t>How to Start developing?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9753D3-0A41-4C19-A79F-FCB6A0905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576" y="6450930"/>
            <a:ext cx="11394346" cy="320040"/>
          </a:xfrm>
        </p:spPr>
        <p:txBody>
          <a:bodyPr/>
          <a:lstStyle/>
          <a:p>
            <a:r>
              <a:rPr lang="de-AT" sz="1000" dirty="0"/>
              <a:t>JavaFX: </a:t>
            </a:r>
            <a:r>
              <a:rPr lang="de-AT" sz="1000" dirty="0" err="1"/>
              <a:t>History</a:t>
            </a:r>
            <a:r>
              <a:rPr lang="de-AT" sz="1000" dirty="0"/>
              <a:t>, </a:t>
            </a:r>
            <a:r>
              <a:rPr lang="de-AT" sz="1000" dirty="0" err="1"/>
              <a:t>Concepts</a:t>
            </a:r>
            <a:r>
              <a:rPr lang="de-AT" sz="1000" dirty="0"/>
              <a:t>, </a:t>
            </a:r>
            <a:r>
              <a:rPr lang="de-AT" sz="1000" dirty="0" err="1"/>
              <a:t>Nutshell</a:t>
            </a:r>
            <a:r>
              <a:rPr lang="de-AT" sz="1000" dirty="0"/>
              <a:t> </a:t>
            </a:r>
            <a:r>
              <a:rPr lang="de-AT" sz="1000" dirty="0" err="1"/>
              <a:t>Examples</a:t>
            </a:r>
            <a:r>
              <a:rPr lang="de-AT" sz="1000" dirty="0"/>
              <a:t>																	Elise Landman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6BB126-1632-4A83-95C7-4F7B0627B439}"/>
              </a:ext>
            </a:extLst>
          </p:cNvPr>
          <p:cNvSpPr txBox="1"/>
          <p:nvPr/>
        </p:nvSpPr>
        <p:spPr>
          <a:xfrm>
            <a:off x="1168749" y="1696677"/>
            <a:ext cx="10160000" cy="501323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457200" indent="-457200">
              <a:lnSpc>
                <a:spcPct val="300000"/>
              </a:lnSpc>
              <a:buFont typeface="+mj-lt"/>
              <a:buAutoNum type="arabicPeriod"/>
            </a:pPr>
            <a:r>
              <a:rPr lang="en-US" sz="2400" spc="100" dirty="0"/>
              <a:t>Install Java – JDK: </a:t>
            </a:r>
            <a:r>
              <a:rPr lang="en-US" sz="2400" spc="100" dirty="0">
                <a:hlinkClick r:id="rId2"/>
              </a:rPr>
              <a:t>http://jdk.java.net/14/</a:t>
            </a:r>
            <a:endParaRPr lang="en-US" sz="2400" spc="100" dirty="0"/>
          </a:p>
          <a:p>
            <a:pPr marL="457200" indent="-457200">
              <a:lnSpc>
                <a:spcPct val="300000"/>
              </a:lnSpc>
              <a:buFont typeface="+mj-lt"/>
              <a:buAutoNum type="arabicPeriod"/>
            </a:pPr>
            <a:r>
              <a:rPr lang="en-US" sz="2400" spc="100" dirty="0"/>
              <a:t>Install Java FX: </a:t>
            </a:r>
            <a:r>
              <a:rPr lang="en-US" sz="2400" spc="100" dirty="0">
                <a:hlinkClick r:id="rId3"/>
              </a:rPr>
              <a:t>https://gluonhq.com/products/javafx/</a:t>
            </a:r>
            <a:endParaRPr lang="en-US" sz="2400" spc="100" dirty="0"/>
          </a:p>
          <a:p>
            <a:pPr marL="457200" indent="-457200">
              <a:lnSpc>
                <a:spcPct val="300000"/>
              </a:lnSpc>
              <a:buFont typeface="+mj-lt"/>
              <a:buAutoNum type="arabicPeriod"/>
            </a:pPr>
            <a:r>
              <a:rPr lang="en-US" sz="2400" spc="100" dirty="0"/>
              <a:t>Suggestion - install IntelliJ IDEA: </a:t>
            </a:r>
            <a:r>
              <a:rPr lang="en-US" sz="2400" spc="100" dirty="0">
                <a:hlinkClick r:id="rId4"/>
              </a:rPr>
              <a:t>https://www.jetbrains.com/idea/</a:t>
            </a:r>
            <a:endParaRPr lang="en-US" sz="2400" spc="100" dirty="0"/>
          </a:p>
          <a:p>
            <a:pPr marL="457200" indent="-457200">
              <a:lnSpc>
                <a:spcPct val="300000"/>
              </a:lnSpc>
              <a:buFont typeface="+mj-lt"/>
              <a:buAutoNum type="arabicPeriod"/>
            </a:pPr>
            <a:endParaRPr lang="en-US" sz="2400" spc="100" dirty="0"/>
          </a:p>
          <a:p>
            <a:pPr>
              <a:lnSpc>
                <a:spcPct val="150000"/>
              </a:lnSpc>
            </a:pPr>
            <a:endParaRPr lang="en-US" sz="2400" spc="100" dirty="0"/>
          </a:p>
        </p:txBody>
      </p:sp>
    </p:spTree>
    <p:extLst>
      <p:ext uri="{BB962C8B-B14F-4D97-AF65-F5344CB8AC3E}">
        <p14:creationId xmlns:p14="http://schemas.microsoft.com/office/powerpoint/2010/main" val="25696465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E4DB9-D240-438B-B7B2-F3B17221F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0412"/>
            <a:ext cx="10515600" cy="748787"/>
          </a:xfrm>
        </p:spPr>
        <p:txBody>
          <a:bodyPr>
            <a:normAutofit fontScale="90000"/>
          </a:bodyPr>
          <a:lstStyle/>
          <a:p>
            <a:r>
              <a:rPr lang="de-AT" dirty="0"/>
              <a:t>Code </a:t>
            </a:r>
            <a:r>
              <a:rPr lang="de-AT" dirty="0" err="1"/>
              <a:t>snippets</a:t>
            </a:r>
            <a:endParaRPr lang="de-A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9753D3-0A41-4C19-A79F-FCB6A0905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576" y="6450930"/>
            <a:ext cx="11394346" cy="320040"/>
          </a:xfrm>
        </p:spPr>
        <p:txBody>
          <a:bodyPr/>
          <a:lstStyle/>
          <a:p>
            <a:r>
              <a:rPr lang="de-AT" sz="1000" dirty="0"/>
              <a:t>JavaFX: </a:t>
            </a:r>
            <a:r>
              <a:rPr lang="de-AT" sz="1000" dirty="0" err="1"/>
              <a:t>History</a:t>
            </a:r>
            <a:r>
              <a:rPr lang="de-AT" sz="1000" dirty="0"/>
              <a:t>, </a:t>
            </a:r>
            <a:r>
              <a:rPr lang="de-AT" sz="1000" dirty="0" err="1"/>
              <a:t>Concepts</a:t>
            </a:r>
            <a:r>
              <a:rPr lang="de-AT" sz="1000" dirty="0"/>
              <a:t>, </a:t>
            </a:r>
            <a:r>
              <a:rPr lang="de-AT" sz="1000" dirty="0" err="1"/>
              <a:t>Nutshell</a:t>
            </a:r>
            <a:r>
              <a:rPr lang="de-AT" sz="1000" dirty="0"/>
              <a:t> </a:t>
            </a:r>
            <a:r>
              <a:rPr lang="de-AT" sz="1000" dirty="0" err="1"/>
              <a:t>Examples</a:t>
            </a:r>
            <a:r>
              <a:rPr lang="de-AT" sz="1000" dirty="0"/>
              <a:t>																	Elise Landman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6BB126-1632-4A83-95C7-4F7B0627B439}"/>
              </a:ext>
            </a:extLst>
          </p:cNvPr>
          <p:cNvSpPr txBox="1"/>
          <p:nvPr/>
        </p:nvSpPr>
        <p:spPr>
          <a:xfrm>
            <a:off x="1168749" y="1513446"/>
            <a:ext cx="10160000" cy="58124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spc="100" dirty="0"/>
              <a:t>General-purpose text field: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FDE4C16-D162-4041-AE02-076B3B31863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9219" y="2367875"/>
            <a:ext cx="2600960" cy="2561700"/>
          </a:xfrm>
          <a:prstGeom prst="rect">
            <a:avLst/>
          </a:prstGeom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D55094D8-1727-4212-9CA4-81C31093E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8749" y="2081069"/>
            <a:ext cx="5759450" cy="1327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100" dirty="0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&lt;Label text="Full Name : " </a:t>
            </a:r>
            <a:endParaRPr lang="de-A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50000"/>
              </a:lnSpc>
              <a:spcAft>
                <a:spcPts val="0"/>
              </a:spcAft>
            </a:pPr>
            <a:r>
              <a:rPr lang="en-US" sz="1100" dirty="0" err="1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GridPane.columnIndex</a:t>
            </a:r>
            <a:r>
              <a:rPr lang="en-US" sz="1100" dirty="0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="0" </a:t>
            </a:r>
            <a:r>
              <a:rPr lang="en-US" sz="1100" dirty="0" err="1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GridPane.rowIndex</a:t>
            </a:r>
            <a:r>
              <a:rPr lang="en-US" sz="1100" dirty="0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="1" &gt;</a:t>
            </a:r>
            <a:endParaRPr lang="de-A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100" dirty="0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&lt;/Label&gt;</a:t>
            </a:r>
            <a:endParaRPr lang="de-A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100" dirty="0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en-US" sz="1100" dirty="0" err="1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TextField</a:t>
            </a:r>
            <a:r>
              <a:rPr lang="en-US" sz="1100" dirty="0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prefHeight</a:t>
            </a:r>
            <a:r>
              <a:rPr lang="en-US" sz="1100" dirty="0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="40"</a:t>
            </a:r>
            <a:endParaRPr lang="de-A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100" dirty="0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n-US" sz="1100" dirty="0" err="1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GridPane.columnIndex</a:t>
            </a:r>
            <a:r>
              <a:rPr lang="en-US" sz="1100" dirty="0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="1" </a:t>
            </a:r>
            <a:r>
              <a:rPr lang="en-US" sz="1100" dirty="0" err="1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GridPane.rowIndex</a:t>
            </a:r>
            <a:r>
              <a:rPr lang="en-US" sz="1100" dirty="0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="1"/&gt;</a:t>
            </a:r>
            <a:endParaRPr lang="de-A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572B32-E053-4936-B32C-EFAE70009D99}"/>
              </a:ext>
            </a:extLst>
          </p:cNvPr>
          <p:cNvSpPr txBox="1"/>
          <p:nvPr/>
        </p:nvSpPr>
        <p:spPr>
          <a:xfrm>
            <a:off x="1193800" y="3429000"/>
            <a:ext cx="10160000" cy="58124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spc="100" dirty="0"/>
              <a:t>Password text field: </a:t>
            </a: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A05A82EB-AF35-4929-BE96-97266B0E7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8749" y="3979194"/>
            <a:ext cx="5759450" cy="1327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100" dirty="0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&lt;Label text="Password : " </a:t>
            </a:r>
            <a:endParaRPr lang="de-A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50000"/>
              </a:lnSpc>
              <a:spcAft>
                <a:spcPts val="0"/>
              </a:spcAft>
            </a:pPr>
            <a:r>
              <a:rPr lang="en-US" sz="1100" dirty="0" err="1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GridPane.columnIndex</a:t>
            </a:r>
            <a:r>
              <a:rPr lang="en-US" sz="1100" dirty="0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="0" </a:t>
            </a:r>
            <a:r>
              <a:rPr lang="en-US" sz="1100" dirty="0" err="1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GridPane.rowIndex</a:t>
            </a:r>
            <a:r>
              <a:rPr lang="en-US" sz="1100" dirty="0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="3" &gt;</a:t>
            </a:r>
            <a:endParaRPr lang="de-A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100" dirty="0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&lt;/Label&gt;</a:t>
            </a:r>
            <a:endParaRPr lang="de-A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100" dirty="0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en-US" sz="1100" dirty="0" err="1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PasswordField</a:t>
            </a:r>
            <a:r>
              <a:rPr lang="en-US" sz="1100" dirty="0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prefHeight</a:t>
            </a:r>
            <a:r>
              <a:rPr lang="en-US" sz="1100" dirty="0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="40"</a:t>
            </a:r>
            <a:endParaRPr lang="de-A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100" dirty="0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n-US" sz="1100" dirty="0" err="1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GridPane.columnIndex</a:t>
            </a:r>
            <a:r>
              <a:rPr lang="en-US" sz="1100" dirty="0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="1" </a:t>
            </a:r>
            <a:r>
              <a:rPr lang="en-US" sz="1100" dirty="0" err="1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GridPane.rowIndex</a:t>
            </a:r>
            <a:r>
              <a:rPr lang="en-US" sz="1100" dirty="0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="3"/&gt;</a:t>
            </a:r>
            <a:endParaRPr lang="de-A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9662D8D-BE8C-4C31-A87F-3474F01F1512}"/>
              </a:ext>
            </a:extLst>
          </p:cNvPr>
          <p:cNvSpPr txBox="1"/>
          <p:nvPr/>
        </p:nvSpPr>
        <p:spPr>
          <a:xfrm>
            <a:off x="1168749" y="5296070"/>
            <a:ext cx="10160000" cy="58124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spc="100" dirty="0"/>
              <a:t>Application window icon:</a:t>
            </a:r>
          </a:p>
        </p:txBody>
      </p:sp>
      <p:sp>
        <p:nvSpPr>
          <p:cNvPr id="13" name="Text Box 2">
            <a:extLst>
              <a:ext uri="{FF2B5EF4-FFF2-40B4-BE49-F238E27FC236}">
                <a16:creationId xmlns:a16="http://schemas.microsoft.com/office/drawing/2014/main" id="{6EC0561E-B3BD-4AD9-9616-F1FA7EF406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3800" y="5877319"/>
            <a:ext cx="6184265" cy="3454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100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Stage.getIcons().add(new Image(getClass().getResourceAsStream("icon.png")));</a:t>
            </a:r>
            <a:endParaRPr lang="de-AT" sz="11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515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E4DB9-D240-438B-B7B2-F3B17221F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0412"/>
            <a:ext cx="10515600" cy="748787"/>
          </a:xfrm>
        </p:spPr>
        <p:txBody>
          <a:bodyPr>
            <a:normAutofit fontScale="90000"/>
          </a:bodyPr>
          <a:lstStyle/>
          <a:p>
            <a:r>
              <a:rPr lang="de-AT" dirty="0"/>
              <a:t>Agenda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9753D3-0A41-4C19-A79F-FCB6A0905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576" y="6450930"/>
            <a:ext cx="11394346" cy="320040"/>
          </a:xfrm>
        </p:spPr>
        <p:txBody>
          <a:bodyPr/>
          <a:lstStyle/>
          <a:p>
            <a:r>
              <a:rPr lang="de-AT" sz="1000" dirty="0"/>
              <a:t>JavaFX: </a:t>
            </a:r>
            <a:r>
              <a:rPr lang="de-AT" sz="1000" dirty="0" err="1"/>
              <a:t>History</a:t>
            </a:r>
            <a:r>
              <a:rPr lang="de-AT" sz="1000" dirty="0"/>
              <a:t>, </a:t>
            </a:r>
            <a:r>
              <a:rPr lang="de-AT" sz="1000" dirty="0" err="1"/>
              <a:t>Concepts</a:t>
            </a:r>
            <a:r>
              <a:rPr lang="de-AT" sz="1000" dirty="0"/>
              <a:t>, </a:t>
            </a:r>
            <a:r>
              <a:rPr lang="de-AT" sz="1000" dirty="0" err="1"/>
              <a:t>Nutshell</a:t>
            </a:r>
            <a:r>
              <a:rPr lang="de-AT" sz="1000" dirty="0"/>
              <a:t> </a:t>
            </a:r>
            <a:r>
              <a:rPr lang="de-AT" sz="1000" dirty="0" err="1"/>
              <a:t>Examples</a:t>
            </a:r>
            <a:r>
              <a:rPr lang="de-AT" sz="1000" dirty="0"/>
              <a:t>																	Elise Landman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6BB126-1632-4A83-95C7-4F7B0627B439}"/>
              </a:ext>
            </a:extLst>
          </p:cNvPr>
          <p:cNvSpPr txBox="1"/>
          <p:nvPr/>
        </p:nvSpPr>
        <p:spPr>
          <a:xfrm>
            <a:off x="1640572" y="1619239"/>
            <a:ext cx="10066789" cy="515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de-AT" sz="2400" spc="100" dirty="0"/>
              <a:t> General </a:t>
            </a:r>
            <a:r>
              <a:rPr lang="de-AT" sz="2400" spc="100" dirty="0" err="1"/>
              <a:t>Overview</a:t>
            </a:r>
            <a:r>
              <a:rPr lang="de-AT" sz="2400" spc="100" dirty="0"/>
              <a:t> 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de-AT" sz="2400" spc="100" dirty="0"/>
              <a:t> </a:t>
            </a:r>
            <a:r>
              <a:rPr lang="de-AT" sz="2400" spc="100" dirty="0" err="1"/>
              <a:t>History</a:t>
            </a:r>
            <a:r>
              <a:rPr lang="de-AT" sz="2400" spc="100" dirty="0"/>
              <a:t> of JavaFX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de-AT" sz="2400" spc="100" dirty="0"/>
              <a:t> Live Demo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de-AT" sz="2400" spc="100" dirty="0"/>
              <a:t> JavaFX Architecture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de-AT" sz="2400" spc="100" dirty="0"/>
              <a:t> Start </a:t>
            </a:r>
            <a:r>
              <a:rPr lang="de-AT" sz="2400" spc="100" dirty="0" err="1"/>
              <a:t>Using</a:t>
            </a:r>
            <a:r>
              <a:rPr lang="de-AT" sz="2400" spc="100" dirty="0"/>
              <a:t> JavaFX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de-AT" sz="2400" spc="100" dirty="0"/>
              <a:t> Development </a:t>
            </a:r>
            <a:r>
              <a:rPr lang="de-AT" sz="2400" spc="100" dirty="0" err="1"/>
              <a:t>Examples</a:t>
            </a:r>
            <a:endParaRPr lang="de-AT" sz="2400" spc="100" dirty="0"/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33257065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E4DB9-D240-438B-B7B2-F3B17221F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500" y="1593417"/>
            <a:ext cx="10541000" cy="1098293"/>
          </a:xfrm>
        </p:spPr>
        <p:txBody>
          <a:bodyPr>
            <a:normAutofit/>
          </a:bodyPr>
          <a:lstStyle/>
          <a:p>
            <a:r>
              <a:rPr lang="en-US" sz="3200" dirty="0"/>
              <a:t>Thank you for your attention!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9753D3-0A41-4C19-A79F-FCB6A0905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576" y="6450930"/>
            <a:ext cx="11394346" cy="320040"/>
          </a:xfrm>
        </p:spPr>
        <p:txBody>
          <a:bodyPr/>
          <a:lstStyle/>
          <a:p>
            <a:r>
              <a:rPr lang="de-AT" sz="1000" dirty="0"/>
              <a:t>JavaFX: </a:t>
            </a:r>
            <a:r>
              <a:rPr lang="de-AT" sz="1000" dirty="0" err="1"/>
              <a:t>History</a:t>
            </a:r>
            <a:r>
              <a:rPr lang="de-AT" sz="1000" dirty="0"/>
              <a:t>, </a:t>
            </a:r>
            <a:r>
              <a:rPr lang="de-AT" sz="1000" dirty="0" err="1"/>
              <a:t>Concepts</a:t>
            </a:r>
            <a:r>
              <a:rPr lang="de-AT" sz="1000" dirty="0"/>
              <a:t>, </a:t>
            </a:r>
            <a:r>
              <a:rPr lang="de-AT" sz="1000" dirty="0" err="1"/>
              <a:t>Nutshell</a:t>
            </a:r>
            <a:r>
              <a:rPr lang="de-AT" sz="1000" dirty="0"/>
              <a:t> </a:t>
            </a:r>
            <a:r>
              <a:rPr lang="de-AT" sz="1000" dirty="0" err="1"/>
              <a:t>Examples</a:t>
            </a:r>
            <a:r>
              <a:rPr lang="de-AT" sz="1000" dirty="0"/>
              <a:t>																	Elise Landman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6BB126-1632-4A83-95C7-4F7B0627B439}"/>
              </a:ext>
            </a:extLst>
          </p:cNvPr>
          <p:cNvSpPr txBox="1"/>
          <p:nvPr/>
        </p:nvSpPr>
        <p:spPr>
          <a:xfrm>
            <a:off x="1016000" y="2850357"/>
            <a:ext cx="10160000" cy="74417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spc="100" dirty="0"/>
              <a:t>Any Questions? </a:t>
            </a:r>
          </a:p>
        </p:txBody>
      </p:sp>
      <p:pic>
        <p:nvPicPr>
          <p:cNvPr id="10242" name="Picture 2" descr="Pixilart - mario and question mark gif by blackreaperhize">
            <a:extLst>
              <a:ext uri="{FF2B5EF4-FFF2-40B4-BE49-F238E27FC236}">
                <a16:creationId xmlns:a16="http://schemas.microsoft.com/office/drawing/2014/main" id="{5C932D0C-B151-411F-983A-B9B81F3CCFD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7456" y="3753182"/>
            <a:ext cx="2097088" cy="2254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E5E47F4-D3AD-4DA9-85CA-5EAE993C317F}"/>
              </a:ext>
            </a:extLst>
          </p:cNvPr>
          <p:cNvSpPr txBox="1"/>
          <p:nvPr/>
        </p:nvSpPr>
        <p:spPr>
          <a:xfrm>
            <a:off x="4279361" y="6007891"/>
            <a:ext cx="1139434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1">
                    <a:alpha val="70000"/>
                  </a:schemeClr>
                </a:solidFill>
              </a:rPr>
              <a:t>Source: https://www.pixilart.com/art/mario-and-question-mark-gif-22231991cc24155</a:t>
            </a:r>
          </a:p>
          <a:p>
            <a:endParaRPr lang="en-US" sz="900" dirty="0">
              <a:solidFill>
                <a:schemeClr val="tx1">
                  <a:alpha val="7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3525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E4DB9-D240-438B-B7B2-F3B17221F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0412"/>
            <a:ext cx="10515600" cy="748787"/>
          </a:xfrm>
        </p:spPr>
        <p:txBody>
          <a:bodyPr>
            <a:normAutofit fontScale="90000"/>
          </a:bodyPr>
          <a:lstStyle/>
          <a:p>
            <a:r>
              <a:rPr lang="de-AT" dirty="0"/>
              <a:t>References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9753D3-0A41-4C19-A79F-FCB6A0905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576" y="6450930"/>
            <a:ext cx="11394346" cy="320040"/>
          </a:xfrm>
        </p:spPr>
        <p:txBody>
          <a:bodyPr/>
          <a:lstStyle/>
          <a:p>
            <a:r>
              <a:rPr lang="de-AT" sz="1000" dirty="0"/>
              <a:t>JavaFX: </a:t>
            </a:r>
            <a:r>
              <a:rPr lang="de-AT" sz="1000" dirty="0" err="1"/>
              <a:t>History</a:t>
            </a:r>
            <a:r>
              <a:rPr lang="de-AT" sz="1000" dirty="0"/>
              <a:t>, </a:t>
            </a:r>
            <a:r>
              <a:rPr lang="de-AT" sz="1000" dirty="0" err="1"/>
              <a:t>Concepts</a:t>
            </a:r>
            <a:r>
              <a:rPr lang="de-AT" sz="1000" dirty="0"/>
              <a:t>, </a:t>
            </a:r>
            <a:r>
              <a:rPr lang="de-AT" sz="1000" dirty="0" err="1"/>
              <a:t>Nutshell</a:t>
            </a:r>
            <a:r>
              <a:rPr lang="de-AT" sz="1000" dirty="0"/>
              <a:t> </a:t>
            </a:r>
            <a:r>
              <a:rPr lang="de-AT" sz="1000" dirty="0" err="1"/>
              <a:t>Examples</a:t>
            </a:r>
            <a:r>
              <a:rPr lang="de-AT" sz="1000" dirty="0"/>
              <a:t>																	Elise Landman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6BB126-1632-4A83-95C7-4F7B0627B439}"/>
              </a:ext>
            </a:extLst>
          </p:cNvPr>
          <p:cNvSpPr txBox="1"/>
          <p:nvPr/>
        </p:nvSpPr>
        <p:spPr>
          <a:xfrm>
            <a:off x="838201" y="1608685"/>
            <a:ext cx="1051559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Taman, M., 2015. JavaFX Essentials. Birmingham, UK.: </a:t>
            </a:r>
            <a:r>
              <a:rPr lang="en-US" sz="1200" dirty="0" err="1"/>
              <a:t>Packt</a:t>
            </a:r>
            <a:r>
              <a:rPr lang="en-US" sz="1200" dirty="0"/>
              <a:t> Publishing Ltd.</a:t>
            </a:r>
          </a:p>
          <a:p>
            <a:br>
              <a:rPr lang="en-US" sz="1200" dirty="0"/>
            </a:br>
            <a:r>
              <a:rPr lang="en-US" sz="1200" dirty="0"/>
              <a:t>Wikipedia.org, 2020. </a:t>
            </a:r>
            <a:r>
              <a:rPr lang="en-US" sz="1200" i="1" dirty="0"/>
              <a:t>Swing (Java). </a:t>
            </a:r>
            <a:r>
              <a:rPr lang="en-US" sz="1200" dirty="0"/>
              <a:t>[Online] </a:t>
            </a:r>
            <a:br>
              <a:rPr lang="en-US" sz="1200" dirty="0"/>
            </a:br>
            <a:r>
              <a:rPr lang="en-US" sz="1200" dirty="0"/>
              <a:t>Available at: </a:t>
            </a:r>
            <a:r>
              <a:rPr lang="en-US" sz="1200" u="sng" dirty="0">
                <a:hlinkClick r:id="rId2"/>
              </a:rPr>
              <a:t>https://de.wikipedia.org/w/index.php?title=Swing_(Java)&amp;oldid=196092289</a:t>
            </a:r>
            <a:r>
              <a:rPr lang="en-US" sz="1200" dirty="0"/>
              <a:t> [Accessed 30 March 2020].</a:t>
            </a:r>
            <a:endParaRPr lang="de-AT" sz="1200" dirty="0"/>
          </a:p>
          <a:p>
            <a:br>
              <a:rPr lang="en-US" sz="1200" dirty="0"/>
            </a:br>
            <a:r>
              <a:rPr lang="en-US" sz="1200" dirty="0"/>
              <a:t>Wikipedia, 2020. </a:t>
            </a:r>
            <a:r>
              <a:rPr lang="en-US" sz="1200" i="1" dirty="0"/>
              <a:t>Java (programming language). </a:t>
            </a:r>
            <a:r>
              <a:rPr lang="en-US" sz="1200" dirty="0"/>
              <a:t>[Online] </a:t>
            </a:r>
            <a:br>
              <a:rPr lang="en-US" sz="1200" dirty="0"/>
            </a:br>
            <a:r>
              <a:rPr lang="en-US" sz="1200" dirty="0"/>
              <a:t>Available at: </a:t>
            </a:r>
            <a:r>
              <a:rPr lang="en-US" sz="1200" u="sng" dirty="0">
                <a:hlinkClick r:id="rId3"/>
              </a:rPr>
              <a:t>https://en.wikipedia.org/w/index.php?title=Java_(programming_language)&amp;oldid=956349384</a:t>
            </a:r>
            <a:r>
              <a:rPr lang="en-US" sz="1200" dirty="0"/>
              <a:t> [Accessed 18 May 2020].</a:t>
            </a:r>
            <a:endParaRPr lang="de-AT" sz="1200" dirty="0"/>
          </a:p>
          <a:p>
            <a:br>
              <a:rPr lang="en-US" sz="1200" dirty="0"/>
            </a:br>
            <a:r>
              <a:rPr lang="en-US" sz="1200" dirty="0"/>
              <a:t>Wikipedia, 2020. </a:t>
            </a:r>
            <a:r>
              <a:rPr lang="en-US" sz="1200" i="1" dirty="0"/>
              <a:t>Scene graph. </a:t>
            </a:r>
            <a:r>
              <a:rPr lang="en-US" sz="1200" dirty="0"/>
              <a:t>[Online] </a:t>
            </a:r>
            <a:br>
              <a:rPr lang="en-US" sz="1200" dirty="0"/>
            </a:br>
            <a:r>
              <a:rPr lang="en-US" sz="1200" dirty="0"/>
              <a:t>Available at: </a:t>
            </a:r>
            <a:r>
              <a:rPr lang="en-US" sz="1200" u="sng" dirty="0">
                <a:hlinkClick r:id="rId4"/>
              </a:rPr>
              <a:t>https://en.wikipedia.org/w/index.php?title=Scene_graph&amp;oldid=953884868</a:t>
            </a:r>
            <a:r>
              <a:rPr lang="en-US" sz="1200" dirty="0"/>
              <a:t> [Accessed 18 May 2020].</a:t>
            </a:r>
            <a:endParaRPr lang="de-AT" sz="1200" dirty="0"/>
          </a:p>
          <a:p>
            <a:br>
              <a:rPr lang="en-US" sz="1200" dirty="0"/>
            </a:br>
            <a:r>
              <a:rPr lang="en-US" sz="1200" dirty="0"/>
              <a:t>Wikpedia.org, 2020. </a:t>
            </a:r>
            <a:r>
              <a:rPr lang="en-US" sz="1200" i="1" dirty="0"/>
              <a:t>JavaFX. </a:t>
            </a:r>
            <a:r>
              <a:rPr lang="en-US" sz="1200" dirty="0"/>
              <a:t>[Online] </a:t>
            </a:r>
            <a:br>
              <a:rPr lang="en-US" sz="1200" dirty="0"/>
            </a:br>
            <a:r>
              <a:rPr lang="en-US" sz="1200" dirty="0"/>
              <a:t>Available at: </a:t>
            </a:r>
            <a:r>
              <a:rPr lang="en-US" sz="1200" u="sng" dirty="0">
                <a:hlinkClick r:id="rId5"/>
              </a:rPr>
              <a:t>https://en.wikipedia.org/w/index.php?title=JavaFX&amp;oldid=947700994</a:t>
            </a:r>
            <a:r>
              <a:rPr lang="en-US" sz="1200" dirty="0"/>
              <a:t> [Accessed 30 March 2020].</a:t>
            </a:r>
          </a:p>
          <a:p>
            <a:br>
              <a:rPr lang="en-US" sz="1200" dirty="0"/>
            </a:br>
            <a:r>
              <a:rPr lang="en-US" sz="1200" dirty="0"/>
              <a:t>Oracle, 2020. JavaFX FAQ. [Online] </a:t>
            </a:r>
            <a:br>
              <a:rPr lang="en-US" sz="1200" dirty="0"/>
            </a:br>
            <a:r>
              <a:rPr lang="en-US" sz="1200" dirty="0"/>
              <a:t>Available at: </a:t>
            </a:r>
            <a:r>
              <a:rPr lang="en-US" sz="1200" dirty="0">
                <a:hlinkClick r:id="rId6"/>
              </a:rPr>
              <a:t>https://www.oracle.com/technetwork/java/javafx/overview/faq-1446554.html#6</a:t>
            </a:r>
            <a:r>
              <a:rPr lang="en-US" sz="1200" dirty="0"/>
              <a:t> [Accessed 4 April 2020].</a:t>
            </a:r>
            <a:endParaRPr lang="de-AT" sz="1200" dirty="0"/>
          </a:p>
          <a:p>
            <a:br>
              <a:rPr lang="en-US" sz="1200" dirty="0"/>
            </a:br>
            <a:r>
              <a:rPr lang="en-US" sz="1200" dirty="0" err="1"/>
              <a:t>JavaTpoint</a:t>
            </a:r>
            <a:r>
              <a:rPr lang="en-US" sz="1200" dirty="0"/>
              <a:t>, 2020. Java Swing Tutorial. [Online] </a:t>
            </a:r>
            <a:br>
              <a:rPr lang="en-US" sz="1200" dirty="0"/>
            </a:br>
            <a:r>
              <a:rPr lang="en-US" sz="1200" dirty="0"/>
              <a:t>Available at: </a:t>
            </a:r>
            <a:r>
              <a:rPr lang="en-US" sz="1200" dirty="0">
                <a:hlinkClick r:id="rId7"/>
              </a:rPr>
              <a:t>https://www.javatpoint.com/java-swing</a:t>
            </a:r>
            <a:r>
              <a:rPr lang="en-US" sz="1200" dirty="0"/>
              <a:t> [Accessed 2020 May 2020].</a:t>
            </a:r>
            <a:endParaRPr lang="de-AT" sz="1200" dirty="0"/>
          </a:p>
          <a:p>
            <a:br>
              <a:rPr lang="fr-FR" sz="1200" dirty="0"/>
            </a:br>
            <a:r>
              <a:rPr lang="fr-FR" sz="1200" dirty="0"/>
              <a:t>JavaTpoint.com, 2020. Java AWT Tutorial. </a:t>
            </a:r>
            <a:r>
              <a:rPr lang="en-US" sz="1200" dirty="0"/>
              <a:t>[Online] </a:t>
            </a:r>
            <a:br>
              <a:rPr lang="en-US" sz="1200" dirty="0"/>
            </a:br>
            <a:r>
              <a:rPr lang="en-US" sz="1200" dirty="0"/>
              <a:t>Available at: </a:t>
            </a:r>
            <a:r>
              <a:rPr lang="en-US" sz="1200" dirty="0">
                <a:hlinkClick r:id="rId8"/>
              </a:rPr>
              <a:t>https://www.javatpoint.com/java-awt</a:t>
            </a:r>
            <a:r>
              <a:rPr lang="en-US" sz="1200" dirty="0"/>
              <a:t> [Accessed 30 March 2020].</a:t>
            </a:r>
          </a:p>
          <a:p>
            <a:endParaRPr lang="en-US" sz="1200" dirty="0"/>
          </a:p>
          <a:p>
            <a:r>
              <a:rPr lang="en-US" sz="1200" dirty="0"/>
              <a:t>Shaath, Y., 2011. Rich Internet Applications. [Online]</a:t>
            </a:r>
            <a:br>
              <a:rPr lang="en-US" sz="1200" dirty="0"/>
            </a:br>
            <a:r>
              <a:rPr lang="en-US" sz="1200" dirty="0"/>
              <a:t>Available at: </a:t>
            </a:r>
            <a:r>
              <a:rPr lang="de-AT" sz="1200" dirty="0">
                <a:hlinkClick r:id="rId9"/>
              </a:rPr>
              <a:t>https://www.slideshare.net/SebaYoussef/rich-internet-applications-8711592</a:t>
            </a:r>
            <a:r>
              <a:rPr lang="de-AT" sz="1200" dirty="0"/>
              <a:t> [</a:t>
            </a:r>
            <a:r>
              <a:rPr lang="de-AT" sz="1200" dirty="0" err="1"/>
              <a:t>Accessed</a:t>
            </a:r>
            <a:r>
              <a:rPr lang="de-AT" sz="1200" dirty="0"/>
              <a:t> 3 June 2020]</a:t>
            </a:r>
            <a:endParaRPr lang="de-AT" sz="1200" spc="100" dirty="0"/>
          </a:p>
          <a:p>
            <a:endParaRPr lang="de-AT" sz="1200" dirty="0"/>
          </a:p>
          <a:p>
            <a:endParaRPr lang="de-AT" dirty="0"/>
          </a:p>
          <a:p>
            <a:endParaRPr lang="de-AT" sz="1200" dirty="0"/>
          </a:p>
        </p:txBody>
      </p:sp>
    </p:spTree>
    <p:extLst>
      <p:ext uri="{BB962C8B-B14F-4D97-AF65-F5344CB8AC3E}">
        <p14:creationId xmlns:p14="http://schemas.microsoft.com/office/powerpoint/2010/main" val="1869339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Kahoot! – Wikipedia">
            <a:extLst>
              <a:ext uri="{FF2B5EF4-FFF2-40B4-BE49-F238E27FC236}">
                <a16:creationId xmlns:a16="http://schemas.microsoft.com/office/drawing/2014/main" id="{DE0B7591-20EA-4919-AEFE-8AE1066245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4639" y="1656945"/>
            <a:ext cx="7440168" cy="2535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F5EE003-9A47-4564-BEC4-0B176579F2A2}"/>
              </a:ext>
            </a:extLst>
          </p:cNvPr>
          <p:cNvSpPr txBox="1"/>
          <p:nvPr/>
        </p:nvSpPr>
        <p:spPr>
          <a:xfrm>
            <a:off x="2375916" y="4831723"/>
            <a:ext cx="7440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b="1" dirty="0" err="1"/>
              <a:t>Please</a:t>
            </a:r>
            <a:r>
              <a:rPr lang="de-AT" b="1" dirty="0"/>
              <a:t> </a:t>
            </a:r>
            <a:r>
              <a:rPr lang="de-AT" b="1" dirty="0" err="1"/>
              <a:t>go</a:t>
            </a:r>
            <a:r>
              <a:rPr lang="de-AT" b="1" dirty="0"/>
              <a:t> </a:t>
            </a:r>
            <a:r>
              <a:rPr lang="de-AT" b="1" dirty="0" err="1"/>
              <a:t>to</a:t>
            </a:r>
            <a:r>
              <a:rPr lang="de-AT" b="1" dirty="0"/>
              <a:t> www.kahoot.it</a:t>
            </a:r>
            <a:endParaRPr lang="de-AT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46DD2A4-6520-42BC-B181-F3CC93D7F8CE}"/>
              </a:ext>
            </a:extLst>
          </p:cNvPr>
          <p:cNvSpPr txBox="1"/>
          <p:nvPr/>
        </p:nvSpPr>
        <p:spPr>
          <a:xfrm>
            <a:off x="2375916" y="4462391"/>
            <a:ext cx="7440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b="1" dirty="0" err="1"/>
              <a:t>Let‘s</a:t>
            </a:r>
            <a:r>
              <a:rPr lang="de-AT" b="1" dirty="0"/>
              <a:t> do a </a:t>
            </a:r>
            <a:r>
              <a:rPr lang="de-AT" b="1" dirty="0" err="1"/>
              <a:t>poll</a:t>
            </a:r>
            <a:r>
              <a:rPr lang="de-AT" b="1" dirty="0"/>
              <a:t>!</a:t>
            </a:r>
            <a:endParaRPr lang="de-AT" dirty="0"/>
          </a:p>
        </p:txBody>
      </p: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BD478045-FCEF-48E1-8E2D-88EF48BAD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576" y="6450930"/>
            <a:ext cx="11394346" cy="320040"/>
          </a:xfrm>
        </p:spPr>
        <p:txBody>
          <a:bodyPr/>
          <a:lstStyle/>
          <a:p>
            <a:r>
              <a:rPr lang="de-AT" sz="1000" dirty="0"/>
              <a:t>JavaFX: </a:t>
            </a:r>
            <a:r>
              <a:rPr lang="de-AT" sz="1000" dirty="0" err="1"/>
              <a:t>History</a:t>
            </a:r>
            <a:r>
              <a:rPr lang="de-AT" sz="1000" dirty="0"/>
              <a:t>, </a:t>
            </a:r>
            <a:r>
              <a:rPr lang="de-AT" sz="1000" dirty="0" err="1"/>
              <a:t>Concepts</a:t>
            </a:r>
            <a:r>
              <a:rPr lang="de-AT" sz="1000" dirty="0"/>
              <a:t>, </a:t>
            </a:r>
            <a:r>
              <a:rPr lang="de-AT" sz="1000" dirty="0" err="1"/>
              <a:t>Nutshell</a:t>
            </a:r>
            <a:r>
              <a:rPr lang="de-AT" sz="1000" dirty="0"/>
              <a:t> </a:t>
            </a:r>
            <a:r>
              <a:rPr lang="de-AT" sz="1000" dirty="0" err="1"/>
              <a:t>Examples</a:t>
            </a:r>
            <a:r>
              <a:rPr lang="de-AT" sz="1000" dirty="0"/>
              <a:t>																	Elise Landman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FAD5B4-1B0A-4CD2-A8F9-E675B4FB7A36}"/>
              </a:ext>
            </a:extLst>
          </p:cNvPr>
          <p:cNvSpPr txBox="1"/>
          <p:nvPr/>
        </p:nvSpPr>
        <p:spPr>
          <a:xfrm>
            <a:off x="8399036" y="6235486"/>
            <a:ext cx="407085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1">
                    <a:alpha val="70000"/>
                  </a:schemeClr>
                </a:solidFill>
              </a:rPr>
              <a:t>Source: https://kahoot.it/shared/theme/kahoot/img/icn_kahoot_logo.svg</a:t>
            </a:r>
          </a:p>
        </p:txBody>
      </p:sp>
    </p:spTree>
    <p:extLst>
      <p:ext uri="{BB962C8B-B14F-4D97-AF65-F5344CB8AC3E}">
        <p14:creationId xmlns:p14="http://schemas.microsoft.com/office/powerpoint/2010/main" val="4008034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E4DB9-D240-438B-B7B2-F3B17221F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0412"/>
            <a:ext cx="10515600" cy="748787"/>
          </a:xfrm>
        </p:spPr>
        <p:txBody>
          <a:bodyPr>
            <a:normAutofit fontScale="90000"/>
          </a:bodyPr>
          <a:lstStyle/>
          <a:p>
            <a:r>
              <a:rPr lang="de-AT"/>
              <a:t>What is java Fx?</a:t>
            </a:r>
            <a:endParaRPr lang="de-A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9753D3-0A41-4C19-A79F-FCB6A0905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576" y="6450930"/>
            <a:ext cx="11394346" cy="320040"/>
          </a:xfrm>
        </p:spPr>
        <p:txBody>
          <a:bodyPr/>
          <a:lstStyle/>
          <a:p>
            <a:r>
              <a:rPr lang="de-AT" sz="1000" dirty="0"/>
              <a:t>JavaFX: </a:t>
            </a:r>
            <a:r>
              <a:rPr lang="de-AT" sz="1000" dirty="0" err="1"/>
              <a:t>History</a:t>
            </a:r>
            <a:r>
              <a:rPr lang="de-AT" sz="1000" dirty="0"/>
              <a:t>, </a:t>
            </a:r>
            <a:r>
              <a:rPr lang="de-AT" sz="1000" dirty="0" err="1"/>
              <a:t>Concepts</a:t>
            </a:r>
            <a:r>
              <a:rPr lang="de-AT" sz="1000" dirty="0"/>
              <a:t>, </a:t>
            </a:r>
            <a:r>
              <a:rPr lang="de-AT" sz="1000" dirty="0" err="1"/>
              <a:t>Nutshell</a:t>
            </a:r>
            <a:r>
              <a:rPr lang="de-AT" sz="1000" dirty="0"/>
              <a:t> </a:t>
            </a:r>
            <a:r>
              <a:rPr lang="de-AT" sz="1000" dirty="0" err="1"/>
              <a:t>Examples</a:t>
            </a:r>
            <a:r>
              <a:rPr lang="de-AT" sz="1000" dirty="0"/>
              <a:t>																	Elise Landman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6BB126-1632-4A83-95C7-4F7B0627B439}"/>
              </a:ext>
            </a:extLst>
          </p:cNvPr>
          <p:cNvSpPr txBox="1"/>
          <p:nvPr/>
        </p:nvSpPr>
        <p:spPr>
          <a:xfrm>
            <a:off x="838200" y="2477732"/>
            <a:ext cx="10515600" cy="2221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AT" sz="3200" spc="100" dirty="0"/>
              <a:t>Toolkit </a:t>
            </a:r>
            <a:r>
              <a:rPr lang="de-AT" sz="3200" spc="100" dirty="0" err="1"/>
              <a:t>for</a:t>
            </a:r>
            <a:r>
              <a:rPr lang="de-AT" sz="3200" spc="100" dirty="0"/>
              <a:t> </a:t>
            </a:r>
            <a:r>
              <a:rPr lang="de-AT" sz="3200" spc="100" dirty="0" err="1"/>
              <a:t>developing</a:t>
            </a:r>
            <a:r>
              <a:rPr lang="de-AT" sz="3200" spc="100" dirty="0"/>
              <a:t> Rich Internet </a:t>
            </a:r>
            <a:r>
              <a:rPr lang="de-AT" sz="3200" spc="100" dirty="0" err="1"/>
              <a:t>Applications</a:t>
            </a:r>
            <a:r>
              <a:rPr lang="de-AT" sz="3200" spc="100" dirty="0"/>
              <a:t> (RIA) and </a:t>
            </a:r>
            <a:r>
              <a:rPr lang="de-AT" sz="3200" spc="100" dirty="0" err="1"/>
              <a:t>Graphical</a:t>
            </a:r>
            <a:r>
              <a:rPr lang="de-AT" sz="3200" spc="100" dirty="0"/>
              <a:t> User Interfaces (GUI) </a:t>
            </a:r>
            <a:r>
              <a:rPr lang="de-AT" sz="3200" spc="100" dirty="0" err="1"/>
              <a:t>with</a:t>
            </a:r>
            <a:r>
              <a:rPr lang="de-AT" sz="3200" spc="100" dirty="0"/>
              <a:t> </a:t>
            </a:r>
            <a:r>
              <a:rPr lang="de-AT" sz="3200" spc="100" dirty="0" err="1"/>
              <a:t>the</a:t>
            </a:r>
            <a:r>
              <a:rPr lang="de-AT" sz="3200" spc="100" dirty="0"/>
              <a:t> </a:t>
            </a:r>
            <a:r>
              <a:rPr lang="de-AT" sz="3200" spc="100" dirty="0" err="1"/>
              <a:t>programming</a:t>
            </a:r>
            <a:r>
              <a:rPr lang="de-AT" sz="3200" spc="100" dirty="0"/>
              <a:t> </a:t>
            </a:r>
            <a:r>
              <a:rPr lang="de-AT" sz="3200" spc="100" dirty="0" err="1"/>
              <a:t>language</a:t>
            </a:r>
            <a:r>
              <a:rPr lang="de-AT" sz="3200" spc="100" dirty="0"/>
              <a:t> Java (Wikipedia, 2020)</a:t>
            </a:r>
          </a:p>
        </p:txBody>
      </p:sp>
      <p:pic>
        <p:nvPicPr>
          <p:cNvPr id="10" name="Picture 9" descr="A picture containing light, drawing&#10;&#10;Description automatically generated">
            <a:extLst>
              <a:ext uri="{FF2B5EF4-FFF2-40B4-BE49-F238E27FC236}">
                <a16:creationId xmlns:a16="http://schemas.microsoft.com/office/drawing/2014/main" id="{63F24B84-C0D5-4E8F-9347-A46EFD3001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3381" y="4945459"/>
            <a:ext cx="2519362" cy="10510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3B98DA9-8BF9-448D-B660-62372404F49D}"/>
              </a:ext>
            </a:extLst>
          </p:cNvPr>
          <p:cNvSpPr txBox="1"/>
          <p:nvPr/>
        </p:nvSpPr>
        <p:spPr>
          <a:xfrm>
            <a:off x="9318373" y="6134980"/>
            <a:ext cx="407085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1">
                    <a:alpha val="70000"/>
                  </a:schemeClr>
                </a:solidFill>
              </a:rPr>
              <a:t>Source: https://en.wikipedia.org/wiki/JavaFX_Script</a:t>
            </a:r>
          </a:p>
        </p:txBody>
      </p:sp>
    </p:spTree>
    <p:extLst>
      <p:ext uri="{BB962C8B-B14F-4D97-AF65-F5344CB8AC3E}">
        <p14:creationId xmlns:p14="http://schemas.microsoft.com/office/powerpoint/2010/main" val="2276777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E4DB9-D240-438B-B7B2-F3B17221F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0412"/>
            <a:ext cx="10515600" cy="748787"/>
          </a:xfrm>
        </p:spPr>
        <p:txBody>
          <a:bodyPr>
            <a:normAutofit fontScale="90000"/>
          </a:bodyPr>
          <a:lstStyle/>
          <a:p>
            <a:r>
              <a:rPr lang="de-AT" dirty="0" err="1"/>
              <a:t>What</a:t>
            </a:r>
            <a:r>
              <a:rPr lang="de-AT" dirty="0"/>
              <a:t> </a:t>
            </a:r>
            <a:r>
              <a:rPr lang="de-AT" dirty="0" err="1"/>
              <a:t>is</a:t>
            </a:r>
            <a:r>
              <a:rPr lang="de-AT" dirty="0"/>
              <a:t> A Rich Internet </a:t>
            </a:r>
            <a:r>
              <a:rPr lang="de-AT" dirty="0" err="1"/>
              <a:t>Application</a:t>
            </a:r>
            <a:r>
              <a:rPr lang="de-AT" dirty="0"/>
              <a:t>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9753D3-0A41-4C19-A79F-FCB6A0905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576" y="6450930"/>
            <a:ext cx="11394346" cy="320040"/>
          </a:xfrm>
        </p:spPr>
        <p:txBody>
          <a:bodyPr/>
          <a:lstStyle/>
          <a:p>
            <a:r>
              <a:rPr lang="de-AT" sz="1000" dirty="0"/>
              <a:t>JavaFX: </a:t>
            </a:r>
            <a:r>
              <a:rPr lang="de-AT" sz="1000" dirty="0" err="1"/>
              <a:t>History</a:t>
            </a:r>
            <a:r>
              <a:rPr lang="de-AT" sz="1000" dirty="0"/>
              <a:t>, </a:t>
            </a:r>
            <a:r>
              <a:rPr lang="de-AT" sz="1000" dirty="0" err="1"/>
              <a:t>Concepts</a:t>
            </a:r>
            <a:r>
              <a:rPr lang="de-AT" sz="1000" dirty="0"/>
              <a:t>, </a:t>
            </a:r>
            <a:r>
              <a:rPr lang="de-AT" sz="1000" dirty="0" err="1"/>
              <a:t>Nutshell</a:t>
            </a:r>
            <a:r>
              <a:rPr lang="de-AT" sz="1000" dirty="0"/>
              <a:t> </a:t>
            </a:r>
            <a:r>
              <a:rPr lang="de-AT" sz="1000" dirty="0" err="1"/>
              <a:t>Examples</a:t>
            </a:r>
            <a:r>
              <a:rPr lang="de-AT" sz="1000" dirty="0"/>
              <a:t>																	Elise Landman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6BB126-1632-4A83-95C7-4F7B0627B439}"/>
              </a:ext>
            </a:extLst>
          </p:cNvPr>
          <p:cNvSpPr txBox="1"/>
          <p:nvPr/>
        </p:nvSpPr>
        <p:spPr>
          <a:xfrm>
            <a:off x="1193800" y="1820415"/>
            <a:ext cx="10160000" cy="3166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400" spc="100" dirty="0" err="1"/>
              <a:t>Implemented</a:t>
            </a:r>
            <a:r>
              <a:rPr lang="de-AT" sz="2400" spc="100" dirty="0"/>
              <a:t> in Browser </a:t>
            </a:r>
            <a:r>
              <a:rPr lang="de-AT" sz="2400" spc="100" dirty="0" err="1"/>
              <a:t>Applications</a:t>
            </a:r>
            <a:r>
              <a:rPr lang="de-AT" sz="2400" spc="100" dirty="0"/>
              <a:t>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400" spc="100" dirty="0" err="1"/>
              <a:t>Offer</a:t>
            </a:r>
            <a:r>
              <a:rPr lang="de-AT" sz="2400" spc="100" dirty="0"/>
              <a:t> a </a:t>
            </a:r>
            <a:r>
              <a:rPr lang="de-AT" sz="2400" spc="100" dirty="0" err="1"/>
              <a:t>better</a:t>
            </a:r>
            <a:r>
              <a:rPr lang="de-AT" sz="2400" spc="100" dirty="0"/>
              <a:t> </a:t>
            </a:r>
            <a:r>
              <a:rPr lang="de-AT" sz="2400" spc="100" dirty="0" err="1"/>
              <a:t>visual</a:t>
            </a:r>
            <a:r>
              <a:rPr lang="de-AT" sz="2400" spc="100" dirty="0"/>
              <a:t> </a:t>
            </a:r>
            <a:r>
              <a:rPr lang="de-AT" sz="2400" spc="100" dirty="0" err="1"/>
              <a:t>user</a:t>
            </a:r>
            <a:r>
              <a:rPr lang="de-AT" sz="2400" spc="100" dirty="0"/>
              <a:t> </a:t>
            </a:r>
            <a:r>
              <a:rPr lang="de-AT" sz="2400" spc="100" dirty="0" err="1"/>
              <a:t>experience</a:t>
            </a:r>
            <a:endParaRPr lang="de-AT" sz="2400" spc="100" dirty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400" spc="100" dirty="0" err="1"/>
              <a:t>Better</a:t>
            </a:r>
            <a:r>
              <a:rPr lang="de-AT" sz="2400" spc="100" dirty="0"/>
              <a:t> </a:t>
            </a:r>
            <a:r>
              <a:rPr lang="de-AT" sz="2400" spc="100" dirty="0" err="1"/>
              <a:t>accessibility</a:t>
            </a:r>
            <a:r>
              <a:rPr lang="de-AT" sz="2400" spc="100" dirty="0"/>
              <a:t> and </a:t>
            </a:r>
            <a:r>
              <a:rPr lang="de-AT" sz="2400" spc="100" dirty="0" err="1"/>
              <a:t>usability</a:t>
            </a:r>
            <a:endParaRPr lang="de-AT" sz="2400" spc="100" dirty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400" spc="100" dirty="0"/>
              <a:t>More </a:t>
            </a:r>
            <a:r>
              <a:rPr lang="de-AT" sz="2400" spc="100" dirty="0" err="1"/>
              <a:t>interactive</a:t>
            </a:r>
            <a:endParaRPr lang="de-AT" sz="2400" spc="1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AT" sz="2400" spc="100" dirty="0"/>
          </a:p>
          <a:p>
            <a:pPr>
              <a:lnSpc>
                <a:spcPct val="150000"/>
              </a:lnSpc>
            </a:pPr>
            <a:r>
              <a:rPr lang="de-AT" sz="2400" spc="100" dirty="0"/>
              <a:t>.. </a:t>
            </a:r>
            <a:r>
              <a:rPr lang="de-AT" sz="2400" spc="100" dirty="0" err="1"/>
              <a:t>than</a:t>
            </a:r>
            <a:r>
              <a:rPr lang="de-AT" sz="2400" spc="100" dirty="0"/>
              <a:t> traditional HTML (</a:t>
            </a:r>
            <a:r>
              <a:rPr lang="en-US" sz="2400" dirty="0"/>
              <a:t>Shaath, Y., 2011).</a:t>
            </a:r>
            <a:endParaRPr lang="de-AT" sz="2400" spc="100" dirty="0"/>
          </a:p>
        </p:txBody>
      </p:sp>
      <p:pic>
        <p:nvPicPr>
          <p:cNvPr id="9" name="Picture 8" descr="A picture containing light, drawing&#10;&#10;Description automatically generated">
            <a:extLst>
              <a:ext uri="{FF2B5EF4-FFF2-40B4-BE49-F238E27FC236}">
                <a16:creationId xmlns:a16="http://schemas.microsoft.com/office/drawing/2014/main" id="{74239C2E-956D-4F36-8718-BD7AB029D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3381" y="4945459"/>
            <a:ext cx="2519362" cy="105102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B984153-D61E-4E24-AF5E-BA8727BBD4A4}"/>
              </a:ext>
            </a:extLst>
          </p:cNvPr>
          <p:cNvSpPr txBox="1"/>
          <p:nvPr/>
        </p:nvSpPr>
        <p:spPr>
          <a:xfrm>
            <a:off x="9318373" y="6134980"/>
            <a:ext cx="407085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1">
                    <a:alpha val="70000"/>
                  </a:schemeClr>
                </a:solidFill>
              </a:rPr>
              <a:t>Source: https://en.wikipedia.org/wiki/JavaFX_Script</a:t>
            </a:r>
          </a:p>
        </p:txBody>
      </p:sp>
    </p:spTree>
    <p:extLst>
      <p:ext uri="{BB962C8B-B14F-4D97-AF65-F5344CB8AC3E}">
        <p14:creationId xmlns:p14="http://schemas.microsoft.com/office/powerpoint/2010/main" val="3506239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E4DB9-D240-438B-B7B2-F3B17221F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0412"/>
            <a:ext cx="10515600" cy="748787"/>
          </a:xfrm>
        </p:spPr>
        <p:txBody>
          <a:bodyPr>
            <a:normAutofit fontScale="90000"/>
          </a:bodyPr>
          <a:lstStyle/>
          <a:p>
            <a:r>
              <a:rPr lang="de-AT" dirty="0" err="1"/>
              <a:t>What</a:t>
            </a:r>
            <a:r>
              <a:rPr lang="de-AT" dirty="0"/>
              <a:t> </a:t>
            </a:r>
            <a:r>
              <a:rPr lang="de-AT" dirty="0" err="1"/>
              <a:t>is</a:t>
            </a:r>
            <a:r>
              <a:rPr lang="de-AT" dirty="0"/>
              <a:t> A Rich Internet </a:t>
            </a:r>
            <a:r>
              <a:rPr lang="de-AT" dirty="0" err="1"/>
              <a:t>Application</a:t>
            </a:r>
            <a:r>
              <a:rPr lang="de-AT" dirty="0"/>
              <a:t>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9753D3-0A41-4C19-A79F-FCB6A0905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576" y="6450930"/>
            <a:ext cx="11394346" cy="320040"/>
          </a:xfrm>
        </p:spPr>
        <p:txBody>
          <a:bodyPr/>
          <a:lstStyle/>
          <a:p>
            <a:r>
              <a:rPr lang="de-AT" sz="1000" dirty="0"/>
              <a:t>JavaFX: </a:t>
            </a:r>
            <a:r>
              <a:rPr lang="de-AT" sz="1000" dirty="0" err="1"/>
              <a:t>History</a:t>
            </a:r>
            <a:r>
              <a:rPr lang="de-AT" sz="1000" dirty="0"/>
              <a:t>, </a:t>
            </a:r>
            <a:r>
              <a:rPr lang="de-AT" sz="1000" dirty="0" err="1"/>
              <a:t>Concepts</a:t>
            </a:r>
            <a:r>
              <a:rPr lang="de-AT" sz="1000" dirty="0"/>
              <a:t>, </a:t>
            </a:r>
            <a:r>
              <a:rPr lang="de-AT" sz="1000" dirty="0" err="1"/>
              <a:t>Nutshell</a:t>
            </a:r>
            <a:r>
              <a:rPr lang="de-AT" sz="1000" dirty="0"/>
              <a:t> </a:t>
            </a:r>
            <a:r>
              <a:rPr lang="de-AT" sz="1000" dirty="0" err="1"/>
              <a:t>Examples</a:t>
            </a:r>
            <a:r>
              <a:rPr lang="de-AT" sz="1000" dirty="0"/>
              <a:t>																	Elise Landman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986C13CD-1ABB-47C9-8299-B47AA17A1E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0" y="1375989"/>
            <a:ext cx="8064500" cy="499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0713835-0B8A-4640-97CE-5DFA95C473DA}"/>
              </a:ext>
            </a:extLst>
          </p:cNvPr>
          <p:cNvSpPr txBox="1"/>
          <p:nvPr/>
        </p:nvSpPr>
        <p:spPr>
          <a:xfrm>
            <a:off x="1583422" y="6364256"/>
            <a:ext cx="1139434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1">
                    <a:alpha val="70000"/>
                  </a:schemeClr>
                </a:solidFill>
              </a:rPr>
              <a:t>Source: https://lw.microstrategy.com/msdz/MSDL/GARelease_Current/_GARelease_Archives/931/docs/mergedProjects/GenericContent/topics/sdkintro/SDK_Rich_Internet_Applications_(RIAs)_and_Mashups.htm</a:t>
            </a:r>
          </a:p>
          <a:p>
            <a:endParaRPr lang="en-US" sz="900" dirty="0">
              <a:solidFill>
                <a:schemeClr val="tx1">
                  <a:alpha val="7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824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E4DB9-D240-438B-B7B2-F3B17221F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0412"/>
            <a:ext cx="10515600" cy="748787"/>
          </a:xfrm>
        </p:spPr>
        <p:txBody>
          <a:bodyPr>
            <a:normAutofit fontScale="90000"/>
          </a:bodyPr>
          <a:lstStyle/>
          <a:p>
            <a:r>
              <a:rPr lang="de-AT" dirty="0" err="1"/>
              <a:t>What</a:t>
            </a:r>
            <a:r>
              <a:rPr lang="de-AT" dirty="0"/>
              <a:t> </a:t>
            </a:r>
            <a:r>
              <a:rPr lang="de-AT" dirty="0" err="1"/>
              <a:t>is</a:t>
            </a:r>
            <a:r>
              <a:rPr lang="de-AT" dirty="0"/>
              <a:t> A </a:t>
            </a:r>
            <a:r>
              <a:rPr lang="de-AT" dirty="0" err="1"/>
              <a:t>Graphical</a:t>
            </a:r>
            <a:r>
              <a:rPr lang="de-AT" dirty="0"/>
              <a:t> User Interface?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9753D3-0A41-4C19-A79F-FCB6A0905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576" y="6450930"/>
            <a:ext cx="11394346" cy="320040"/>
          </a:xfrm>
        </p:spPr>
        <p:txBody>
          <a:bodyPr/>
          <a:lstStyle/>
          <a:p>
            <a:r>
              <a:rPr lang="de-AT" sz="1000" dirty="0"/>
              <a:t>JavaFX: </a:t>
            </a:r>
            <a:r>
              <a:rPr lang="de-AT" sz="1000" dirty="0" err="1"/>
              <a:t>History</a:t>
            </a:r>
            <a:r>
              <a:rPr lang="de-AT" sz="1000" dirty="0"/>
              <a:t>, </a:t>
            </a:r>
            <a:r>
              <a:rPr lang="de-AT" sz="1000" dirty="0" err="1"/>
              <a:t>Concepts</a:t>
            </a:r>
            <a:r>
              <a:rPr lang="de-AT" sz="1000" dirty="0"/>
              <a:t>, </a:t>
            </a:r>
            <a:r>
              <a:rPr lang="de-AT" sz="1000" dirty="0" err="1"/>
              <a:t>Nutshell</a:t>
            </a:r>
            <a:r>
              <a:rPr lang="de-AT" sz="1000" dirty="0"/>
              <a:t> </a:t>
            </a:r>
            <a:r>
              <a:rPr lang="de-AT" sz="1000" dirty="0" err="1"/>
              <a:t>Examples</a:t>
            </a:r>
            <a:r>
              <a:rPr lang="de-AT" sz="1000" dirty="0"/>
              <a:t>																	Elise Landman</a:t>
            </a:r>
          </a:p>
        </p:txBody>
      </p:sp>
      <p:pic>
        <p:nvPicPr>
          <p:cNvPr id="3074" name="Picture 2" descr="Graphical User Interface Examples">
            <a:extLst>
              <a:ext uri="{FF2B5EF4-FFF2-40B4-BE49-F238E27FC236}">
                <a16:creationId xmlns:a16="http://schemas.microsoft.com/office/drawing/2014/main" id="{DE85298D-8817-4ECC-81A7-15516FE252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5700" y="1740963"/>
            <a:ext cx="7340600" cy="4115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FDCECB9-EE16-40D3-B072-0C9938FEF0A8}"/>
              </a:ext>
            </a:extLst>
          </p:cNvPr>
          <p:cNvSpPr txBox="1"/>
          <p:nvPr/>
        </p:nvSpPr>
        <p:spPr>
          <a:xfrm>
            <a:off x="4351789" y="5938355"/>
            <a:ext cx="113943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1">
                    <a:alpha val="70000"/>
                  </a:schemeClr>
                </a:solidFill>
              </a:rPr>
              <a:t>Source: https://www.conceptdraw.com/How-To-Guide/graphical-user-interface-examples</a:t>
            </a:r>
            <a:endParaRPr lang="en-US" sz="900" dirty="0">
              <a:solidFill>
                <a:schemeClr val="tx1">
                  <a:alpha val="7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23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E4DB9-D240-438B-B7B2-F3B17221F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0412"/>
            <a:ext cx="10515600" cy="748787"/>
          </a:xfrm>
        </p:spPr>
        <p:txBody>
          <a:bodyPr>
            <a:normAutofit fontScale="90000"/>
          </a:bodyPr>
          <a:lstStyle/>
          <a:p>
            <a:r>
              <a:rPr lang="de-AT" dirty="0" err="1"/>
              <a:t>How</a:t>
            </a:r>
            <a:r>
              <a:rPr lang="de-AT" dirty="0"/>
              <a:t> </a:t>
            </a:r>
            <a:r>
              <a:rPr lang="de-AT" dirty="0" err="1"/>
              <a:t>did</a:t>
            </a:r>
            <a:r>
              <a:rPr lang="de-AT" dirty="0"/>
              <a:t> </a:t>
            </a:r>
            <a:r>
              <a:rPr lang="de-AT" dirty="0" err="1"/>
              <a:t>java</a:t>
            </a:r>
            <a:r>
              <a:rPr lang="de-AT" dirty="0"/>
              <a:t> FX Come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life</a:t>
            </a:r>
            <a:r>
              <a:rPr lang="de-AT" dirty="0"/>
              <a:t>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9753D3-0A41-4C19-A79F-FCB6A0905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576" y="6450930"/>
            <a:ext cx="11394346" cy="320040"/>
          </a:xfrm>
        </p:spPr>
        <p:txBody>
          <a:bodyPr/>
          <a:lstStyle/>
          <a:p>
            <a:r>
              <a:rPr lang="de-AT" sz="1000" dirty="0"/>
              <a:t>JavaFX: </a:t>
            </a:r>
            <a:r>
              <a:rPr lang="de-AT" sz="1000" dirty="0" err="1"/>
              <a:t>History</a:t>
            </a:r>
            <a:r>
              <a:rPr lang="de-AT" sz="1000" dirty="0"/>
              <a:t>, </a:t>
            </a:r>
            <a:r>
              <a:rPr lang="de-AT" sz="1000" dirty="0" err="1"/>
              <a:t>Concepts</a:t>
            </a:r>
            <a:r>
              <a:rPr lang="de-AT" sz="1000" dirty="0"/>
              <a:t>, </a:t>
            </a:r>
            <a:r>
              <a:rPr lang="de-AT" sz="1000" dirty="0" err="1"/>
              <a:t>Nutshell</a:t>
            </a:r>
            <a:r>
              <a:rPr lang="de-AT" sz="1000" dirty="0"/>
              <a:t> </a:t>
            </a:r>
            <a:r>
              <a:rPr lang="de-AT" sz="1000" dirty="0" err="1"/>
              <a:t>Examples</a:t>
            </a:r>
            <a:r>
              <a:rPr lang="de-AT" sz="1000" dirty="0"/>
              <a:t>																	Elise Landman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6BB126-1632-4A83-95C7-4F7B0627B439}"/>
              </a:ext>
            </a:extLst>
          </p:cNvPr>
          <p:cNvSpPr txBox="1"/>
          <p:nvPr/>
        </p:nvSpPr>
        <p:spPr>
          <a:xfrm>
            <a:off x="1193800" y="1820415"/>
            <a:ext cx="10160000" cy="2797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400" spc="100" dirty="0" err="1"/>
              <a:t>Released</a:t>
            </a:r>
            <a:r>
              <a:rPr lang="de-AT" sz="2400" spc="100" dirty="0"/>
              <a:t> in </a:t>
            </a:r>
            <a:r>
              <a:rPr lang="de-AT" sz="2400" spc="100" dirty="0" err="1"/>
              <a:t>December</a:t>
            </a:r>
            <a:r>
              <a:rPr lang="de-AT" sz="2400" spc="100" dirty="0"/>
              <a:t> 2008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400" spc="100" dirty="0" err="1"/>
              <a:t>by</a:t>
            </a:r>
            <a:r>
              <a:rPr lang="de-AT" sz="2400" spc="100" dirty="0"/>
              <a:t> Sun Microsystems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400" spc="100" dirty="0"/>
              <a:t>Creator of Java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400" spc="100" dirty="0" err="1"/>
              <a:t>Acquired</a:t>
            </a:r>
            <a:r>
              <a:rPr lang="de-AT" sz="2400" spc="100" dirty="0"/>
              <a:t> </a:t>
            </a:r>
            <a:r>
              <a:rPr lang="de-AT" sz="2400" spc="100" dirty="0" err="1"/>
              <a:t>by</a:t>
            </a:r>
            <a:r>
              <a:rPr lang="de-AT" sz="2400" spc="100" dirty="0"/>
              <a:t> Oracle in April 2009</a:t>
            </a:r>
            <a:br>
              <a:rPr lang="de-AT" sz="2400" spc="100" dirty="0"/>
            </a:br>
            <a:r>
              <a:rPr lang="de-AT" sz="2400" spc="100" dirty="0" err="1"/>
              <a:t>for</a:t>
            </a:r>
            <a:r>
              <a:rPr lang="de-AT" sz="2400" spc="100" dirty="0"/>
              <a:t> 5.6 </a:t>
            </a:r>
            <a:r>
              <a:rPr lang="de-AT" sz="2400" spc="100" dirty="0" err="1"/>
              <a:t>billion</a:t>
            </a:r>
            <a:r>
              <a:rPr lang="de-AT" sz="2400" spc="100" dirty="0"/>
              <a:t> USD (Wikipedia, 2020)</a:t>
            </a:r>
          </a:p>
        </p:txBody>
      </p:sp>
      <p:pic>
        <p:nvPicPr>
          <p:cNvPr id="4098" name="Picture 2" descr="Sun Microsystems - Wikipedia">
            <a:extLst>
              <a:ext uri="{FF2B5EF4-FFF2-40B4-BE49-F238E27FC236}">
                <a16:creationId xmlns:a16="http://schemas.microsoft.com/office/drawing/2014/main" id="{0026DD23-9AEE-48EA-A94A-3445C57104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1800" y="3132938"/>
            <a:ext cx="2387600" cy="1048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>
            <a:extLst>
              <a:ext uri="{FF2B5EF4-FFF2-40B4-BE49-F238E27FC236}">
                <a16:creationId xmlns:a16="http://schemas.microsoft.com/office/drawing/2014/main" id="{89304EA0-3CFA-4462-BD3C-1D48B26933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800" y="2111084"/>
            <a:ext cx="2387600" cy="731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17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E4DB9-D240-438B-B7B2-F3B17221F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0412"/>
            <a:ext cx="10515600" cy="748787"/>
          </a:xfrm>
        </p:spPr>
        <p:txBody>
          <a:bodyPr>
            <a:normAutofit fontScale="90000"/>
          </a:bodyPr>
          <a:lstStyle/>
          <a:p>
            <a:r>
              <a:rPr lang="de-AT" dirty="0"/>
              <a:t>Fun Fact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9753D3-0A41-4C19-A79F-FCB6A0905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576" y="6450930"/>
            <a:ext cx="11394346" cy="320040"/>
          </a:xfrm>
        </p:spPr>
        <p:txBody>
          <a:bodyPr/>
          <a:lstStyle/>
          <a:p>
            <a:r>
              <a:rPr lang="de-AT" sz="1000" dirty="0"/>
              <a:t>JavaFX: </a:t>
            </a:r>
            <a:r>
              <a:rPr lang="de-AT" sz="1000" dirty="0" err="1"/>
              <a:t>History</a:t>
            </a:r>
            <a:r>
              <a:rPr lang="de-AT" sz="1000" dirty="0"/>
              <a:t>, </a:t>
            </a:r>
            <a:r>
              <a:rPr lang="de-AT" sz="1000" dirty="0" err="1"/>
              <a:t>Concepts</a:t>
            </a:r>
            <a:r>
              <a:rPr lang="de-AT" sz="1000" dirty="0"/>
              <a:t>, </a:t>
            </a:r>
            <a:r>
              <a:rPr lang="de-AT" sz="1000" dirty="0" err="1"/>
              <a:t>Nutshell</a:t>
            </a:r>
            <a:r>
              <a:rPr lang="de-AT" sz="1000" dirty="0"/>
              <a:t> </a:t>
            </a:r>
            <a:r>
              <a:rPr lang="de-AT" sz="1000" dirty="0" err="1"/>
              <a:t>Examples</a:t>
            </a:r>
            <a:r>
              <a:rPr lang="de-AT" sz="1000" dirty="0"/>
              <a:t>																	Elise Landman</a:t>
            </a:r>
          </a:p>
        </p:txBody>
      </p:sp>
      <p:pic>
        <p:nvPicPr>
          <p:cNvPr id="5124" name="Picture 4" descr="Visiting Google, Facebook and Apple in California's Silicon Valley ...">
            <a:extLst>
              <a:ext uri="{FF2B5EF4-FFF2-40B4-BE49-F238E27FC236}">
                <a16:creationId xmlns:a16="http://schemas.microsoft.com/office/drawing/2014/main" id="{FD938A77-D5A9-4043-8E79-A4DB655552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9769" y="1592386"/>
            <a:ext cx="5732462" cy="4299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Bemo on Twitter: &quot;The back of the Facebook sign is a decrepit Sun ...">
            <a:extLst>
              <a:ext uri="{FF2B5EF4-FFF2-40B4-BE49-F238E27FC236}">
                <a16:creationId xmlns:a16="http://schemas.microsoft.com/office/drawing/2014/main" id="{FEDB69D3-D158-440A-90BF-8BA910CBAC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9767" y="1592386"/>
            <a:ext cx="5732464" cy="4299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980EAE3-2346-4CA2-A355-35D7081336E6}"/>
              </a:ext>
            </a:extLst>
          </p:cNvPr>
          <p:cNvSpPr txBox="1"/>
          <p:nvPr/>
        </p:nvSpPr>
        <p:spPr>
          <a:xfrm>
            <a:off x="398827" y="5944019"/>
            <a:ext cx="113943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chemeClr val="tx1">
                    <a:alpha val="70000"/>
                  </a:schemeClr>
                </a:solidFill>
              </a:rPr>
              <a:t>Sources: https://www.conceptdraw.com/How-To-Guide/graphical-user-interface-examples</a:t>
            </a:r>
            <a:br>
              <a:rPr lang="en-US" sz="800" dirty="0">
                <a:solidFill>
                  <a:schemeClr val="tx1">
                    <a:alpha val="70000"/>
                  </a:schemeClr>
                </a:solidFill>
              </a:rPr>
            </a:br>
            <a:r>
              <a:rPr lang="de-AT" sz="800" dirty="0">
                <a:solidFill>
                  <a:schemeClr val="tx1">
                    <a:alpha val="70000"/>
                  </a:schemeClr>
                </a:solidFill>
              </a:rPr>
              <a:t>https://www.vancourier.com/living/visiting-google-facebook-and-apple-in-california-s-silicon-valley-1.23401683</a:t>
            </a:r>
            <a:endParaRPr lang="en-US" sz="800" dirty="0">
              <a:solidFill>
                <a:schemeClr val="tx1">
                  <a:alpha val="7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563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910</Words>
  <Application>Microsoft Office PowerPoint</Application>
  <PresentationFormat>Widescreen</PresentationFormat>
  <Paragraphs>148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Consolas</vt:lpstr>
      <vt:lpstr>Gill Sans MT</vt:lpstr>
      <vt:lpstr>Parcel</vt:lpstr>
      <vt:lpstr>JavaFX: History, Concepts, Nutshell Examples</vt:lpstr>
      <vt:lpstr>Agenda</vt:lpstr>
      <vt:lpstr>PowerPoint Presentation</vt:lpstr>
      <vt:lpstr>What is java Fx?</vt:lpstr>
      <vt:lpstr>What is A Rich Internet Application?</vt:lpstr>
      <vt:lpstr>What is A Rich Internet Application?</vt:lpstr>
      <vt:lpstr>What is A Graphical User Interface?</vt:lpstr>
      <vt:lpstr>How did java FX Come to life?</vt:lpstr>
      <vt:lpstr>Fun Fact</vt:lpstr>
      <vt:lpstr>Ancestors of java fx</vt:lpstr>
      <vt:lpstr>Ancestors of java fx</vt:lpstr>
      <vt:lpstr>Time machine</vt:lpstr>
      <vt:lpstr>Release of java fx</vt:lpstr>
      <vt:lpstr>Swing VS Java FX</vt:lpstr>
      <vt:lpstr>Live Demo</vt:lpstr>
      <vt:lpstr>Java FX Architecture</vt:lpstr>
      <vt:lpstr>Scene Builder</vt:lpstr>
      <vt:lpstr>How to Start developing?</vt:lpstr>
      <vt:lpstr>Code snippets</vt:lpstr>
      <vt:lpstr>Thank you for your attention!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JavaFX: History, Concepts, Nutshell Examples</dc:title>
  <dc:creator>Elise Landman (elandman)</dc:creator>
  <cp:lastModifiedBy>Elise Landman</cp:lastModifiedBy>
  <cp:revision>7</cp:revision>
  <dcterms:created xsi:type="dcterms:W3CDTF">2020-03-14T17:13:49Z</dcterms:created>
  <dcterms:modified xsi:type="dcterms:W3CDTF">2020-06-03T16:44:33Z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546389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S9.0.1</vt:lpwstr>
  </property>
</Properties>
</file>