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8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0E697-B4E4-4F9C-A1CC-A0E732A377D2}" v="256" dt="2020-06-03T16:43:52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C7CD-5906-4DE0-A4BC-69981DDF6B03}" type="datetimeFigureOut">
              <a:rPr lang="de-AT" smtClean="0"/>
              <a:t>03.06.2020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41A4-986C-4CB6-A4D3-169CDC9B48B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4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Menlo Park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041A4-986C-4CB6-A4D3-169CDC9B48BA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454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377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A7DDBE8-D90D-4E08-BCE5-86B6EF5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7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72DFE26-E6BD-4211-BECA-A25A05D1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69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36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0028E0AD-73FE-4241-80A6-C158F09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9847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95057FD4-B1F3-4F9E-ACB1-1E4F791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10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88E013-BC47-4A3B-A26E-29059EBB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18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0B746F8-5C0C-4A5A-982B-C75C47B3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80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6DA0259-71D9-481B-B605-3C7D76C9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50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690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9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luonhq.com/products/javafx/" TargetMode="External"/><Relationship Id="rId2" Type="http://schemas.openxmlformats.org/officeDocument/2006/relationships/hyperlink" Target="http://jdk.java.net/1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etbrains.com/idea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avatpoint.com/java-awt" TargetMode="External"/><Relationship Id="rId3" Type="http://schemas.openxmlformats.org/officeDocument/2006/relationships/hyperlink" Target="https://en.wikipedia.org/w/index.php?title=Java_(programming_language)&amp;oldid=956349384" TargetMode="External"/><Relationship Id="rId7" Type="http://schemas.openxmlformats.org/officeDocument/2006/relationships/hyperlink" Target="https://www.javatpoint.com/java-swing" TargetMode="External"/><Relationship Id="rId2" Type="http://schemas.openxmlformats.org/officeDocument/2006/relationships/hyperlink" Target="https://de.wikipedia.org/w/index.php?title=Swing_(Java)&amp;oldid=1960922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racle.com/technetwork/java/javafx/overview/faq-1446554.html#6" TargetMode="External"/><Relationship Id="rId5" Type="http://schemas.openxmlformats.org/officeDocument/2006/relationships/hyperlink" Target="https://en.wikipedia.org/w/index.php?title=JavaFX&amp;oldid=947700994" TargetMode="External"/><Relationship Id="rId4" Type="http://schemas.openxmlformats.org/officeDocument/2006/relationships/hyperlink" Target="https://en.wikipedia.org/w/index.php?title=Scene_graph&amp;oldid=953884868" TargetMode="External"/><Relationship Id="rId9" Type="http://schemas.openxmlformats.org/officeDocument/2006/relationships/hyperlink" Target="https://www.slideshare.net/SebaYoussef/rich-internet-applications-871159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108-867C-4A82-B74C-CCF95B889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47155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JavaFX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History, Concepts, Nutshell Examples</a:t>
            </a:r>
            <a:endParaRPr lang="de-AT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43DD-C69B-4A83-8888-765C21DBE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281580"/>
            <a:ext cx="4505547" cy="1128549"/>
          </a:xfrm>
        </p:spPr>
        <p:txBody>
          <a:bodyPr>
            <a:normAutofit/>
          </a:bodyPr>
          <a:lstStyle/>
          <a:p>
            <a:pPr algn="r"/>
            <a:r>
              <a:rPr lang="de-AT" dirty="0">
                <a:solidFill>
                  <a:schemeClr val="bg1"/>
                </a:solidFill>
              </a:rPr>
              <a:t>BIS Seminar – Summersemester 2020</a:t>
            </a:r>
          </a:p>
          <a:p>
            <a:pPr algn="r"/>
            <a:r>
              <a:rPr lang="de-AT" dirty="0">
                <a:solidFill>
                  <a:schemeClr val="bg1"/>
                </a:solidFill>
              </a:rPr>
              <a:t>Elise Landman h1551237</a:t>
            </a:r>
          </a:p>
          <a:p>
            <a:pPr algn="r"/>
            <a:endParaRPr lang="de-AT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F34064B6-FDBD-49B1-AA44-D42D5B1AC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866" y="302034"/>
            <a:ext cx="2519362" cy="1051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40A3D0-90BF-4891-AEBE-E9888F52ECEE}"/>
              </a:ext>
            </a:extLst>
          </p:cNvPr>
          <p:cNvSpPr txBox="1"/>
          <p:nvPr/>
        </p:nvSpPr>
        <p:spPr>
          <a:xfrm>
            <a:off x="9022831" y="6361803"/>
            <a:ext cx="40708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  <a:lumOff val="50000"/>
                    <a:alpha val="70000"/>
                  </a:schemeClr>
                </a:solidFill>
              </a:rPr>
              <a:t>Source: https://en.wikipedia.org/wiki/JavaFX_Script</a:t>
            </a:r>
          </a:p>
        </p:txBody>
      </p:sp>
    </p:spTree>
    <p:extLst>
      <p:ext uri="{BB962C8B-B14F-4D97-AF65-F5344CB8AC3E}">
        <p14:creationId xmlns:p14="http://schemas.microsoft.com/office/powerpoint/2010/main" val="146799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en-US" dirty="0"/>
              <a:t>Ancestors of </a:t>
            </a:r>
            <a:r>
              <a:rPr lang="de-AT" dirty="0" err="1"/>
              <a:t>java</a:t>
            </a:r>
            <a:r>
              <a:rPr lang="de-AT" dirty="0"/>
              <a:t> </a:t>
            </a:r>
            <a:r>
              <a:rPr lang="de-AT" dirty="0" err="1"/>
              <a:t>fx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2230077"/>
            <a:ext cx="10160000" cy="445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spc="100" dirty="0"/>
              <a:t>1995:  Abstract </a:t>
            </a:r>
            <a:r>
              <a:rPr lang="de-AT" sz="2400" spc="100" dirty="0" err="1"/>
              <a:t>Window</a:t>
            </a:r>
            <a:r>
              <a:rPr lang="de-AT" sz="2400" spc="100" dirty="0"/>
              <a:t> Toolkit (AWT)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First Java GUI Library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Platform Dependent: </a:t>
            </a:r>
            <a:r>
              <a:rPr lang="de-AT" sz="2400" spc="100" dirty="0"/>
              <a:t>different </a:t>
            </a:r>
            <a:br>
              <a:rPr lang="de-AT" sz="2400" spc="100" dirty="0"/>
            </a:br>
            <a:r>
              <a:rPr lang="de-AT" sz="2400" spc="100" dirty="0"/>
              <a:t>interface on different 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Heavyweight (</a:t>
            </a:r>
            <a:r>
              <a:rPr lang="fr-FR" sz="2400" dirty="0" err="1"/>
              <a:t>JavaTpoint</a:t>
            </a:r>
            <a:r>
              <a:rPr lang="fr-FR" sz="2400" dirty="0"/>
              <a:t>, 2020)</a:t>
            </a: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</p:txBody>
      </p:sp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7E7406E-FF75-48BF-B5FF-C2C96CC4E0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4" r="31848" b="15028"/>
          <a:stretch/>
        </p:blipFill>
        <p:spPr bwMode="auto">
          <a:xfrm>
            <a:off x="7316961" y="2230077"/>
            <a:ext cx="3219133" cy="2907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E6589F-3212-4627-B135-A775A374F57F}"/>
              </a:ext>
            </a:extLst>
          </p:cNvPr>
          <p:cNvSpPr txBox="1"/>
          <p:nvPr/>
        </p:nvSpPr>
        <p:spPr>
          <a:xfrm>
            <a:off x="7882640" y="5187511"/>
            <a:ext cx="11394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https://www.javatpoint.com/java-awt</a:t>
            </a:r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5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en-US" dirty="0"/>
              <a:t>Ancestors of </a:t>
            </a:r>
            <a:r>
              <a:rPr lang="de-AT" dirty="0" err="1"/>
              <a:t>java</a:t>
            </a:r>
            <a:r>
              <a:rPr lang="de-AT" dirty="0"/>
              <a:t> </a:t>
            </a:r>
            <a:r>
              <a:rPr lang="de-AT" dirty="0" err="1"/>
              <a:t>fx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2230077"/>
            <a:ext cx="10160000" cy="335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spc="100" dirty="0"/>
              <a:t>1996:  Swing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Successor of </a:t>
            </a:r>
            <a:r>
              <a:rPr lang="de-AT" sz="2400" spc="100" dirty="0"/>
              <a:t>AWT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Platform Independent: </a:t>
            </a:r>
            <a:r>
              <a:rPr lang="de-AT" sz="2400" spc="100" dirty="0"/>
              <a:t>same „</a:t>
            </a:r>
            <a:r>
              <a:rPr lang="de-AT" sz="2400" spc="100" dirty="0" err="1"/>
              <a:t>look</a:t>
            </a:r>
            <a:r>
              <a:rPr lang="de-AT" sz="2400" spc="100" dirty="0"/>
              <a:t> </a:t>
            </a:r>
            <a:br>
              <a:rPr lang="de-AT" sz="2400" spc="100" dirty="0"/>
            </a:br>
            <a:r>
              <a:rPr lang="de-AT" sz="2400" spc="100" dirty="0"/>
              <a:t>and </a:t>
            </a:r>
            <a:r>
              <a:rPr lang="de-AT" sz="2400" spc="100" dirty="0" err="1"/>
              <a:t>feel</a:t>
            </a:r>
            <a:r>
              <a:rPr lang="de-AT" sz="2400" spc="100" dirty="0"/>
              <a:t>“ on </a:t>
            </a:r>
            <a:r>
              <a:rPr lang="de-AT" sz="2400" spc="100" dirty="0" err="1"/>
              <a:t>each</a:t>
            </a:r>
            <a:r>
              <a:rPr lang="de-AT" sz="2400" spc="100" dirty="0"/>
              <a:t> OS and </a:t>
            </a:r>
            <a:r>
              <a:rPr lang="de-AT" sz="2400" spc="100" dirty="0" err="1"/>
              <a:t>device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Lightweight (</a:t>
            </a:r>
            <a:r>
              <a:rPr lang="fr-FR" sz="2400" dirty="0" err="1"/>
              <a:t>JavaTpoint</a:t>
            </a:r>
            <a:r>
              <a:rPr lang="fr-FR" sz="2400" dirty="0"/>
              <a:t>, 2020)</a:t>
            </a: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44969B6-7D9C-4AEB-B281-F39A47D805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671" y="2187552"/>
            <a:ext cx="4386580" cy="3375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6B824F-B0DF-4694-8C0E-502C13258A00}"/>
              </a:ext>
            </a:extLst>
          </p:cNvPr>
          <p:cNvSpPr txBox="1"/>
          <p:nvPr/>
        </p:nvSpPr>
        <p:spPr>
          <a:xfrm>
            <a:off x="7737785" y="5562577"/>
            <a:ext cx="11394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https://en.wikipedia.org/wiki/Swing_(Java)</a:t>
            </a:r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3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Time </a:t>
            </a:r>
            <a:r>
              <a:rPr lang="de-AT" dirty="0" err="1"/>
              <a:t>machine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838200" y="2102567"/>
            <a:ext cx="10515600" cy="744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AT" sz="3200" spc="100" dirty="0"/>
              <a:t>12 </a:t>
            </a:r>
            <a:r>
              <a:rPr lang="de-AT" sz="3200" spc="100" dirty="0" err="1"/>
              <a:t>years</a:t>
            </a:r>
            <a:r>
              <a:rPr lang="de-AT" sz="3200" spc="100" dirty="0"/>
              <a:t> fast </a:t>
            </a:r>
            <a:r>
              <a:rPr lang="de-AT" sz="3200" spc="100" dirty="0" err="1"/>
              <a:t>forward</a:t>
            </a:r>
            <a:r>
              <a:rPr lang="de-AT" sz="3200" spc="100" dirty="0"/>
              <a:t>…</a:t>
            </a:r>
          </a:p>
        </p:txBody>
      </p:sp>
      <p:pic>
        <p:nvPicPr>
          <p:cNvPr id="6148" name="Picture 4" descr="Fies GIF - Find on GIFER">
            <a:extLst>
              <a:ext uri="{FF2B5EF4-FFF2-40B4-BE49-F238E27FC236}">
                <a16:creationId xmlns:a16="http://schemas.microsoft.com/office/drawing/2014/main" id="{4EC869DB-3ED9-4C9F-B385-0FA7A29000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2" y="3261362"/>
            <a:ext cx="2187575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BA8147-E556-449D-B9C4-9758B0ECCBF7}"/>
              </a:ext>
            </a:extLst>
          </p:cNvPr>
          <p:cNvSpPr txBox="1"/>
          <p:nvPr/>
        </p:nvSpPr>
        <p:spPr>
          <a:xfrm>
            <a:off x="5328137" y="5465965"/>
            <a:ext cx="11394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https://gifer.com/en/Oi8y</a:t>
            </a:r>
          </a:p>
          <a:p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92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Release of </a:t>
            </a:r>
            <a:r>
              <a:rPr lang="de-AT" dirty="0" err="1"/>
              <a:t>java</a:t>
            </a:r>
            <a:r>
              <a:rPr lang="de-AT" dirty="0"/>
              <a:t> </a:t>
            </a:r>
            <a:r>
              <a:rPr lang="de-AT" dirty="0" err="1"/>
              <a:t>fx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89535" y="1984590"/>
            <a:ext cx="9812929" cy="3905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spc="100" dirty="0"/>
              <a:t>2008:  JavaFX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Not an official successor of </a:t>
            </a:r>
            <a:r>
              <a:rPr lang="de-AT" sz="2400" spc="100" dirty="0"/>
              <a:t>Swing – but will </a:t>
            </a:r>
            <a:r>
              <a:rPr lang="en-US" sz="2400" spc="100" dirty="0"/>
              <a:t>be</a:t>
            </a:r>
            <a:r>
              <a:rPr lang="de-AT" sz="2400" spc="100" dirty="0"/>
              <a:t> </a:t>
            </a:r>
            <a:r>
              <a:rPr lang="en-US" sz="2400" spc="100" dirty="0"/>
              <a:t>replaced in the future (Oracle, 2020)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Support of RIAs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Support </a:t>
            </a:r>
            <a:r>
              <a:rPr lang="de-AT" sz="2400" spc="100" dirty="0" err="1"/>
              <a:t>for</a:t>
            </a:r>
            <a:r>
              <a:rPr lang="de-AT" sz="2400" spc="100" dirty="0"/>
              <a:t> Windows, MacOS, Linux, Android, iOS and Raspbian OS (Wikipedia, 2020)</a:t>
            </a:r>
          </a:p>
          <a:p>
            <a:pPr>
              <a:lnSpc>
                <a:spcPct val="150000"/>
              </a:lnSpc>
            </a:pPr>
            <a:endParaRPr lang="de-AT" sz="2400" spc="100" dirty="0"/>
          </a:p>
        </p:txBody>
      </p:sp>
    </p:spTree>
    <p:extLst>
      <p:ext uri="{BB962C8B-B14F-4D97-AF65-F5344CB8AC3E}">
        <p14:creationId xmlns:p14="http://schemas.microsoft.com/office/powerpoint/2010/main" val="3972496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Swing VS Java FX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1696677"/>
            <a:ext cx="10160000" cy="77832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spc="100" dirty="0"/>
              <a:t>Swing: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Standard UI </a:t>
            </a:r>
            <a:r>
              <a:rPr lang="de-AT" sz="2400" spc="100" dirty="0" err="1"/>
              <a:t>components</a:t>
            </a:r>
            <a:r>
              <a:rPr lang="de-AT" sz="2400" spc="1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Decent</a:t>
            </a:r>
            <a:r>
              <a:rPr lang="de-AT" sz="2400" spc="100" dirty="0"/>
              <a:t> </a:t>
            </a:r>
            <a:r>
              <a:rPr lang="de-AT" sz="2400" spc="100" dirty="0" err="1"/>
              <a:t>look</a:t>
            </a:r>
            <a:r>
              <a:rPr lang="de-AT" sz="2400" spc="100" dirty="0"/>
              <a:t> and </a:t>
            </a:r>
            <a:r>
              <a:rPr lang="de-AT" sz="2400" spc="100" dirty="0" err="1"/>
              <a:t>feel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Basic </a:t>
            </a:r>
            <a:r>
              <a:rPr lang="de-AT" sz="2400" spc="100" dirty="0" err="1"/>
              <a:t>controls</a:t>
            </a:r>
            <a:r>
              <a:rPr lang="de-AT" sz="2400" spc="100" dirty="0"/>
              <a:t> (Buttons, Check Boxes, etc.)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No support </a:t>
            </a:r>
            <a:r>
              <a:rPr lang="de-AT" sz="2400" spc="100" dirty="0" err="1"/>
              <a:t>for</a:t>
            </a:r>
            <a:r>
              <a:rPr lang="de-AT" sz="2400" spc="100" dirty="0"/>
              <a:t> </a:t>
            </a:r>
            <a:r>
              <a:rPr lang="de-AT" sz="2400" spc="100" dirty="0" err="1"/>
              <a:t>touch</a:t>
            </a:r>
            <a:r>
              <a:rPr lang="de-AT" sz="2400" spc="100" dirty="0"/>
              <a:t> </a:t>
            </a:r>
            <a:r>
              <a:rPr lang="de-AT" sz="2400" spc="100" dirty="0" err="1"/>
              <a:t>devices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No </a:t>
            </a:r>
            <a:r>
              <a:rPr lang="de-AT" sz="2400" spc="100" dirty="0" err="1"/>
              <a:t>new</a:t>
            </a:r>
            <a:r>
              <a:rPr lang="de-AT" sz="2400" spc="100" dirty="0"/>
              <a:t> </a:t>
            </a:r>
            <a:r>
              <a:rPr lang="de-AT" sz="2400" spc="100" dirty="0" err="1"/>
              <a:t>releases</a:t>
            </a:r>
            <a:endParaRPr lang="de-AT" sz="2400" spc="100" dirty="0"/>
          </a:p>
          <a:p>
            <a:pPr>
              <a:lnSpc>
                <a:spcPct val="150000"/>
              </a:lnSpc>
            </a:pPr>
            <a:r>
              <a:rPr lang="de-AT" sz="2400" dirty="0"/>
              <a:t>(</a:t>
            </a:r>
            <a:r>
              <a:rPr lang="de-AT" sz="2400" dirty="0" err="1"/>
              <a:t>Educba</a:t>
            </a:r>
            <a:r>
              <a:rPr lang="de-AT" sz="2400" dirty="0"/>
              <a:t>, 2020)</a:t>
            </a: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  <a:p>
            <a:pPr>
              <a:lnSpc>
                <a:spcPct val="150000"/>
              </a:lnSpc>
            </a:pPr>
            <a:r>
              <a:rPr lang="de-AT" sz="2400" spc="100" dirty="0"/>
              <a:t>JavaFX: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Rich GUI </a:t>
            </a:r>
            <a:r>
              <a:rPr lang="de-AT" sz="2400" spc="100" dirty="0" err="1"/>
              <a:t>components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Modern </a:t>
            </a:r>
            <a:r>
              <a:rPr lang="de-AT" sz="2400" spc="100" dirty="0" err="1"/>
              <a:t>look</a:t>
            </a:r>
            <a:r>
              <a:rPr lang="de-AT" sz="2400" spc="100" dirty="0"/>
              <a:t> and </a:t>
            </a:r>
            <a:r>
              <a:rPr lang="de-AT" sz="2400" spc="100" dirty="0" err="1"/>
              <a:t>feel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Many modern and </a:t>
            </a:r>
            <a:r>
              <a:rPr lang="de-AT" sz="2400" spc="100" dirty="0" err="1"/>
              <a:t>new</a:t>
            </a:r>
            <a:r>
              <a:rPr lang="de-AT" sz="2400" spc="100" dirty="0"/>
              <a:t> </a:t>
            </a:r>
            <a:r>
              <a:rPr lang="de-AT" sz="2400" spc="100" dirty="0" err="1"/>
              <a:t>controls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Stylish </a:t>
            </a:r>
            <a:r>
              <a:rPr lang="de-AT" sz="2400" spc="100" dirty="0" err="1"/>
              <a:t>animations</a:t>
            </a:r>
            <a:endParaRPr lang="de-AT" sz="2400" spc="1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Touch screen support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New </a:t>
            </a:r>
            <a:r>
              <a:rPr lang="de-AT" sz="2400" spc="100" dirty="0" err="1"/>
              <a:t>releases</a:t>
            </a:r>
            <a:r>
              <a:rPr lang="de-AT" sz="2400" spc="100" dirty="0"/>
              <a:t> in </a:t>
            </a:r>
            <a:r>
              <a:rPr lang="de-AT" sz="2400" spc="100" dirty="0" err="1"/>
              <a:t>the</a:t>
            </a:r>
            <a:r>
              <a:rPr lang="de-AT" sz="2400" spc="100" dirty="0"/>
              <a:t> </a:t>
            </a:r>
            <a:r>
              <a:rPr lang="de-AT" sz="2400" spc="100" dirty="0" err="1"/>
              <a:t>future</a:t>
            </a:r>
            <a:endParaRPr lang="de-AT" sz="2400" spc="100" dirty="0"/>
          </a:p>
          <a:p>
            <a:pPr>
              <a:lnSpc>
                <a:spcPct val="150000"/>
              </a:lnSpc>
            </a:pPr>
            <a:endParaRPr lang="de-AT" sz="2400" spc="100" dirty="0"/>
          </a:p>
        </p:txBody>
      </p:sp>
    </p:spTree>
    <p:extLst>
      <p:ext uri="{BB962C8B-B14F-4D97-AF65-F5344CB8AC3E}">
        <p14:creationId xmlns:p14="http://schemas.microsoft.com/office/powerpoint/2010/main" val="211135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Live Demo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838200" y="2886395"/>
            <a:ext cx="10515600" cy="9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AT" sz="4400" spc="100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138607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Java FX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8" y="1696677"/>
            <a:ext cx="10274831" cy="445859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Scene Graph tree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100" dirty="0"/>
              <a:t>Logical representation of individual UI </a:t>
            </a:r>
            <a:br>
              <a:rPr lang="en-US" sz="2400" spc="100" dirty="0"/>
            </a:br>
            <a:r>
              <a:rPr lang="en-US" sz="2400" spc="100" dirty="0"/>
              <a:t>components</a:t>
            </a:r>
            <a:br>
              <a:rPr lang="en-US" sz="2400" spc="100" dirty="0"/>
            </a:br>
            <a:endParaRPr lang="en-US" sz="2400" spc="100" dirty="0"/>
          </a:p>
          <a:p>
            <a:pPr>
              <a:lnSpc>
                <a:spcPct val="150000"/>
              </a:lnSpc>
            </a:pPr>
            <a:r>
              <a:rPr lang="en-US" sz="2400" spc="100" dirty="0"/>
              <a:t>Stage: native OS window</a:t>
            </a:r>
          </a:p>
          <a:p>
            <a:pPr>
              <a:lnSpc>
                <a:spcPct val="150000"/>
              </a:lnSpc>
            </a:pPr>
            <a:r>
              <a:rPr lang="en-US" sz="2400" spc="100" dirty="0"/>
              <a:t>Scene: specific page view of an application</a:t>
            </a:r>
          </a:p>
          <a:p>
            <a:pPr>
              <a:lnSpc>
                <a:spcPct val="150000"/>
              </a:lnSpc>
            </a:pPr>
            <a:r>
              <a:rPr lang="en-US" sz="2400" spc="100" dirty="0"/>
              <a:t>Nodes: images, buttons, text fields, etc.</a:t>
            </a:r>
            <a:br>
              <a:rPr lang="en-US" sz="2400" spc="100" dirty="0"/>
            </a:br>
            <a:endParaRPr lang="en-US" sz="2400" spc="100" dirty="0"/>
          </a:p>
          <a:p>
            <a:pPr>
              <a:lnSpc>
                <a:spcPct val="150000"/>
              </a:lnSpc>
            </a:pPr>
            <a:r>
              <a:rPr lang="en-US" sz="2400" spc="100" dirty="0">
                <a:sym typeface="Wingdings" panose="05000000000000000000" pitchFamily="2" charset="2"/>
              </a:rPr>
              <a:t> A change in parent node is applied to all its child nodes (</a:t>
            </a:r>
            <a:r>
              <a:rPr lang="en-US" sz="2400" spc="100" dirty="0" err="1">
                <a:sym typeface="Wingdings" panose="05000000000000000000" pitchFamily="2" charset="2"/>
              </a:rPr>
              <a:t>FXdocs</a:t>
            </a:r>
            <a:r>
              <a:rPr lang="en-US" sz="2400" spc="100" dirty="0">
                <a:sym typeface="Wingdings" panose="05000000000000000000" pitchFamily="2" charset="2"/>
              </a:rPr>
              <a:t>, 2020)</a:t>
            </a:r>
            <a:endParaRPr lang="en-US" sz="2400" spc="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78237-D234-4DD9-A0D5-275CB3374A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1726988"/>
            <a:ext cx="3263900" cy="35539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3F65C8-1A11-4BF1-9277-11F63687235A}"/>
              </a:ext>
            </a:extLst>
          </p:cNvPr>
          <p:cNvSpPr txBox="1"/>
          <p:nvPr/>
        </p:nvSpPr>
        <p:spPr>
          <a:xfrm>
            <a:off x="8534490" y="5280961"/>
            <a:ext cx="11394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https://fxdocs.github.io/docs/index.html</a:t>
            </a:r>
          </a:p>
          <a:p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Scene </a:t>
            </a:r>
            <a:r>
              <a:rPr lang="de-AT" dirty="0" err="1"/>
              <a:t>Builder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1696677"/>
            <a:ext cx="10160000" cy="113524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Drag and Drop tool for simplified UI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pc="100" dirty="0"/>
              <a:t>No need of programming experience!</a:t>
            </a:r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1CAF21E-FE67-4B9B-8BF2-3B5EFA0DFE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799" y="2909367"/>
            <a:ext cx="5549900" cy="3541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0789E9-12B6-4023-819E-9F59D7A51556}"/>
              </a:ext>
            </a:extLst>
          </p:cNvPr>
          <p:cNvSpPr txBox="1"/>
          <p:nvPr/>
        </p:nvSpPr>
        <p:spPr>
          <a:xfrm>
            <a:off x="4007757" y="6433978"/>
            <a:ext cx="11394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https://blog.usejournal.com/javafx-step-by-step-part-2-ui-design-with-scene-builder-4dc8473b3c2c</a:t>
            </a:r>
          </a:p>
          <a:p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54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Start developing?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1696677"/>
            <a:ext cx="10160000" cy="50132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en-US" sz="2400" spc="100" dirty="0"/>
              <a:t>Install Java – JDK: </a:t>
            </a:r>
            <a:r>
              <a:rPr lang="en-US" sz="2400" spc="100" dirty="0">
                <a:hlinkClick r:id="rId2"/>
              </a:rPr>
              <a:t>http://jdk.java.net/14/</a:t>
            </a:r>
            <a:endParaRPr lang="en-US" sz="2400" spc="100" dirty="0"/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en-US" sz="2400" spc="100" dirty="0"/>
              <a:t>Install Java FX: </a:t>
            </a:r>
            <a:r>
              <a:rPr lang="en-US" sz="2400" spc="100" dirty="0">
                <a:hlinkClick r:id="rId3"/>
              </a:rPr>
              <a:t>https://gluonhq.com/products/javafx/</a:t>
            </a:r>
            <a:endParaRPr lang="en-US" sz="2400" spc="100" dirty="0"/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en-US" sz="2400" spc="100" dirty="0"/>
              <a:t>Suggestion - install IntelliJ IDEA: </a:t>
            </a:r>
            <a:r>
              <a:rPr lang="en-US" sz="2400" spc="100" dirty="0">
                <a:hlinkClick r:id="rId4"/>
              </a:rPr>
              <a:t>https://www.jetbrains.com/idea/</a:t>
            </a:r>
            <a:endParaRPr lang="en-US" sz="2400" spc="100" dirty="0"/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endParaRPr lang="en-US" sz="2400" spc="100" dirty="0"/>
          </a:p>
          <a:p>
            <a:pPr>
              <a:lnSpc>
                <a:spcPct val="150000"/>
              </a:lnSpc>
            </a:pPr>
            <a:endParaRPr lang="en-US" sz="2400" spc="100" dirty="0"/>
          </a:p>
        </p:txBody>
      </p:sp>
    </p:spTree>
    <p:extLst>
      <p:ext uri="{BB962C8B-B14F-4D97-AF65-F5344CB8AC3E}">
        <p14:creationId xmlns:p14="http://schemas.microsoft.com/office/powerpoint/2010/main" val="256964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Code </a:t>
            </a:r>
            <a:r>
              <a:rPr lang="de-AT" dirty="0" err="1"/>
              <a:t>snippets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68749" y="1513446"/>
            <a:ext cx="10160000" cy="5812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pc="100" dirty="0"/>
              <a:t>General-purpose text field: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E4C16-D162-4041-AE02-076B3B3186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19" y="2367875"/>
            <a:ext cx="2600960" cy="2561700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D55094D8-1727-4212-9CA4-81C31093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749" y="2081069"/>
            <a:ext cx="575945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&lt;Label text="Full Name : " 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GridPane.columnIndex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="0"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GridPane.rowIndex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="1" 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&lt;/Label&gt;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TextField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prefHeight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="40"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GridPane.columnIndex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="1"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GridPane.rowIndex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="1"/&gt;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572B32-E053-4936-B32C-EFAE70009D99}"/>
              </a:ext>
            </a:extLst>
          </p:cNvPr>
          <p:cNvSpPr txBox="1"/>
          <p:nvPr/>
        </p:nvSpPr>
        <p:spPr>
          <a:xfrm>
            <a:off x="1193800" y="3429000"/>
            <a:ext cx="10160000" cy="5812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pc="100" dirty="0"/>
              <a:t>Password text field: 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A05A82EB-AF35-4929-BE96-97266B0E7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749" y="3979194"/>
            <a:ext cx="575945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&lt;Label text="Password : " 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GridPane.columnIndex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="0"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GridPane.rowIndex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="3" 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&lt;/Label&gt;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PasswordField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prefHeight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="40"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GridPane.columnIndex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="1" </a:t>
            </a:r>
            <a:r>
              <a:rPr lang="en-US" sz="1100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GridPane.rowIndex</a:t>
            </a:r>
            <a:r>
              <a:rPr lang="en-US" sz="11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="3"/&gt;</a:t>
            </a:r>
            <a:endParaRPr lang="de-A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662D8D-BE8C-4C31-A87F-3474F01F1512}"/>
              </a:ext>
            </a:extLst>
          </p:cNvPr>
          <p:cNvSpPr txBox="1"/>
          <p:nvPr/>
        </p:nvSpPr>
        <p:spPr>
          <a:xfrm>
            <a:off x="1168749" y="5296070"/>
            <a:ext cx="10160000" cy="5812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pc="100" dirty="0"/>
              <a:t>Application window icon: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6EC0561E-B3BD-4AD9-9616-F1FA7EF4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5877319"/>
            <a:ext cx="6184265" cy="3454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Stage.getIcons().add(new Image(getClass().getResourceAsStream("icon.png")));</a:t>
            </a:r>
            <a:endParaRPr lang="de-AT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Agenda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640572" y="1619239"/>
            <a:ext cx="10066789" cy="515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General </a:t>
            </a:r>
            <a:r>
              <a:rPr lang="de-AT" sz="2400" spc="100" dirty="0" err="1"/>
              <a:t>Overview</a:t>
            </a:r>
            <a:r>
              <a:rPr lang="de-AT" sz="2400" spc="100" dirty="0"/>
              <a:t>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</a:t>
            </a:r>
            <a:r>
              <a:rPr lang="de-AT" sz="2400" spc="100" dirty="0" err="1"/>
              <a:t>History</a:t>
            </a:r>
            <a:r>
              <a:rPr lang="de-AT" sz="2400" spc="100" dirty="0"/>
              <a:t> of JavaFX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Live Demo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JavaFX Architecture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Start </a:t>
            </a:r>
            <a:r>
              <a:rPr lang="de-AT" sz="2400" spc="100" dirty="0" err="1"/>
              <a:t>Using</a:t>
            </a:r>
            <a:r>
              <a:rPr lang="de-AT" sz="2400" spc="100" dirty="0"/>
              <a:t> JavaFX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de-AT" sz="2400" spc="100" dirty="0"/>
              <a:t> Development </a:t>
            </a:r>
            <a:r>
              <a:rPr lang="de-AT" sz="2400" spc="100" dirty="0" err="1"/>
              <a:t>Examples</a:t>
            </a:r>
            <a:endParaRPr lang="de-AT" sz="2400" spc="1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325706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1593417"/>
            <a:ext cx="10541000" cy="1098293"/>
          </a:xfrm>
        </p:spPr>
        <p:txBody>
          <a:bodyPr>
            <a:normAutofit/>
          </a:bodyPr>
          <a:lstStyle/>
          <a:p>
            <a:r>
              <a:rPr lang="en-US" sz="3200" dirty="0"/>
              <a:t>Thank you for your attention!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016000" y="2850357"/>
            <a:ext cx="10160000" cy="74417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spc="100" dirty="0"/>
              <a:t>Any Questions? </a:t>
            </a:r>
          </a:p>
        </p:txBody>
      </p:sp>
      <p:pic>
        <p:nvPicPr>
          <p:cNvPr id="10242" name="Picture 2" descr="Pixilart - mario and question mark gif by blackreaperhize">
            <a:extLst>
              <a:ext uri="{FF2B5EF4-FFF2-40B4-BE49-F238E27FC236}">
                <a16:creationId xmlns:a16="http://schemas.microsoft.com/office/drawing/2014/main" id="{5C932D0C-B151-411F-983A-B9B81F3CCF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56" y="3753182"/>
            <a:ext cx="2097088" cy="225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5E47F4-D3AD-4DA9-85CA-5EAE993C317F}"/>
              </a:ext>
            </a:extLst>
          </p:cNvPr>
          <p:cNvSpPr txBox="1"/>
          <p:nvPr/>
        </p:nvSpPr>
        <p:spPr>
          <a:xfrm>
            <a:off x="4279361" y="6007891"/>
            <a:ext cx="11394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https://www.pixilart.com/art/mario-and-question-mark-gif-22231991cc24155</a:t>
            </a:r>
          </a:p>
          <a:p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52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838201" y="1608685"/>
            <a:ext cx="105155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Taman, M., 2015. JavaFX Essentials. Birmingham, UK.: </a:t>
            </a:r>
            <a:r>
              <a:rPr lang="en-US" sz="1200" dirty="0" err="1"/>
              <a:t>Packt</a:t>
            </a:r>
            <a:r>
              <a:rPr lang="en-US" sz="1200" dirty="0"/>
              <a:t> Publishing Ltd.</a:t>
            </a:r>
          </a:p>
          <a:p>
            <a:br>
              <a:rPr lang="en-US" sz="1200" dirty="0"/>
            </a:br>
            <a:r>
              <a:rPr lang="en-US" sz="1200" dirty="0"/>
              <a:t>Wikipedia.org, 2020. </a:t>
            </a:r>
            <a:r>
              <a:rPr lang="en-US" sz="1200" i="1" dirty="0"/>
              <a:t>Swing (Java). </a:t>
            </a:r>
            <a:r>
              <a:rPr lang="en-US" sz="1200" dirty="0"/>
              <a:t>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u="sng" dirty="0">
                <a:hlinkClick r:id="rId2"/>
              </a:rPr>
              <a:t>https://de.wikipedia.org/w/index.php?title=Swing_(Java)&amp;oldid=196092289</a:t>
            </a:r>
            <a:r>
              <a:rPr lang="en-US" sz="1200" dirty="0"/>
              <a:t> [Accessed 30 March 2020].</a:t>
            </a:r>
            <a:endParaRPr lang="de-AT" sz="1200" dirty="0"/>
          </a:p>
          <a:p>
            <a:br>
              <a:rPr lang="en-US" sz="1200" dirty="0"/>
            </a:br>
            <a:r>
              <a:rPr lang="en-US" sz="1200" dirty="0"/>
              <a:t>Wikipedia, 2020. </a:t>
            </a:r>
            <a:r>
              <a:rPr lang="en-US" sz="1200" i="1" dirty="0"/>
              <a:t>Java (programming language). </a:t>
            </a:r>
            <a:r>
              <a:rPr lang="en-US" sz="1200" dirty="0"/>
              <a:t>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u="sng" dirty="0">
                <a:hlinkClick r:id="rId3"/>
              </a:rPr>
              <a:t>https://en.wikipedia.org/w/index.php?title=Java_(programming_language)&amp;oldid=956349384</a:t>
            </a:r>
            <a:r>
              <a:rPr lang="en-US" sz="1200" dirty="0"/>
              <a:t> [Accessed 18 May 2020].</a:t>
            </a:r>
            <a:endParaRPr lang="de-AT" sz="1200" dirty="0"/>
          </a:p>
          <a:p>
            <a:br>
              <a:rPr lang="en-US" sz="1200" dirty="0"/>
            </a:br>
            <a:r>
              <a:rPr lang="en-US" sz="1200" dirty="0"/>
              <a:t>Wikipedia, 2020. </a:t>
            </a:r>
            <a:r>
              <a:rPr lang="en-US" sz="1200" i="1" dirty="0"/>
              <a:t>Scene graph. </a:t>
            </a:r>
            <a:r>
              <a:rPr lang="en-US" sz="1200" dirty="0"/>
              <a:t>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u="sng" dirty="0">
                <a:hlinkClick r:id="rId4"/>
              </a:rPr>
              <a:t>https://en.wikipedia.org/w/index.php?title=Scene_graph&amp;oldid=953884868</a:t>
            </a:r>
            <a:r>
              <a:rPr lang="en-US" sz="1200" dirty="0"/>
              <a:t> [Accessed 18 May 2020].</a:t>
            </a:r>
            <a:endParaRPr lang="de-AT" sz="1200" dirty="0"/>
          </a:p>
          <a:p>
            <a:br>
              <a:rPr lang="en-US" sz="1200" dirty="0"/>
            </a:br>
            <a:r>
              <a:rPr lang="en-US" sz="1200" dirty="0"/>
              <a:t>Wikpedia.org, 2020. </a:t>
            </a:r>
            <a:r>
              <a:rPr lang="en-US" sz="1200" i="1" dirty="0"/>
              <a:t>JavaFX. </a:t>
            </a:r>
            <a:r>
              <a:rPr lang="en-US" sz="1200" dirty="0"/>
              <a:t>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u="sng" dirty="0">
                <a:hlinkClick r:id="rId5"/>
              </a:rPr>
              <a:t>https://en.wikipedia.org/w/index.php?title=JavaFX&amp;oldid=947700994</a:t>
            </a:r>
            <a:r>
              <a:rPr lang="en-US" sz="1200" dirty="0"/>
              <a:t> [Accessed 30 March 2020].</a:t>
            </a:r>
          </a:p>
          <a:p>
            <a:br>
              <a:rPr lang="en-US" sz="1200" dirty="0"/>
            </a:br>
            <a:r>
              <a:rPr lang="en-US" sz="1200" dirty="0"/>
              <a:t>Oracle, 2020. JavaFX FAQ. 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dirty="0">
                <a:hlinkClick r:id="rId6"/>
              </a:rPr>
              <a:t>https://www.oracle.com/technetwork/java/javafx/overview/faq-1446554.html#6</a:t>
            </a:r>
            <a:r>
              <a:rPr lang="en-US" sz="1200" dirty="0"/>
              <a:t> [Accessed 4 April 2020].</a:t>
            </a:r>
            <a:endParaRPr lang="de-AT" sz="1200" dirty="0"/>
          </a:p>
          <a:p>
            <a:br>
              <a:rPr lang="en-US" sz="1200" dirty="0"/>
            </a:br>
            <a:r>
              <a:rPr lang="en-US" sz="1200" dirty="0" err="1"/>
              <a:t>JavaTpoint</a:t>
            </a:r>
            <a:r>
              <a:rPr lang="en-US" sz="1200" dirty="0"/>
              <a:t>, 2020. Java Swing Tutorial. 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dirty="0">
                <a:hlinkClick r:id="rId7"/>
              </a:rPr>
              <a:t>https://www.javatpoint.com/java-swing</a:t>
            </a:r>
            <a:r>
              <a:rPr lang="en-US" sz="1200" dirty="0"/>
              <a:t> [Accessed 2020 May 2020].</a:t>
            </a:r>
            <a:endParaRPr lang="de-AT" sz="1200" dirty="0"/>
          </a:p>
          <a:p>
            <a:br>
              <a:rPr lang="fr-FR" sz="1200" dirty="0"/>
            </a:br>
            <a:r>
              <a:rPr lang="fr-FR" sz="1200" dirty="0"/>
              <a:t>JavaTpoint.com, 2020. Java AWT Tutorial. </a:t>
            </a:r>
            <a:r>
              <a:rPr lang="en-US" sz="1200" dirty="0"/>
              <a:t>[Online] 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en-US" sz="1200" dirty="0">
                <a:hlinkClick r:id="rId8"/>
              </a:rPr>
              <a:t>https://www.javatpoint.com/java-awt</a:t>
            </a:r>
            <a:r>
              <a:rPr lang="en-US" sz="1200" dirty="0"/>
              <a:t> [Accessed 30 March 2020].</a:t>
            </a:r>
          </a:p>
          <a:p>
            <a:endParaRPr lang="en-US" sz="1200" dirty="0"/>
          </a:p>
          <a:p>
            <a:r>
              <a:rPr lang="en-US" sz="1200" dirty="0"/>
              <a:t>Shaath, Y., 2011. Rich Internet Applications. [Online]</a:t>
            </a:r>
            <a:br>
              <a:rPr lang="en-US" sz="1200" dirty="0"/>
            </a:br>
            <a:r>
              <a:rPr lang="en-US" sz="1200" dirty="0"/>
              <a:t>Available at: </a:t>
            </a:r>
            <a:r>
              <a:rPr lang="de-AT" sz="1200" dirty="0">
                <a:hlinkClick r:id="rId9"/>
              </a:rPr>
              <a:t>https://www.slideshare.net/SebaYoussef/rich-internet-applications-8711592</a:t>
            </a:r>
            <a:r>
              <a:rPr lang="de-AT" sz="1200" dirty="0"/>
              <a:t> [</a:t>
            </a:r>
            <a:r>
              <a:rPr lang="de-AT" sz="1200" dirty="0" err="1"/>
              <a:t>Accessed</a:t>
            </a:r>
            <a:r>
              <a:rPr lang="de-AT" sz="1200" dirty="0"/>
              <a:t> 3 June 2020]</a:t>
            </a:r>
            <a:endParaRPr lang="de-AT" sz="1200" spc="100" dirty="0"/>
          </a:p>
          <a:p>
            <a:endParaRPr lang="de-AT" sz="1200" dirty="0"/>
          </a:p>
          <a:p>
            <a:endParaRPr lang="de-AT" dirty="0"/>
          </a:p>
          <a:p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86933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ahoot! – Wikipedia">
            <a:extLst>
              <a:ext uri="{FF2B5EF4-FFF2-40B4-BE49-F238E27FC236}">
                <a16:creationId xmlns:a16="http://schemas.microsoft.com/office/drawing/2014/main" id="{DE0B7591-20EA-4919-AEFE-8AE106624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639" y="1656945"/>
            <a:ext cx="7440168" cy="253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5EE003-9A47-4564-BEC4-0B176579F2A2}"/>
              </a:ext>
            </a:extLst>
          </p:cNvPr>
          <p:cNvSpPr txBox="1"/>
          <p:nvPr/>
        </p:nvSpPr>
        <p:spPr>
          <a:xfrm>
            <a:off x="2375916" y="4831723"/>
            <a:ext cx="744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err="1"/>
              <a:t>Please</a:t>
            </a:r>
            <a:r>
              <a:rPr lang="de-AT" b="1" dirty="0"/>
              <a:t> </a:t>
            </a:r>
            <a:r>
              <a:rPr lang="de-AT" b="1" dirty="0" err="1"/>
              <a:t>go</a:t>
            </a:r>
            <a:r>
              <a:rPr lang="de-AT" b="1" dirty="0"/>
              <a:t> </a:t>
            </a:r>
            <a:r>
              <a:rPr lang="de-AT" b="1" dirty="0" err="1"/>
              <a:t>to</a:t>
            </a:r>
            <a:r>
              <a:rPr lang="de-AT" b="1" dirty="0"/>
              <a:t> www.kahoot.it</a:t>
            </a:r>
            <a:endParaRPr lang="de-AT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6DD2A4-6520-42BC-B181-F3CC93D7F8CE}"/>
              </a:ext>
            </a:extLst>
          </p:cNvPr>
          <p:cNvSpPr txBox="1"/>
          <p:nvPr/>
        </p:nvSpPr>
        <p:spPr>
          <a:xfrm>
            <a:off x="2375916" y="4462391"/>
            <a:ext cx="744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err="1"/>
              <a:t>Let‘s</a:t>
            </a:r>
            <a:r>
              <a:rPr lang="de-AT" b="1" dirty="0"/>
              <a:t> do a </a:t>
            </a:r>
            <a:r>
              <a:rPr lang="de-AT" b="1" dirty="0" err="1"/>
              <a:t>poll</a:t>
            </a:r>
            <a:r>
              <a:rPr lang="de-AT" b="1" dirty="0"/>
              <a:t>!</a:t>
            </a:r>
            <a:endParaRPr lang="de-AT" dirty="0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BD478045-FCEF-48E1-8E2D-88EF48BA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FAD5B4-1B0A-4CD2-A8F9-E675B4FB7A36}"/>
              </a:ext>
            </a:extLst>
          </p:cNvPr>
          <p:cNvSpPr txBox="1"/>
          <p:nvPr/>
        </p:nvSpPr>
        <p:spPr>
          <a:xfrm>
            <a:off x="8399036" y="6235486"/>
            <a:ext cx="40708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https://kahoot.it/shared/theme/kahoot/img/icn_kahoot_logo.svg</a:t>
            </a:r>
          </a:p>
        </p:txBody>
      </p:sp>
    </p:spTree>
    <p:extLst>
      <p:ext uri="{BB962C8B-B14F-4D97-AF65-F5344CB8AC3E}">
        <p14:creationId xmlns:p14="http://schemas.microsoft.com/office/powerpoint/2010/main" val="400803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/>
              <a:t>What is java Fx?</a:t>
            </a:r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838200" y="2477732"/>
            <a:ext cx="10515600" cy="222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200" spc="100" dirty="0"/>
              <a:t>Toolkit </a:t>
            </a:r>
            <a:r>
              <a:rPr lang="de-AT" sz="3200" spc="100" dirty="0" err="1"/>
              <a:t>for</a:t>
            </a:r>
            <a:r>
              <a:rPr lang="de-AT" sz="3200" spc="100" dirty="0"/>
              <a:t> </a:t>
            </a:r>
            <a:r>
              <a:rPr lang="de-AT" sz="3200" spc="100" dirty="0" err="1"/>
              <a:t>developing</a:t>
            </a:r>
            <a:r>
              <a:rPr lang="de-AT" sz="3200" spc="100" dirty="0"/>
              <a:t> Rich Internet </a:t>
            </a:r>
            <a:r>
              <a:rPr lang="de-AT" sz="3200" spc="100" dirty="0" err="1"/>
              <a:t>Applications</a:t>
            </a:r>
            <a:r>
              <a:rPr lang="de-AT" sz="3200" spc="100" dirty="0"/>
              <a:t> (RIA) and </a:t>
            </a:r>
            <a:r>
              <a:rPr lang="de-AT" sz="3200" spc="100" dirty="0" err="1"/>
              <a:t>Graphical</a:t>
            </a:r>
            <a:r>
              <a:rPr lang="de-AT" sz="3200" spc="100" dirty="0"/>
              <a:t> User Interfaces (GUI) </a:t>
            </a:r>
            <a:r>
              <a:rPr lang="de-AT" sz="3200" spc="100" dirty="0" err="1"/>
              <a:t>with</a:t>
            </a:r>
            <a:r>
              <a:rPr lang="de-AT" sz="3200" spc="100" dirty="0"/>
              <a:t> </a:t>
            </a:r>
            <a:r>
              <a:rPr lang="de-AT" sz="3200" spc="100" dirty="0" err="1"/>
              <a:t>the</a:t>
            </a:r>
            <a:r>
              <a:rPr lang="de-AT" sz="3200" spc="100" dirty="0"/>
              <a:t> </a:t>
            </a:r>
            <a:r>
              <a:rPr lang="de-AT" sz="3200" spc="100" dirty="0" err="1"/>
              <a:t>programming</a:t>
            </a:r>
            <a:r>
              <a:rPr lang="de-AT" sz="3200" spc="100" dirty="0"/>
              <a:t> </a:t>
            </a:r>
            <a:r>
              <a:rPr lang="de-AT" sz="3200" spc="100" dirty="0" err="1"/>
              <a:t>language</a:t>
            </a:r>
            <a:r>
              <a:rPr lang="de-AT" sz="3200" spc="100" dirty="0"/>
              <a:t> Java (Wikipedia, 2020)</a:t>
            </a:r>
          </a:p>
        </p:txBody>
      </p:sp>
      <p:pic>
        <p:nvPicPr>
          <p:cNvPr id="10" name="Picture 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63F24B84-C0D5-4E8F-9347-A46EFD300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381" y="4945459"/>
            <a:ext cx="2519362" cy="10510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B98DA9-8BF9-448D-B660-62372404F49D}"/>
              </a:ext>
            </a:extLst>
          </p:cNvPr>
          <p:cNvSpPr txBox="1"/>
          <p:nvPr/>
        </p:nvSpPr>
        <p:spPr>
          <a:xfrm>
            <a:off x="9318373" y="6134980"/>
            <a:ext cx="40708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https://en.wikipedia.org/wiki/JavaFX_Script</a:t>
            </a:r>
          </a:p>
        </p:txBody>
      </p:sp>
    </p:spTree>
    <p:extLst>
      <p:ext uri="{BB962C8B-B14F-4D97-AF65-F5344CB8AC3E}">
        <p14:creationId xmlns:p14="http://schemas.microsoft.com/office/powerpoint/2010/main" val="22767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A Rich Internet </a:t>
            </a:r>
            <a:r>
              <a:rPr lang="de-AT" dirty="0" err="1"/>
              <a:t>Application</a:t>
            </a:r>
            <a:r>
              <a:rPr lang="de-AT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93800" y="1820415"/>
            <a:ext cx="10160000" cy="316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Implemented</a:t>
            </a:r>
            <a:r>
              <a:rPr lang="de-AT" sz="2400" spc="100" dirty="0"/>
              <a:t> in Browser </a:t>
            </a:r>
            <a:r>
              <a:rPr lang="de-AT" sz="2400" spc="100" dirty="0" err="1"/>
              <a:t>Applications</a:t>
            </a:r>
            <a:r>
              <a:rPr lang="de-AT" sz="2400" spc="100" dirty="0"/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Offer</a:t>
            </a:r>
            <a:r>
              <a:rPr lang="de-AT" sz="2400" spc="100" dirty="0"/>
              <a:t> a </a:t>
            </a:r>
            <a:r>
              <a:rPr lang="de-AT" sz="2400" spc="100" dirty="0" err="1"/>
              <a:t>better</a:t>
            </a:r>
            <a:r>
              <a:rPr lang="de-AT" sz="2400" spc="100" dirty="0"/>
              <a:t> </a:t>
            </a:r>
            <a:r>
              <a:rPr lang="de-AT" sz="2400" spc="100" dirty="0" err="1"/>
              <a:t>visual</a:t>
            </a:r>
            <a:r>
              <a:rPr lang="de-AT" sz="2400" spc="100" dirty="0"/>
              <a:t> </a:t>
            </a:r>
            <a:r>
              <a:rPr lang="de-AT" sz="2400" spc="100" dirty="0" err="1"/>
              <a:t>user</a:t>
            </a:r>
            <a:r>
              <a:rPr lang="de-AT" sz="2400" spc="100" dirty="0"/>
              <a:t> </a:t>
            </a:r>
            <a:r>
              <a:rPr lang="de-AT" sz="2400" spc="100" dirty="0" err="1"/>
              <a:t>experience</a:t>
            </a:r>
            <a:endParaRPr lang="de-AT" sz="2400" spc="1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Better</a:t>
            </a:r>
            <a:r>
              <a:rPr lang="de-AT" sz="2400" spc="100" dirty="0"/>
              <a:t> </a:t>
            </a:r>
            <a:r>
              <a:rPr lang="de-AT" sz="2400" spc="100" dirty="0" err="1"/>
              <a:t>accessibility</a:t>
            </a:r>
            <a:r>
              <a:rPr lang="de-AT" sz="2400" spc="100" dirty="0"/>
              <a:t> and </a:t>
            </a:r>
            <a:r>
              <a:rPr lang="de-AT" sz="2400" spc="100" dirty="0" err="1"/>
              <a:t>usability</a:t>
            </a:r>
            <a:endParaRPr lang="de-AT" sz="2400" spc="1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More </a:t>
            </a:r>
            <a:r>
              <a:rPr lang="de-AT" sz="2400" spc="100" dirty="0" err="1"/>
              <a:t>interactive</a:t>
            </a:r>
            <a:endParaRPr lang="de-AT" sz="2400" spc="1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400" spc="100" dirty="0"/>
          </a:p>
          <a:p>
            <a:pPr>
              <a:lnSpc>
                <a:spcPct val="150000"/>
              </a:lnSpc>
            </a:pPr>
            <a:r>
              <a:rPr lang="de-AT" sz="2400" spc="100" dirty="0"/>
              <a:t>.. </a:t>
            </a:r>
            <a:r>
              <a:rPr lang="de-AT" sz="2400" spc="100" dirty="0" err="1"/>
              <a:t>than</a:t>
            </a:r>
            <a:r>
              <a:rPr lang="de-AT" sz="2400" spc="100" dirty="0"/>
              <a:t> traditional HTML (</a:t>
            </a:r>
            <a:r>
              <a:rPr lang="en-US" sz="2400" dirty="0"/>
              <a:t>Shaath, Y., 2011).</a:t>
            </a:r>
            <a:endParaRPr lang="de-AT" sz="2400" spc="100" dirty="0"/>
          </a:p>
        </p:txBody>
      </p:sp>
      <p:pic>
        <p:nvPicPr>
          <p:cNvPr id="9" name="Picture 8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74239C2E-956D-4F36-8718-BD7AB029D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381" y="4945459"/>
            <a:ext cx="2519362" cy="10510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B984153-D61E-4E24-AF5E-BA8727BBD4A4}"/>
              </a:ext>
            </a:extLst>
          </p:cNvPr>
          <p:cNvSpPr txBox="1"/>
          <p:nvPr/>
        </p:nvSpPr>
        <p:spPr>
          <a:xfrm>
            <a:off x="9318373" y="6134980"/>
            <a:ext cx="40708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https://en.wikipedia.org/wiki/JavaFX_Script</a:t>
            </a:r>
          </a:p>
        </p:txBody>
      </p:sp>
    </p:spTree>
    <p:extLst>
      <p:ext uri="{BB962C8B-B14F-4D97-AF65-F5344CB8AC3E}">
        <p14:creationId xmlns:p14="http://schemas.microsoft.com/office/powerpoint/2010/main" val="350623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A Rich Internet </a:t>
            </a:r>
            <a:r>
              <a:rPr lang="de-AT" dirty="0" err="1"/>
              <a:t>Application</a:t>
            </a:r>
            <a:r>
              <a:rPr lang="de-AT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86C13CD-1ABB-47C9-8299-B47AA17A1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375989"/>
            <a:ext cx="8064500" cy="499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713835-0B8A-4640-97CE-5DFA95C473DA}"/>
              </a:ext>
            </a:extLst>
          </p:cNvPr>
          <p:cNvSpPr txBox="1"/>
          <p:nvPr/>
        </p:nvSpPr>
        <p:spPr>
          <a:xfrm>
            <a:off x="1583422" y="6364256"/>
            <a:ext cx="113943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https://lw.microstrategy.com/msdz/MSDL/GARelease_Current/_GARelease_Archives/931/docs/mergedProjects/GenericContent/topics/sdkintro/SDK_Rich_Internet_Applications_(RIAs)_and_Mashups.htm</a:t>
            </a:r>
          </a:p>
          <a:p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2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A </a:t>
            </a:r>
            <a:r>
              <a:rPr lang="de-AT" dirty="0" err="1"/>
              <a:t>Graphical</a:t>
            </a:r>
            <a:r>
              <a:rPr lang="de-AT" dirty="0"/>
              <a:t> User Interface?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3074" name="Picture 2" descr="Graphical User Interface Examples">
            <a:extLst>
              <a:ext uri="{FF2B5EF4-FFF2-40B4-BE49-F238E27FC236}">
                <a16:creationId xmlns:a16="http://schemas.microsoft.com/office/drawing/2014/main" id="{DE85298D-8817-4ECC-81A7-15516FE2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740963"/>
            <a:ext cx="7340600" cy="411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DCECB9-EE16-40D3-B072-0C9938FEF0A8}"/>
              </a:ext>
            </a:extLst>
          </p:cNvPr>
          <p:cNvSpPr txBox="1"/>
          <p:nvPr/>
        </p:nvSpPr>
        <p:spPr>
          <a:xfrm>
            <a:off x="4351789" y="5938355"/>
            <a:ext cx="11394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Source: https://www.conceptdraw.com/How-To-Guide/graphical-user-interface-examples</a:t>
            </a:r>
            <a:endParaRPr lang="en-US" sz="9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How</a:t>
            </a:r>
            <a:r>
              <a:rPr lang="de-AT" dirty="0"/>
              <a:t> </a:t>
            </a:r>
            <a:r>
              <a:rPr lang="de-AT" dirty="0" err="1"/>
              <a:t>did</a:t>
            </a:r>
            <a:r>
              <a:rPr lang="de-AT" dirty="0"/>
              <a:t> </a:t>
            </a:r>
            <a:r>
              <a:rPr lang="de-AT" dirty="0" err="1"/>
              <a:t>java</a:t>
            </a:r>
            <a:r>
              <a:rPr lang="de-AT" dirty="0"/>
              <a:t> FX Come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life</a:t>
            </a:r>
            <a:r>
              <a:rPr lang="de-AT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6BB126-1632-4A83-95C7-4F7B0627B439}"/>
              </a:ext>
            </a:extLst>
          </p:cNvPr>
          <p:cNvSpPr txBox="1"/>
          <p:nvPr/>
        </p:nvSpPr>
        <p:spPr>
          <a:xfrm>
            <a:off x="1193800" y="1820415"/>
            <a:ext cx="10160000" cy="2797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Released</a:t>
            </a:r>
            <a:r>
              <a:rPr lang="de-AT" sz="2400" spc="100" dirty="0"/>
              <a:t> in </a:t>
            </a:r>
            <a:r>
              <a:rPr lang="de-AT" sz="2400" spc="100" dirty="0" err="1"/>
              <a:t>December</a:t>
            </a:r>
            <a:r>
              <a:rPr lang="de-AT" sz="2400" spc="100" dirty="0"/>
              <a:t> 2008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by</a:t>
            </a:r>
            <a:r>
              <a:rPr lang="de-AT" sz="2400" spc="100" dirty="0"/>
              <a:t> Sun Microsystems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/>
              <a:t>Creator of Java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400" spc="100" dirty="0" err="1"/>
              <a:t>Acquired</a:t>
            </a:r>
            <a:r>
              <a:rPr lang="de-AT" sz="2400" spc="100" dirty="0"/>
              <a:t> </a:t>
            </a:r>
            <a:r>
              <a:rPr lang="de-AT" sz="2400" spc="100" dirty="0" err="1"/>
              <a:t>by</a:t>
            </a:r>
            <a:r>
              <a:rPr lang="de-AT" sz="2400" spc="100" dirty="0"/>
              <a:t> Oracle in April 2009</a:t>
            </a:r>
            <a:br>
              <a:rPr lang="de-AT" sz="2400" spc="100" dirty="0"/>
            </a:br>
            <a:r>
              <a:rPr lang="de-AT" sz="2400" spc="100" dirty="0" err="1"/>
              <a:t>for</a:t>
            </a:r>
            <a:r>
              <a:rPr lang="de-AT" sz="2400" spc="100" dirty="0"/>
              <a:t> 5.6 </a:t>
            </a:r>
            <a:r>
              <a:rPr lang="de-AT" sz="2400" spc="100" dirty="0" err="1"/>
              <a:t>billion</a:t>
            </a:r>
            <a:r>
              <a:rPr lang="de-AT" sz="2400" spc="100" dirty="0"/>
              <a:t> USD (Wikipedia, 2020)</a:t>
            </a:r>
          </a:p>
        </p:txBody>
      </p:sp>
      <p:pic>
        <p:nvPicPr>
          <p:cNvPr id="4098" name="Picture 2" descr="Sun Microsystems - Wikipedia">
            <a:extLst>
              <a:ext uri="{FF2B5EF4-FFF2-40B4-BE49-F238E27FC236}">
                <a16:creationId xmlns:a16="http://schemas.microsoft.com/office/drawing/2014/main" id="{0026DD23-9AEE-48EA-A94A-3445C5710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3132938"/>
            <a:ext cx="2387600" cy="104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9304EA0-3CFA-4462-BD3C-1D48B2693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2111084"/>
            <a:ext cx="2387600" cy="73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412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Fun Fact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5124" name="Picture 4" descr="Visiting Google, Facebook and Apple in California's Silicon Valley ...">
            <a:extLst>
              <a:ext uri="{FF2B5EF4-FFF2-40B4-BE49-F238E27FC236}">
                <a16:creationId xmlns:a16="http://schemas.microsoft.com/office/drawing/2014/main" id="{FD938A77-D5A9-4043-8E79-A4DB65555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769" y="1592386"/>
            <a:ext cx="5732462" cy="429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emo on Twitter: &quot;The back of the Facebook sign is a decrepit Sun ...">
            <a:extLst>
              <a:ext uri="{FF2B5EF4-FFF2-40B4-BE49-F238E27FC236}">
                <a16:creationId xmlns:a16="http://schemas.microsoft.com/office/drawing/2014/main" id="{FEDB69D3-D158-440A-90BF-8BA910CBA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767" y="1592386"/>
            <a:ext cx="5732464" cy="429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80EAE3-2346-4CA2-A355-35D7081336E6}"/>
              </a:ext>
            </a:extLst>
          </p:cNvPr>
          <p:cNvSpPr txBox="1"/>
          <p:nvPr/>
        </p:nvSpPr>
        <p:spPr>
          <a:xfrm>
            <a:off x="398827" y="5944019"/>
            <a:ext cx="11394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1">
                    <a:alpha val="70000"/>
                  </a:schemeClr>
                </a:solidFill>
              </a:rPr>
              <a:t>Sources: https://www.conceptdraw.com/How-To-Guide/graphical-user-interface-examples</a:t>
            </a:r>
            <a:br>
              <a:rPr lang="en-US" sz="800" dirty="0">
                <a:solidFill>
                  <a:schemeClr val="tx1">
                    <a:alpha val="70000"/>
                  </a:schemeClr>
                </a:solidFill>
              </a:rPr>
            </a:br>
            <a:r>
              <a:rPr lang="de-AT" sz="800" dirty="0">
                <a:solidFill>
                  <a:schemeClr val="tx1">
                    <a:alpha val="70000"/>
                  </a:schemeClr>
                </a:solidFill>
              </a:rPr>
              <a:t>https://www.vancourier.com/living/visiting-google-facebook-and-apple-in-california-s-silicon-valley-1.23401683</a:t>
            </a:r>
            <a:endParaRPr lang="en-US" sz="8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6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Widescreen</PresentationFormat>
  <Paragraphs>148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Gill Sans MT</vt:lpstr>
      <vt:lpstr>Parcel</vt:lpstr>
      <vt:lpstr>JavaFX: History, Concepts, Nutshell Examples</vt:lpstr>
      <vt:lpstr>Agenda</vt:lpstr>
      <vt:lpstr>PowerPoint Presentation</vt:lpstr>
      <vt:lpstr>What is java Fx?</vt:lpstr>
      <vt:lpstr>What is A Rich Internet Application?</vt:lpstr>
      <vt:lpstr>What is A Rich Internet Application?</vt:lpstr>
      <vt:lpstr>What is A Graphical User Interface?</vt:lpstr>
      <vt:lpstr>How did java FX Come to life?</vt:lpstr>
      <vt:lpstr>Fun Fact</vt:lpstr>
      <vt:lpstr>Ancestors of java fx</vt:lpstr>
      <vt:lpstr>Ancestors of java fx</vt:lpstr>
      <vt:lpstr>Time machine</vt:lpstr>
      <vt:lpstr>Release of java fx</vt:lpstr>
      <vt:lpstr>Swing VS Java FX</vt:lpstr>
      <vt:lpstr>Live Demo</vt:lpstr>
      <vt:lpstr>Java FX Architecture</vt:lpstr>
      <vt:lpstr>Scene Builder</vt:lpstr>
      <vt:lpstr>How to Start developing?</vt:lpstr>
      <vt:lpstr>Code snippets</vt:lpstr>
      <vt:lpstr>Thank you for your attention!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JavaFX: History, Concepts, Nutshell Examples</dc:title>
  <dc:creator>Elise Landman (elandman)</dc:creator>
  <cp:lastModifiedBy>Elise Landman</cp:lastModifiedBy>
  <cp:revision>7</cp:revision>
  <dcterms:created xsi:type="dcterms:W3CDTF">2020-03-14T17:13:49Z</dcterms:created>
  <dcterms:modified xsi:type="dcterms:W3CDTF">2020-06-03T16:44:33Z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546389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