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1" r:id="rId1"/>
  </p:sldMasterIdLst>
  <p:notesMasterIdLst>
    <p:notesMasterId r:id="rId5"/>
  </p:notesMasterIdLst>
  <p:sldIdLst>
    <p:sldId id="261" r:id="rId2"/>
    <p:sldId id="262" r:id="rId3"/>
    <p:sldId id="264"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23F37B-18CE-428F-B25F-350F1F299DCB}" v="1" dt="2020-05-28T06:59:00.510"/>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09"/>
    <p:restoredTop sz="94536"/>
  </p:normalViewPr>
  <p:slideViewPr>
    <p:cSldViewPr snapToGrid="0" snapToObjects="1">
      <p:cViewPr varScale="1">
        <p:scale>
          <a:sx n="82" d="100"/>
          <a:sy n="82" d="100"/>
        </p:scale>
        <p:origin x="52" y="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sir Durmaz" userId="e318e0e52aada418" providerId="LiveId" clId="{51FD6AE5-16FB-451B-84FA-7C6D66A17247}"/>
    <pc:docChg chg="custSel delSld modSld">
      <pc:chgData name="Yasir Durmaz" userId="e318e0e52aada418" providerId="LiveId" clId="{51FD6AE5-16FB-451B-84FA-7C6D66A17247}" dt="2020-05-14T10:22:21.790" v="16" actId="47"/>
      <pc:docMkLst>
        <pc:docMk/>
      </pc:docMkLst>
      <pc:sldChg chg="addSp delSp modSp mod">
        <pc:chgData name="Yasir Durmaz" userId="e318e0e52aada418" providerId="LiveId" clId="{51FD6AE5-16FB-451B-84FA-7C6D66A17247}" dt="2020-05-14T10:17:28.574" v="6" actId="1076"/>
        <pc:sldMkLst>
          <pc:docMk/>
          <pc:sldMk cId="3080413608" sldId="262"/>
        </pc:sldMkLst>
        <pc:spChg chg="del">
          <ac:chgData name="Yasir Durmaz" userId="e318e0e52aada418" providerId="LiveId" clId="{51FD6AE5-16FB-451B-84FA-7C6D66A17247}" dt="2020-05-14T10:16:52.999" v="0" actId="478"/>
          <ac:spMkLst>
            <pc:docMk/>
            <pc:sldMk cId="3080413608" sldId="262"/>
            <ac:spMk id="3" creationId="{14A9751C-F691-41EA-A239-DFAB5C67199B}"/>
          </ac:spMkLst>
        </pc:spChg>
        <pc:spChg chg="add del mod">
          <ac:chgData name="Yasir Durmaz" userId="e318e0e52aada418" providerId="LiveId" clId="{51FD6AE5-16FB-451B-84FA-7C6D66A17247}" dt="2020-05-14T10:16:56.053" v="1" actId="478"/>
          <ac:spMkLst>
            <pc:docMk/>
            <pc:sldMk cId="3080413608" sldId="262"/>
            <ac:spMk id="7" creationId="{CB6D7252-4525-43FA-A071-7F55B7689097}"/>
          </ac:spMkLst>
        </pc:spChg>
        <pc:spChg chg="add mod">
          <ac:chgData name="Yasir Durmaz" userId="e318e0e52aada418" providerId="LiveId" clId="{51FD6AE5-16FB-451B-84FA-7C6D66A17247}" dt="2020-05-14T10:17:28.574" v="6" actId="1076"/>
          <ac:spMkLst>
            <pc:docMk/>
            <pc:sldMk cId="3080413608" sldId="262"/>
            <ac:spMk id="8" creationId="{22BF486C-47B4-498B-A1B1-67D60671B4B7}"/>
          </ac:spMkLst>
        </pc:spChg>
      </pc:sldChg>
      <pc:sldChg chg="del">
        <pc:chgData name="Yasir Durmaz" userId="e318e0e52aada418" providerId="LiveId" clId="{51FD6AE5-16FB-451B-84FA-7C6D66A17247}" dt="2020-05-14T10:22:21.790" v="16" actId="47"/>
        <pc:sldMkLst>
          <pc:docMk/>
          <pc:sldMk cId="1950493639" sldId="263"/>
        </pc:sldMkLst>
      </pc:sldChg>
      <pc:sldChg chg="addSp delSp modSp mod">
        <pc:chgData name="Yasir Durmaz" userId="e318e0e52aada418" providerId="LiveId" clId="{51FD6AE5-16FB-451B-84FA-7C6D66A17247}" dt="2020-05-14T10:18:20.978" v="15" actId="1076"/>
        <pc:sldMkLst>
          <pc:docMk/>
          <pc:sldMk cId="1948506805" sldId="264"/>
        </pc:sldMkLst>
        <pc:picChg chg="add mod">
          <ac:chgData name="Yasir Durmaz" userId="e318e0e52aada418" providerId="LiveId" clId="{51FD6AE5-16FB-451B-84FA-7C6D66A17247}" dt="2020-05-14T10:18:20.978" v="15" actId="1076"/>
          <ac:picMkLst>
            <pc:docMk/>
            <pc:sldMk cId="1948506805" sldId="264"/>
            <ac:picMk id="4" creationId="{9A742C86-46EF-47CE-91C8-201C1D65BE8C}"/>
          </ac:picMkLst>
        </pc:picChg>
        <pc:picChg chg="del">
          <ac:chgData name="Yasir Durmaz" userId="e318e0e52aada418" providerId="LiveId" clId="{51FD6AE5-16FB-451B-84FA-7C6D66A17247}" dt="2020-05-14T10:17:41.546" v="7" actId="478"/>
          <ac:picMkLst>
            <pc:docMk/>
            <pc:sldMk cId="1948506805" sldId="264"/>
            <ac:picMk id="5" creationId="{3D89111D-DEF8-4C8B-B44D-CB02C7701C8F}"/>
          </ac:picMkLst>
        </pc:picChg>
      </pc:sldChg>
    </pc:docChg>
  </pc:docChgLst>
  <pc:docChgLst>
    <pc:chgData name="Yasir Durmaz" userId="e318e0e52aada418" providerId="LiveId" clId="{B55F204B-5EB6-4B3D-BB8F-AC2525ADC97D}"/>
    <pc:docChg chg="modSld">
      <pc:chgData name="Yasir Durmaz" userId="e318e0e52aada418" providerId="LiveId" clId="{B55F204B-5EB6-4B3D-BB8F-AC2525ADC97D}" dt="2020-04-30T08:03:22.283" v="22" actId="20577"/>
      <pc:docMkLst>
        <pc:docMk/>
      </pc:docMkLst>
      <pc:sldChg chg="modSp mod">
        <pc:chgData name="Yasir Durmaz" userId="e318e0e52aada418" providerId="LiveId" clId="{B55F204B-5EB6-4B3D-BB8F-AC2525ADC97D}" dt="2020-04-30T08:03:22.283" v="22" actId="20577"/>
        <pc:sldMkLst>
          <pc:docMk/>
          <pc:sldMk cId="3080413608" sldId="262"/>
        </pc:sldMkLst>
        <pc:spChg chg="mod">
          <ac:chgData name="Yasir Durmaz" userId="e318e0e52aada418" providerId="LiveId" clId="{B55F204B-5EB6-4B3D-BB8F-AC2525ADC97D}" dt="2020-04-30T08:03:22.283" v="22" actId="20577"/>
          <ac:spMkLst>
            <pc:docMk/>
            <pc:sldMk cId="3080413608" sldId="262"/>
            <ac:spMk id="3" creationId="{14A9751C-F691-41EA-A239-DFAB5C67199B}"/>
          </ac:spMkLst>
        </pc:spChg>
      </pc:sldChg>
      <pc:sldChg chg="modSp mod">
        <pc:chgData name="Yasir Durmaz" userId="e318e0e52aada418" providerId="LiveId" clId="{B55F204B-5EB6-4B3D-BB8F-AC2525ADC97D}" dt="2020-04-30T07:24:39.765" v="14" actId="20577"/>
        <pc:sldMkLst>
          <pc:docMk/>
          <pc:sldMk cId="1950493639" sldId="263"/>
        </pc:sldMkLst>
        <pc:spChg chg="mod">
          <ac:chgData name="Yasir Durmaz" userId="e318e0e52aada418" providerId="LiveId" clId="{B55F204B-5EB6-4B3D-BB8F-AC2525ADC97D}" dt="2020-04-30T07:24:39.765" v="14" actId="20577"/>
          <ac:spMkLst>
            <pc:docMk/>
            <pc:sldMk cId="1950493639" sldId="263"/>
            <ac:spMk id="3" creationId="{1C619704-70AE-417D-82BA-24480F671AF4}"/>
          </ac:spMkLst>
        </pc:spChg>
      </pc:sldChg>
      <pc:sldChg chg="modSp mod">
        <pc:chgData name="Yasir Durmaz" userId="e318e0e52aada418" providerId="LiveId" clId="{B55F204B-5EB6-4B3D-BB8F-AC2525ADC97D}" dt="2020-04-30T08:02:59.790" v="16" actId="20577"/>
        <pc:sldMkLst>
          <pc:docMk/>
          <pc:sldMk cId="1948506805" sldId="264"/>
        </pc:sldMkLst>
        <pc:spChg chg="mod">
          <ac:chgData name="Yasir Durmaz" userId="e318e0e52aada418" providerId="LiveId" clId="{B55F204B-5EB6-4B3D-BB8F-AC2525ADC97D}" dt="2020-04-30T08:02:59.790" v="16" actId="20577"/>
          <ac:spMkLst>
            <pc:docMk/>
            <pc:sldMk cId="1948506805" sldId="264"/>
            <ac:spMk id="2" creationId="{131955AC-5ED6-46F3-A6C9-E2AF6A678E93}"/>
          </ac:spMkLst>
        </pc:spChg>
      </pc:sldChg>
    </pc:docChg>
  </pc:docChgLst>
  <pc:docChgLst>
    <pc:chgData name="Yasir Durmaz" userId="e318e0e52aada418" providerId="LiveId" clId="{4537E7B7-C433-480C-B56A-43A319B36CD0}"/>
    <pc:docChg chg="modSld">
      <pc:chgData name="Yasir Durmaz" userId="e318e0e52aada418" providerId="LiveId" clId="{4537E7B7-C433-480C-B56A-43A319B36CD0}" dt="2020-04-29T21:27:14.134" v="0" actId="20577"/>
      <pc:docMkLst>
        <pc:docMk/>
      </pc:docMkLst>
      <pc:sldChg chg="modSp mod">
        <pc:chgData name="Yasir Durmaz" userId="e318e0e52aada418" providerId="LiveId" clId="{4537E7B7-C433-480C-B56A-43A319B36CD0}" dt="2020-04-29T21:27:14.134" v="0" actId="20577"/>
        <pc:sldMkLst>
          <pc:docMk/>
          <pc:sldMk cId="1950493639" sldId="263"/>
        </pc:sldMkLst>
        <pc:spChg chg="mod">
          <ac:chgData name="Yasir Durmaz" userId="e318e0e52aada418" providerId="LiveId" clId="{4537E7B7-C433-480C-B56A-43A319B36CD0}" dt="2020-04-29T21:27:14.134" v="0" actId="20577"/>
          <ac:spMkLst>
            <pc:docMk/>
            <pc:sldMk cId="1950493639" sldId="263"/>
            <ac:spMk id="3" creationId="{1C619704-70AE-417D-82BA-24480F671AF4}"/>
          </ac:spMkLst>
        </pc:spChg>
      </pc:sldChg>
    </pc:docChg>
  </pc:docChgLst>
  <pc:docChgLst>
    <pc:chgData name="Yasir Durmaz" userId="e318e0e52aada418" providerId="LiveId" clId="{7123F37B-18CE-428F-B25F-350F1F299DCB}"/>
    <pc:docChg chg="custSel modSld">
      <pc:chgData name="Yasir Durmaz" userId="e318e0e52aada418" providerId="LiveId" clId="{7123F37B-18CE-428F-B25F-350F1F299DCB}" dt="2020-05-28T06:59:25.417" v="8" actId="962"/>
      <pc:docMkLst>
        <pc:docMk/>
      </pc:docMkLst>
      <pc:sldChg chg="addSp delSp modSp mod">
        <pc:chgData name="Yasir Durmaz" userId="e318e0e52aada418" providerId="LiveId" clId="{7123F37B-18CE-428F-B25F-350F1F299DCB}" dt="2020-05-28T06:59:25.417" v="8" actId="962"/>
        <pc:sldMkLst>
          <pc:docMk/>
          <pc:sldMk cId="1948506805" sldId="264"/>
        </pc:sldMkLst>
        <pc:picChg chg="del">
          <ac:chgData name="Yasir Durmaz" userId="e318e0e52aada418" providerId="LiveId" clId="{7123F37B-18CE-428F-B25F-350F1F299DCB}" dt="2020-05-28T06:56:52.181" v="0" actId="478"/>
          <ac:picMkLst>
            <pc:docMk/>
            <pc:sldMk cId="1948506805" sldId="264"/>
            <ac:picMk id="4" creationId="{9A742C86-46EF-47CE-91C8-201C1D65BE8C}"/>
          </ac:picMkLst>
        </pc:picChg>
        <pc:picChg chg="add mod">
          <ac:chgData name="Yasir Durmaz" userId="e318e0e52aada418" providerId="LiveId" clId="{7123F37B-18CE-428F-B25F-350F1F299DCB}" dt="2020-05-28T06:59:25.417" v="8" actId="962"/>
          <ac:picMkLst>
            <pc:docMk/>
            <pc:sldMk cId="1948506805" sldId="264"/>
            <ac:picMk id="5" creationId="{39FAD90B-151F-4C42-9B53-B2A963F7124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FBEAFB-96A7-40D6-95D7-C70432FD8766}" type="datetimeFigureOut">
              <a:rPr lang="de-AT" smtClean="0"/>
              <a:t>28.05.2020</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C47227-F84B-4F9A-97F0-DE208F1A41BE}" type="slidenum">
              <a:rPr lang="de-AT" smtClean="0"/>
              <a:t>‹Nr.›</a:t>
            </a:fld>
            <a:endParaRPr lang="de-AT"/>
          </a:p>
        </p:txBody>
      </p:sp>
    </p:spTree>
    <p:extLst>
      <p:ext uri="{BB962C8B-B14F-4D97-AF65-F5344CB8AC3E}">
        <p14:creationId xmlns:p14="http://schemas.microsoft.com/office/powerpoint/2010/main" val="2101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5A2D387-66F0-9245-99C1-0194E130154C}" type="datetimeFigureOut">
              <a:rPr lang="de-DE" smtClean="0"/>
              <a:t>28.05.2020</a:t>
            </a:fld>
            <a:endParaRPr lang="de-DE"/>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de-DE"/>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4935C1C-5B21-7049-99D8-09B38CB623C9}" type="slidenum">
              <a:rPr lang="de-DE" smtClean="0"/>
              <a:t>‹Nr.›</a:t>
            </a:fld>
            <a:endParaRPr lang="de-DE"/>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18959897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A2D387-66F0-9245-99C1-0194E130154C}" type="datetimeFigureOut">
              <a:rPr lang="de-DE" smtClean="0"/>
              <a:t>28.05.2020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255965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A2D387-66F0-9245-99C1-0194E130154C}" type="datetimeFigureOut">
              <a:rPr lang="de-DE" smtClean="0"/>
              <a:t>28.05.2020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1577329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A2D387-66F0-9245-99C1-0194E130154C}" type="datetimeFigureOut">
              <a:rPr lang="de-DE" smtClean="0"/>
              <a:t>28.05.2020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3409826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5A2D387-66F0-9245-99C1-0194E130154C}" type="datetimeFigureOut">
              <a:rPr lang="de-DE" smtClean="0"/>
              <a:t>28.05.2020</a:t>
            </a:fld>
            <a:endParaRPr lang="de-DE"/>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de-DE"/>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4935C1C-5B21-7049-99D8-09B38CB623C9}" type="slidenum">
              <a:rPr lang="de-DE" smtClean="0"/>
              <a:t>‹Nr.›</a:t>
            </a:fld>
            <a:endParaRPr lang="de-DE"/>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0250576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de-DE"/>
              <a:t>Mastertitelformat bearbeiten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5A2D387-66F0-9245-99C1-0194E130154C}" type="datetimeFigureOut">
              <a:rPr lang="de-DE" smtClean="0"/>
              <a:t>28.05.2020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138796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55A2D387-66F0-9245-99C1-0194E130154C}" type="datetimeFigureOut">
              <a:rPr lang="de-DE" smtClean="0"/>
              <a:t>28.05.2020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413260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55A2D387-66F0-9245-99C1-0194E130154C}" type="datetimeFigureOut">
              <a:rPr lang="de-DE" smtClean="0"/>
              <a:t>28.05.2020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310445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A2D387-66F0-9245-99C1-0194E130154C}" type="datetimeFigureOut">
              <a:rPr lang="de-DE" smtClean="0"/>
              <a:t>28.05.2020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1902406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de-DE"/>
              <a:t>Mastertitelformat bearbeiten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5A2D387-66F0-9245-99C1-0194E130154C}" type="datetimeFigureOut">
              <a:rPr lang="de-DE" smtClean="0"/>
              <a:t>28.05.2020</a:t>
            </a:fld>
            <a:endParaRPr lang="de-D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de-DE"/>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4935C1C-5B21-7049-99D8-09B38CB623C9}" type="slidenum">
              <a:rPr lang="de-DE" smtClean="0"/>
              <a:t>‹Nr.›</a:t>
            </a:fld>
            <a:endParaRPr lang="de-D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7583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5A2D387-66F0-9245-99C1-0194E130154C}" type="datetimeFigureOut">
              <a:rPr lang="de-DE" smtClean="0"/>
              <a:t>28.05.2020</a:t>
            </a:fld>
            <a:endParaRPr lang="de-D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4935C1C-5B21-7049-99D8-09B38CB623C9}" type="slidenum">
              <a:rPr lang="de-DE" smtClean="0"/>
              <a:t>‹Nr.›</a:t>
            </a:fld>
            <a:endParaRPr lang="de-D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28875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5A2D387-66F0-9245-99C1-0194E130154C}" type="datetimeFigureOut">
              <a:rPr lang="de-DE" smtClean="0"/>
              <a:t>28.05.2020</a:t>
            </a:fld>
            <a:endParaRPr lang="de-DE"/>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de-DE"/>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4935C1C-5B21-7049-99D8-09B38CB623C9}" type="slidenum">
              <a:rPr lang="de-DE" smtClean="0"/>
              <a:t>‹Nr.›</a:t>
            </a:fld>
            <a:endParaRPr lang="de-DE"/>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34385765"/>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DA74DC-1D54-49F8-AAE5-67AD15407051}"/>
              </a:ext>
            </a:extLst>
          </p:cNvPr>
          <p:cNvSpPr>
            <a:spLocks noGrp="1"/>
          </p:cNvSpPr>
          <p:nvPr>
            <p:ph type="ctrTitle"/>
          </p:nvPr>
        </p:nvSpPr>
        <p:spPr>
          <a:xfrm>
            <a:off x="1915128" y="1330774"/>
            <a:ext cx="8361229" cy="2371796"/>
          </a:xfrm>
        </p:spPr>
        <p:txBody>
          <a:bodyPr/>
          <a:lstStyle/>
          <a:p>
            <a:pPr algn="l"/>
            <a:r>
              <a:rPr lang="de-AT" sz="2400" dirty="0" err="1"/>
              <a:t>Comparison</a:t>
            </a:r>
            <a:r>
              <a:rPr lang="de-AT" sz="2400" dirty="0"/>
              <a:t> and Critical </a:t>
            </a:r>
            <a:r>
              <a:rPr lang="de-AT" sz="2400" dirty="0" err="1"/>
              <a:t>Comparison</a:t>
            </a:r>
            <a:r>
              <a:rPr lang="de-AT" sz="2400" dirty="0"/>
              <a:t> </a:t>
            </a:r>
            <a:r>
              <a:rPr lang="de-AT" sz="2400" dirty="0" err="1"/>
              <a:t>of</a:t>
            </a:r>
            <a:r>
              <a:rPr lang="de-AT" sz="2400" dirty="0"/>
              <a:t> </a:t>
            </a:r>
            <a:r>
              <a:rPr lang="de-AT" sz="2400" dirty="0" err="1"/>
              <a:t>Charges</a:t>
            </a:r>
            <a:r>
              <a:rPr lang="de-AT" sz="2400" dirty="0"/>
              <a:t> </a:t>
            </a:r>
            <a:r>
              <a:rPr lang="de-AT" sz="2400" dirty="0" err="1"/>
              <a:t>for</a:t>
            </a:r>
            <a:r>
              <a:rPr lang="de-AT" sz="2400" dirty="0"/>
              <a:t> NFC Payments </a:t>
            </a:r>
            <a:r>
              <a:rPr lang="de-AT" sz="2400" dirty="0" err="1"/>
              <a:t>Accounted</a:t>
            </a:r>
            <a:r>
              <a:rPr lang="de-AT" sz="2400" dirty="0"/>
              <a:t> </a:t>
            </a:r>
            <a:r>
              <a:rPr lang="de-AT" sz="2400" dirty="0" err="1"/>
              <a:t>for</a:t>
            </a:r>
            <a:r>
              <a:rPr lang="de-AT" sz="2400" dirty="0"/>
              <a:t> </a:t>
            </a:r>
            <a:r>
              <a:rPr lang="de-AT" sz="2400" dirty="0" err="1"/>
              <a:t>by</a:t>
            </a:r>
            <a:r>
              <a:rPr lang="de-AT" sz="2400" dirty="0"/>
              <a:t> </a:t>
            </a:r>
            <a:r>
              <a:rPr lang="de-AT" sz="2400" dirty="0" err="1"/>
              <a:t>Credit</a:t>
            </a:r>
            <a:r>
              <a:rPr lang="de-AT" sz="2400" dirty="0"/>
              <a:t> Cards and Debit Cards </a:t>
            </a:r>
            <a:r>
              <a:rPr lang="de-AT" sz="2400" dirty="0" err="1"/>
              <a:t>Instead</a:t>
            </a:r>
            <a:r>
              <a:rPr lang="de-AT" sz="2400" dirty="0"/>
              <a:t> </a:t>
            </a:r>
            <a:r>
              <a:rPr lang="de-AT" sz="2400" dirty="0" err="1"/>
              <a:t>of</a:t>
            </a:r>
            <a:r>
              <a:rPr lang="de-AT" sz="2400" dirty="0"/>
              <a:t> </a:t>
            </a:r>
            <a:r>
              <a:rPr lang="de-AT" sz="2400" dirty="0" err="1"/>
              <a:t>Paying</a:t>
            </a:r>
            <a:r>
              <a:rPr lang="de-AT" sz="2400" dirty="0"/>
              <a:t> </a:t>
            </a:r>
            <a:r>
              <a:rPr lang="de-AT" sz="2400" dirty="0" err="1"/>
              <a:t>with</a:t>
            </a:r>
            <a:r>
              <a:rPr lang="de-AT" sz="2400" dirty="0"/>
              <a:t> Cash. (Vergleich und kritische Evaluierung der verrechneten Kosten beim Bezahlen über NFC mit Kreditkarten und Bankomatkarten (Debit-Cards) anstatt mit Bargeld</a:t>
            </a:r>
          </a:p>
        </p:txBody>
      </p:sp>
      <p:sp>
        <p:nvSpPr>
          <p:cNvPr id="3" name="Untertitel 2">
            <a:extLst>
              <a:ext uri="{FF2B5EF4-FFF2-40B4-BE49-F238E27FC236}">
                <a16:creationId xmlns:a16="http://schemas.microsoft.com/office/drawing/2014/main" id="{69A84614-67FC-4A5E-B6F5-DB7CDD443EFB}"/>
              </a:ext>
            </a:extLst>
          </p:cNvPr>
          <p:cNvSpPr>
            <a:spLocks noGrp="1"/>
          </p:cNvSpPr>
          <p:nvPr>
            <p:ph type="subTitle" idx="1"/>
          </p:nvPr>
        </p:nvSpPr>
        <p:spPr>
          <a:xfrm>
            <a:off x="1915128" y="4338528"/>
            <a:ext cx="6831673" cy="1086237"/>
          </a:xfrm>
        </p:spPr>
        <p:txBody>
          <a:bodyPr/>
          <a:lstStyle/>
          <a:p>
            <a:pPr algn="l"/>
            <a:r>
              <a:rPr lang="de-AT" dirty="0"/>
              <a:t>Yasir Durmaz h01429347</a:t>
            </a:r>
          </a:p>
          <a:p>
            <a:pPr algn="l"/>
            <a:r>
              <a:rPr lang="de-AT" dirty="0"/>
              <a:t>SBWL </a:t>
            </a:r>
            <a:r>
              <a:rPr lang="de-AT"/>
              <a:t>– K5 / Thema 6</a:t>
            </a:r>
            <a:endParaRPr lang="de-AT" dirty="0"/>
          </a:p>
        </p:txBody>
      </p:sp>
    </p:spTree>
    <p:extLst>
      <p:ext uri="{BB962C8B-B14F-4D97-AF65-F5344CB8AC3E}">
        <p14:creationId xmlns:p14="http://schemas.microsoft.com/office/powerpoint/2010/main" val="63841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A0A24A-7B79-4DA1-B1BA-8678E997FBD7}"/>
              </a:ext>
            </a:extLst>
          </p:cNvPr>
          <p:cNvSpPr>
            <a:spLocks noGrp="1"/>
          </p:cNvSpPr>
          <p:nvPr>
            <p:ph type="title"/>
          </p:nvPr>
        </p:nvSpPr>
        <p:spPr>
          <a:xfrm>
            <a:off x="1199213" y="259830"/>
            <a:ext cx="9601200" cy="730770"/>
          </a:xfrm>
        </p:spPr>
        <p:txBody>
          <a:bodyPr>
            <a:normAutofit/>
          </a:bodyPr>
          <a:lstStyle/>
          <a:p>
            <a:r>
              <a:rPr lang="de-AT" sz="3600" dirty="0"/>
              <a:t>Gliederung</a:t>
            </a:r>
          </a:p>
        </p:txBody>
      </p:sp>
      <p:sp>
        <p:nvSpPr>
          <p:cNvPr id="5" name="Fußzeilenplatzhalter 4">
            <a:extLst>
              <a:ext uri="{FF2B5EF4-FFF2-40B4-BE49-F238E27FC236}">
                <a16:creationId xmlns:a16="http://schemas.microsoft.com/office/drawing/2014/main" id="{757A306F-8CF6-46E8-8BFC-9B606A285805}"/>
              </a:ext>
            </a:extLst>
          </p:cNvPr>
          <p:cNvSpPr>
            <a:spLocks noGrp="1"/>
          </p:cNvSpPr>
          <p:nvPr>
            <p:ph type="ftr" sz="quarter" idx="11"/>
          </p:nvPr>
        </p:nvSpPr>
        <p:spPr/>
        <p:txBody>
          <a:bodyPr/>
          <a:lstStyle/>
          <a:p>
            <a:r>
              <a:rPr lang="de-DE"/>
              <a:t>Thema 6 - Yasir Durmaz</a:t>
            </a:r>
          </a:p>
        </p:txBody>
      </p:sp>
      <p:sp>
        <p:nvSpPr>
          <p:cNvPr id="6" name="Foliennummernplatzhalter 5">
            <a:extLst>
              <a:ext uri="{FF2B5EF4-FFF2-40B4-BE49-F238E27FC236}">
                <a16:creationId xmlns:a16="http://schemas.microsoft.com/office/drawing/2014/main" id="{D3DF2CCB-DF11-4605-9ABC-7A08A4C5D78F}"/>
              </a:ext>
            </a:extLst>
          </p:cNvPr>
          <p:cNvSpPr>
            <a:spLocks noGrp="1"/>
          </p:cNvSpPr>
          <p:nvPr>
            <p:ph type="sldNum" sz="quarter" idx="12"/>
          </p:nvPr>
        </p:nvSpPr>
        <p:spPr/>
        <p:txBody>
          <a:bodyPr/>
          <a:lstStyle/>
          <a:p>
            <a:fld id="{C4935C1C-5B21-7049-99D8-09B38CB623C9}" type="slidenum">
              <a:rPr lang="de-DE" smtClean="0"/>
              <a:t>2</a:t>
            </a:fld>
            <a:endParaRPr lang="de-DE"/>
          </a:p>
        </p:txBody>
      </p:sp>
      <p:sp>
        <p:nvSpPr>
          <p:cNvPr id="8" name="Textfeld 7">
            <a:extLst>
              <a:ext uri="{FF2B5EF4-FFF2-40B4-BE49-F238E27FC236}">
                <a16:creationId xmlns:a16="http://schemas.microsoft.com/office/drawing/2014/main" id="{22BF486C-47B4-498B-A1B1-67D60671B4B7}"/>
              </a:ext>
            </a:extLst>
          </p:cNvPr>
          <p:cNvSpPr txBox="1"/>
          <p:nvPr/>
        </p:nvSpPr>
        <p:spPr>
          <a:xfrm flipH="1">
            <a:off x="4866598" y="456247"/>
            <a:ext cx="5401664" cy="6401753"/>
          </a:xfrm>
          <a:prstGeom prst="rect">
            <a:avLst/>
          </a:prstGeom>
          <a:noFill/>
        </p:spPr>
        <p:txBody>
          <a:bodyPr wrap="square" rtlCol="0">
            <a:spAutoFit/>
          </a:bodyPr>
          <a:lstStyle/>
          <a:p>
            <a:r>
              <a:rPr lang="en-US" sz="1400" dirty="0"/>
              <a:t>1.Introduction</a:t>
            </a:r>
            <a:endParaRPr lang="de-AT" sz="1400" dirty="0"/>
          </a:p>
          <a:p>
            <a:r>
              <a:rPr lang="en-US" sz="1400" dirty="0"/>
              <a:t>2.NFC Introduction</a:t>
            </a:r>
            <a:endParaRPr lang="de-AT" sz="1400" dirty="0"/>
          </a:p>
          <a:p>
            <a:r>
              <a:rPr lang="en-US" sz="1400" i="1" dirty="0"/>
              <a:t>2.1 History</a:t>
            </a:r>
            <a:endParaRPr lang="de-AT" sz="1400" dirty="0"/>
          </a:p>
          <a:p>
            <a:r>
              <a:rPr lang="en-US" sz="1400" i="1" dirty="0"/>
              <a:t>2.2 Overview</a:t>
            </a:r>
            <a:endParaRPr lang="de-AT" sz="1400" dirty="0"/>
          </a:p>
          <a:p>
            <a:r>
              <a:rPr lang="en-US" sz="1400" i="1" dirty="0"/>
              <a:t>2.3 NFC Mobile Architecture</a:t>
            </a:r>
            <a:endParaRPr lang="de-AT" sz="1400" dirty="0"/>
          </a:p>
          <a:p>
            <a:r>
              <a:rPr lang="en-US" sz="1400" i="1" dirty="0"/>
              <a:t>2.4 Functioning of Contactless Payment (NFC) with Smart Devices</a:t>
            </a:r>
            <a:endParaRPr lang="de-AT" sz="1400" dirty="0"/>
          </a:p>
          <a:p>
            <a:r>
              <a:rPr lang="en-US" sz="1400" i="1" dirty="0"/>
              <a:t>2.5 Operation Modes </a:t>
            </a:r>
            <a:endParaRPr lang="de-AT" sz="1400" dirty="0"/>
          </a:p>
          <a:p>
            <a:r>
              <a:rPr lang="en-US" sz="1400" i="1" dirty="0"/>
              <a:t>2.5.1 Reader NFC</a:t>
            </a:r>
            <a:endParaRPr lang="de-AT" sz="1400" dirty="0"/>
          </a:p>
          <a:p>
            <a:r>
              <a:rPr lang="en-US" sz="1400" i="1" dirty="0"/>
              <a:t>2.5.2 Peer-to-Peer Mode</a:t>
            </a:r>
            <a:endParaRPr lang="de-AT" sz="1400" dirty="0"/>
          </a:p>
          <a:p>
            <a:r>
              <a:rPr lang="de-AT" sz="1400" i="1" dirty="0"/>
              <a:t>2.5.3 Card Emulation</a:t>
            </a:r>
            <a:endParaRPr lang="de-AT" sz="1400" dirty="0"/>
          </a:p>
          <a:p>
            <a:r>
              <a:rPr lang="de-AT" sz="1400" i="1" dirty="0"/>
              <a:t>2.6 </a:t>
            </a:r>
            <a:r>
              <a:rPr lang="de-AT" sz="1400" i="1" dirty="0" err="1"/>
              <a:t>Concerns</a:t>
            </a:r>
            <a:endParaRPr lang="de-AT" sz="1400" dirty="0"/>
          </a:p>
          <a:p>
            <a:r>
              <a:rPr lang="en-US" sz="1400" dirty="0"/>
              <a:t>3.Usage Areas of NFC</a:t>
            </a:r>
            <a:endParaRPr lang="de-AT" sz="1400" dirty="0"/>
          </a:p>
          <a:p>
            <a:r>
              <a:rPr lang="en-US" sz="1400" dirty="0"/>
              <a:t>3.1 Smart Card Technology</a:t>
            </a:r>
            <a:endParaRPr lang="de-AT" sz="1400" dirty="0"/>
          </a:p>
          <a:p>
            <a:r>
              <a:rPr lang="en-US" sz="1400" dirty="0"/>
              <a:t>3.1.1 Types of Smart Cards: Based on Capacity</a:t>
            </a:r>
            <a:endParaRPr lang="de-AT" sz="1400" dirty="0"/>
          </a:p>
          <a:p>
            <a:r>
              <a:rPr lang="en-US" sz="1400" dirty="0"/>
              <a:t>3.1.1.1 Memory Based Smart Cards</a:t>
            </a:r>
            <a:endParaRPr lang="de-AT" sz="1400" dirty="0"/>
          </a:p>
          <a:p>
            <a:r>
              <a:rPr lang="en-US" sz="1400" dirty="0"/>
              <a:t>3.1.1.2 Microprocessor Based Smart Cards </a:t>
            </a:r>
            <a:endParaRPr lang="de-AT" sz="1400" dirty="0"/>
          </a:p>
          <a:p>
            <a:r>
              <a:rPr lang="en-US" sz="1400" dirty="0"/>
              <a:t>3.1.2 Smart Card Operating Systems</a:t>
            </a:r>
            <a:endParaRPr lang="de-AT" sz="1400" dirty="0"/>
          </a:p>
          <a:p>
            <a:r>
              <a:rPr lang="en-US" sz="1400" dirty="0"/>
              <a:t>3.1.3 Types of Smart Cards: Based on Mechanism</a:t>
            </a:r>
            <a:endParaRPr lang="de-AT" sz="1400" dirty="0"/>
          </a:p>
          <a:p>
            <a:r>
              <a:rPr lang="en-US" sz="1400" dirty="0"/>
              <a:t>3.1.3.1 Contactless Smart Cards</a:t>
            </a:r>
            <a:endParaRPr lang="de-AT" sz="1400" dirty="0"/>
          </a:p>
          <a:p>
            <a:r>
              <a:rPr lang="en-US" sz="1400" dirty="0"/>
              <a:t>3.1.3.2 Hybrid Models</a:t>
            </a:r>
            <a:endParaRPr lang="de-AT" sz="1400" dirty="0"/>
          </a:p>
          <a:p>
            <a:r>
              <a:rPr lang="en-US" sz="1400" dirty="0"/>
              <a:t>3.1.4 Smart Card Applications</a:t>
            </a:r>
            <a:endParaRPr lang="de-AT" sz="1400" dirty="0"/>
          </a:p>
          <a:p>
            <a:r>
              <a:rPr lang="en-US" sz="1400" dirty="0"/>
              <a:t>3.3 Other Usage Areas for NFC</a:t>
            </a:r>
            <a:endParaRPr lang="de-AT" sz="1400" dirty="0"/>
          </a:p>
          <a:p>
            <a:r>
              <a:rPr lang="en-US" sz="1400" dirty="0"/>
              <a:t>4. Actual Charges for Usage </a:t>
            </a:r>
            <a:endParaRPr lang="de-AT" sz="1400" dirty="0"/>
          </a:p>
          <a:p>
            <a:r>
              <a:rPr lang="en-US" sz="1400" dirty="0"/>
              <a:t>5. Comparison Between Different Providers</a:t>
            </a:r>
            <a:endParaRPr lang="de-AT" sz="1400" dirty="0"/>
          </a:p>
          <a:p>
            <a:r>
              <a:rPr lang="en-US" sz="1400" dirty="0"/>
              <a:t>5.1 EU</a:t>
            </a:r>
            <a:endParaRPr lang="de-AT" sz="1400" dirty="0"/>
          </a:p>
          <a:p>
            <a:r>
              <a:rPr lang="en-US" sz="1400" dirty="0"/>
              <a:t>5.2 Non-EU Countries</a:t>
            </a:r>
            <a:endParaRPr lang="de-AT" sz="1400" dirty="0"/>
          </a:p>
          <a:p>
            <a:r>
              <a:rPr lang="en-US" sz="1400" dirty="0"/>
              <a:t>6. Critics and Justification</a:t>
            </a:r>
            <a:endParaRPr lang="de-AT" sz="1400" dirty="0"/>
          </a:p>
          <a:p>
            <a:endParaRPr lang="de-AT" dirty="0"/>
          </a:p>
        </p:txBody>
      </p:sp>
    </p:spTree>
    <p:extLst>
      <p:ext uri="{BB962C8B-B14F-4D97-AF65-F5344CB8AC3E}">
        <p14:creationId xmlns:p14="http://schemas.microsoft.com/office/powerpoint/2010/main" val="3080413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31955AC-5ED6-46F3-A6C9-E2AF6A678E93}"/>
              </a:ext>
            </a:extLst>
          </p:cNvPr>
          <p:cNvSpPr>
            <a:spLocks noGrp="1"/>
          </p:cNvSpPr>
          <p:nvPr>
            <p:ph type="title"/>
          </p:nvPr>
        </p:nvSpPr>
        <p:spPr>
          <a:xfrm>
            <a:off x="718956" y="0"/>
            <a:ext cx="9601200" cy="481631"/>
          </a:xfrm>
        </p:spPr>
        <p:txBody>
          <a:bodyPr>
            <a:normAutofit fontScale="90000"/>
          </a:bodyPr>
          <a:lstStyle/>
          <a:p>
            <a:r>
              <a:rPr lang="de-AT" sz="3600" dirty="0"/>
              <a:t>Gantt Chart</a:t>
            </a:r>
          </a:p>
        </p:txBody>
      </p:sp>
      <p:pic>
        <p:nvPicPr>
          <p:cNvPr id="5" name="Grafik 4" descr="Ein Bild, das Screenshot enthält.&#10;">
            <a:extLst>
              <a:ext uri="{FF2B5EF4-FFF2-40B4-BE49-F238E27FC236}">
                <a16:creationId xmlns:a16="http://schemas.microsoft.com/office/drawing/2014/main" id="{39FAD90B-151F-4C42-9B53-B2A963F7124D}"/>
              </a:ext>
            </a:extLst>
          </p:cNvPr>
          <p:cNvPicPr>
            <a:picLocks noChangeAspect="1"/>
          </p:cNvPicPr>
          <p:nvPr/>
        </p:nvPicPr>
        <p:blipFill>
          <a:blip r:embed="rId2"/>
          <a:stretch>
            <a:fillRect/>
          </a:stretch>
        </p:blipFill>
        <p:spPr>
          <a:xfrm>
            <a:off x="69802" y="422938"/>
            <a:ext cx="12040763" cy="6194247"/>
          </a:xfrm>
          <a:prstGeom prst="rect">
            <a:avLst/>
          </a:prstGeom>
        </p:spPr>
      </p:pic>
    </p:spTree>
    <p:extLst>
      <p:ext uri="{BB962C8B-B14F-4D97-AF65-F5344CB8AC3E}">
        <p14:creationId xmlns:p14="http://schemas.microsoft.com/office/powerpoint/2010/main" val="1948506805"/>
      </p:ext>
    </p:extLst>
  </p:cSld>
  <p:clrMapOvr>
    <a:masterClrMapping/>
  </p:clrMapOvr>
</p:sld>
</file>

<file path=ppt/theme/theme1.xml><?xml version="1.0" encoding="utf-8"?>
<a:theme xmlns:a="http://schemas.openxmlformats.org/drawingml/2006/main" name="Ausschnitt">
  <a:themeElements>
    <a:clrScheme name="Ausschnitt">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Ausschnitt">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usschnit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185</Words>
  <Application>Microsoft Office PowerPoint</Application>
  <PresentationFormat>Breitbild</PresentationFormat>
  <Paragraphs>34</Paragraphs>
  <Slides>3</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vt:i4>
      </vt:variant>
    </vt:vector>
  </HeadingPairs>
  <TitlesOfParts>
    <vt:vector size="6" baseType="lpstr">
      <vt:lpstr>Calibri</vt:lpstr>
      <vt:lpstr>Franklin Gothic Book</vt:lpstr>
      <vt:lpstr>Ausschnitt</vt:lpstr>
      <vt:lpstr>Comparison and Critical Comparison of Charges for NFC Payments Accounted for by Credit Cards and Debit Cards Instead of Paying with Cash. (Vergleich und kritische Evaluierung der verrechneten Kosten beim Bezahlen über NFC mit Kreditkarten und Bankomatkarten (Debit-Cards) anstatt mit Bargeld</vt:lpstr>
      <vt:lpstr>Gliederung</vt:lpstr>
      <vt:lpstr>Gantt Chart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Comparison and Critical Comparison of Charges for NFC Payments Accounted for by Credit Cards and Debit Cards Instead of Paying with Cash. (Vergleich und kritische Evaluierung der verrechneten Kosten beim Bezahlen über NFC mit Kreditkarten und Bankomatkarten (Debit-Cards) anstatt mit Bargeld.</dc:title>
  <dc:creator>Durmaz Sadi Yasir</dc:creator>
  <cp:lastModifiedBy>Yasir Durmaz</cp:lastModifiedBy>
  <cp:revision>5</cp:revision>
  <dcterms:created xsi:type="dcterms:W3CDTF">2020-03-18T16:10:17Z</dcterms:created>
  <dcterms:modified xsi:type="dcterms:W3CDTF">2020-05-28T06:59:27Z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85706</vt:lpwstr>
  </property>
  <property fmtid="{D5CDD505-2E9C-101B-9397-08002B2CF9AE}" pid="3" name="NXPowerLiteSettings">
    <vt:lpwstr>C7000400038000</vt:lpwstr>
  </property>
  <property fmtid="{D5CDD505-2E9C-101B-9397-08002B2CF9AE}" pid="4" name="NXPowerLiteVersion">
    <vt:lpwstr>S9.0.1</vt:lpwstr>
  </property>
</Properties>
</file>