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4" r:id="rId15"/>
    <p:sldId id="277" r:id="rId16"/>
    <p:sldId id="278" r:id="rId17"/>
    <p:sldId id="279" r:id="rId18"/>
    <p:sldId id="275" r:id="rId19"/>
    <p:sldId id="280" r:id="rId20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B03185-FB3D-4C67-A91A-DBEAF59B05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58AF54-0D73-48C7-9189-D3CB5143CF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DB93F2-E759-4D56-8E0B-DEC39B47B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F7329A-B3EB-423D-A81C-14C7D2A87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E5C107-446E-445C-A126-FD9C2AD90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983432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8FF44-0E5D-4C5F-B410-B71415D91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DEC725-7712-40B7-9B94-58A26DB5EB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9937B3-77D9-4CF1-922D-FD2C61A49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A9AAFF-5AC3-475D-ADDB-077510EDD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19D068-DA96-49EE-97C0-3E6C65321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707490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8DAE47-D40F-46D7-A3DE-5AF983BBB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D4CCF2-99A1-4367-94ED-905C12D198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94D271-9384-466D-A4CA-F99CC9225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D0530D-0E85-47D6-B9BB-F716FDC0B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553B21-9626-4354-B69C-FA8DBA109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08030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0DD90F-5EAE-424A-8B0E-491ECBBC3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D65954-B46D-4C19-A0B4-C9E10A1C1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3F7179-2420-40E5-B43D-B2453F126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98A245-F5D6-4752-B218-6ABFA9E5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622E36-50E8-43C7-9D35-B11316E77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11071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602EFC-0BBE-49AE-BEA2-462716C98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5B4D57-2F2D-43A5-8E46-16DB9571C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CC2FE6-1FDA-4754-A532-C6CB41CD5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E87EF5-F5C2-4097-8C7A-D7D0DB54C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392F04-203A-4865-ADBB-E993B82AD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89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0BF5D7-55D5-4BCF-A934-0C5E26985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A9ECCC-94D3-49BE-AEB4-64E4D928B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66D710F-77D1-46D1-B310-644348042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69E588-AC6C-4B61-9253-E08BDA4FA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F820197-85A8-4731-B4A4-0BFA8C97D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05BA13-660D-4B4C-99D6-A8B037B76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76976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37080-2BEE-4502-AFFF-27C46890A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452DA9-37FB-44E2-8FF9-8362869D7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E7A3C6-2C0B-432C-8B03-3EF48D42E5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43734CB-4630-450D-A0C9-064977A78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5C99010-D660-49CF-B095-A3B03BB2B1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A0B8237-D689-4668-995C-331090750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114F4D0-A781-443A-980E-E0009C25F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7AD99BB-8897-4C5C-A829-AC549C717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40003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549134-8A59-49ED-A643-14A10B667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6D67B56-66A1-4210-822D-1F27BC99F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FDD1FA6-11E1-48E9-8AE1-6B1899A74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084DFA-C2A0-43DD-ADD6-BBC3D3B7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66477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4C8F77F-33DF-45F4-A94D-95A57535A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6FBC0F8-8ADA-448B-996E-1EF0AFF3B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C0C01A2-CB35-4560-AFD5-24197B9FC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5106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83444-E575-4C84-9378-99F5EC091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B3CEC3-EDAF-491B-98A6-E2E72048E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A3F1E4-745B-4C2B-B041-37D5221DF2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B7A2A5-CC87-4CB5-A1D9-A77288172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884E70-121F-47CA-A58D-CE13A5259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5F2008-878D-4A82-996C-F339BDA38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57247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D8583-3121-425F-824E-59BE1E16C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46FB6BF-8CE0-4EB9-B630-FFB0CC61B8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50B992-9A11-48A7-BC48-6444D6D0F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D3A42D-794A-439A-9EA4-0A392FA98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73C4E8-44B5-40B0-A706-4745C8EB6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E5B51B-26E3-4C1B-8485-721E30863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315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A76599-E5F7-4A03-BA9D-6852FF8D2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7C705B-0F5D-489B-85A1-7590970F5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B22677C-8A78-4840-86A2-4B1FF278C7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F0FE6-D966-4513-B322-2848443A25B5}" type="datetimeFigureOut">
              <a:rPr lang="en-AT" smtClean="0"/>
              <a:t>6/3/20</a:t>
            </a:fld>
            <a:endParaRPr lang="en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A2275E-360C-4770-BC63-ABE87361E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8BF22C-7E9D-4813-BE89-621F2C3540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89A91-4E1B-4962-B55E-38E5D348CB84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6773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in.mathworks.com/help/stats/machine-learning-in-matlab.html?w.mathworks.co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towardsdatascience.com/k-nearest-neighbor-python-2fccc47d2a55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epik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rbes.com/sites/tristanlouis/2013/09/22/the-real-price-of-wireless-data/#1b8485c7749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rbes.com/sites/tristanlouis/2013/09/22/the-real-price-of-wireless-data/#1b8485c7749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rbes.com/sites/tristanlouis/2013/09/22/the-real-price-of-wireless-data/#1b8485c7749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acrotrends.net/stocks/charts/NFLX/netflix/revenue" TargetMode="External"/><Relationship Id="rId4" Type="http://schemas.openxmlformats.org/officeDocument/2006/relationships/hyperlink" Target="https://www.bbc.com/news/newsbeat-4324088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4FCB80-548A-4E3C-8AD6-999EDD005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8683"/>
            <a:ext cx="9144000" cy="3887467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Bahnschrift" panose="020B0502040204020203" pitchFamily="34" charset="0"/>
              </a:rPr>
              <a:t>Determining Prices in the Information Technology Age:</a:t>
            </a:r>
            <a:br>
              <a:rPr lang="en-AT" dirty="0">
                <a:latin typeface="Bahnschrift" panose="020B0502040204020203" pitchFamily="34" charset="0"/>
              </a:rPr>
            </a:br>
            <a:r>
              <a:rPr lang="en-US" b="1" dirty="0">
                <a:latin typeface="Bahnschrift" panose="020B0502040204020203" pitchFamily="34" charset="0"/>
              </a:rPr>
              <a:t>How Can "Just Prices" Be Achieved for Good?</a:t>
            </a:r>
            <a:br>
              <a:rPr lang="en-AT" dirty="0"/>
            </a:br>
            <a:endParaRPr lang="en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CAE01E-0FCA-4350-AB4A-742A740CF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1391" y="5502325"/>
            <a:ext cx="2729218" cy="466623"/>
          </a:xfrm>
        </p:spPr>
        <p:txBody>
          <a:bodyPr/>
          <a:lstStyle/>
          <a:p>
            <a:r>
              <a:rPr lang="en-US" dirty="0">
                <a:latin typeface="Bahnschrift" panose="020B0502040204020203" pitchFamily="34" charset="0"/>
              </a:rPr>
              <a:t>by Mariusz </a:t>
            </a:r>
            <a:r>
              <a:rPr lang="en-US" dirty="0" err="1">
                <a:latin typeface="Bahnschrift" panose="020B0502040204020203" pitchFamily="34" charset="0"/>
              </a:rPr>
              <a:t>Nitecki</a:t>
            </a:r>
            <a:endParaRPr lang="en-AT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979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1056"/>
            <a:ext cx="9680895" cy="42065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Bahnschrift" panose="020B0502040204020203" pitchFamily="34" charset="0"/>
              </a:rPr>
              <a:t>Profiles are created for every individual using information like: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Age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Sex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Interests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Online behavior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Address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Estimated income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…</a:t>
            </a:r>
          </a:p>
          <a:p>
            <a:pPr marL="457200" lvl="1" indent="0">
              <a:buNone/>
            </a:pPr>
            <a:endParaRPr lang="en-US" sz="16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Bahnschrift" panose="020B0502040204020203" pitchFamily="34" charset="0"/>
              </a:rPr>
              <a:t>Using behavioral and non-behavioral data about user </a:t>
            </a:r>
          </a:p>
          <a:p>
            <a:pPr marL="0" indent="0">
              <a:buNone/>
            </a:pPr>
            <a:r>
              <a:rPr lang="en-US" sz="1600" dirty="0">
                <a:latin typeface="Bahnschrift" panose="020B0502040204020203" pitchFamily="34" charset="0"/>
              </a:rPr>
              <a:t>to determine prices based on: 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Location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Estimated reservation price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Interest 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Demographic features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...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Data Collection to Determine Prices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9164C91-664A-41F3-9749-E5B2A8BA9C11}"/>
              </a:ext>
            </a:extLst>
          </p:cNvPr>
          <p:cNvSpPr txBox="1"/>
          <p:nvPr/>
        </p:nvSpPr>
        <p:spPr>
          <a:xfrm>
            <a:off x="2711343" y="6480403"/>
            <a:ext cx="6769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</a:t>
            </a:r>
            <a:r>
              <a:rPr lang="en-US" sz="800" dirty="0" err="1"/>
              <a:t>Wiedmann</a:t>
            </a:r>
            <a:r>
              <a:rPr lang="en-US" sz="800" dirty="0"/>
              <a:t>, K. B. (2002). Customer profiling in e-commerce: Methodological aspects and challenges. J Database Mark Cust Strategy </a:t>
            </a:r>
            <a:r>
              <a:rPr lang="en-US" sz="800" dirty="0" err="1"/>
              <a:t>Manag</a:t>
            </a:r>
            <a:r>
              <a:rPr lang="en-US" sz="800" dirty="0"/>
              <a:t> 9, 170-184.</a:t>
            </a:r>
            <a:endParaRPr lang="en-AT" sz="800" dirty="0"/>
          </a:p>
        </p:txBody>
      </p:sp>
      <p:pic>
        <p:nvPicPr>
          <p:cNvPr id="5" name="Grafik 4" descr="Ein Bild, das Skifahren, surfend, Schnee, haltend enthält.&#10;&#10;Automatisch generierte Beschreibung">
            <a:extLst>
              <a:ext uri="{FF2B5EF4-FFF2-40B4-BE49-F238E27FC236}">
                <a16:creationId xmlns:a16="http://schemas.microsoft.com/office/drawing/2014/main" id="{8769905F-E400-4AF7-8C9D-21188A3D3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05" y="2634143"/>
            <a:ext cx="4119302" cy="291570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8F2FDAA-40DB-4DD9-826D-15C296106116}"/>
              </a:ext>
            </a:extLst>
          </p:cNvPr>
          <p:cNvSpPr txBox="1"/>
          <p:nvPr/>
        </p:nvSpPr>
        <p:spPr>
          <a:xfrm>
            <a:off x="7781988" y="5549844"/>
            <a:ext cx="3636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katemangostar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158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9209"/>
            <a:ext cx="5922630" cy="465069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dirty="0">
                <a:latin typeface="Bahnschrift" panose="020B0502040204020203" pitchFamily="34" charset="0"/>
              </a:rPr>
              <a:t>Information about users behavior is collected: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Browsing behavior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Time spent on websites and subpages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Clicking behavior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Visiting frequency</a:t>
            </a:r>
          </a:p>
          <a:p>
            <a:pPr lvl="1"/>
            <a:endParaRPr lang="en-US" sz="22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200" dirty="0">
                <a:latin typeface="Bahnschrift" panose="020B0502040204020203" pitchFamily="34" charset="0"/>
              </a:rPr>
              <a:t>No personal or identifiable information</a:t>
            </a:r>
          </a:p>
          <a:p>
            <a:pPr lvl="1"/>
            <a:endParaRPr lang="en-US" sz="22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200" dirty="0">
                <a:latin typeface="Bahnschrift" panose="020B0502040204020203" pitchFamily="34" charset="0"/>
              </a:rPr>
              <a:t>Different technologies available: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LOG Files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CGI-based Files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Cookies</a:t>
            </a:r>
          </a:p>
          <a:p>
            <a:pPr lvl="1"/>
            <a:r>
              <a:rPr lang="en-US" sz="2200" dirty="0">
                <a:latin typeface="Bahnschrift" panose="020B0502040204020203" pitchFamily="34" charset="0"/>
              </a:rPr>
              <a:t>Special purpose software</a:t>
            </a:r>
          </a:p>
          <a:p>
            <a:pPr lvl="1"/>
            <a:endParaRPr lang="en-US" sz="16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Bahnschrift" panose="020B0502040204020203" pitchFamily="34" charset="0"/>
              </a:rPr>
              <a:t>	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Behavioral Data Collection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EB9FA3A-677D-4262-9E7C-74DE7794AA82}"/>
              </a:ext>
            </a:extLst>
          </p:cNvPr>
          <p:cNvSpPr txBox="1"/>
          <p:nvPr/>
        </p:nvSpPr>
        <p:spPr>
          <a:xfrm>
            <a:off x="2711343" y="6480403"/>
            <a:ext cx="6769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</a:t>
            </a:r>
            <a:r>
              <a:rPr lang="en-US" sz="800" dirty="0" err="1"/>
              <a:t>Wiedmann</a:t>
            </a:r>
            <a:r>
              <a:rPr lang="en-US" sz="800" dirty="0"/>
              <a:t>, K. B. (2002). Customer profiling in e-commerce: Methodological aspects and challenges. J Database Mark Cust Strategy </a:t>
            </a:r>
            <a:r>
              <a:rPr lang="en-US" sz="800" dirty="0" err="1"/>
              <a:t>Manag</a:t>
            </a:r>
            <a:r>
              <a:rPr lang="en-US" sz="800" dirty="0"/>
              <a:t> 9, 170-184.</a:t>
            </a:r>
            <a:endParaRPr lang="en-AT" sz="8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98630C6-8A2F-4440-B359-2C6AFBC7A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75" y="2121752"/>
            <a:ext cx="3400425" cy="340042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63E4D89-BB9E-4CB0-8525-F55C156359B7}"/>
              </a:ext>
            </a:extLst>
          </p:cNvPr>
          <p:cNvSpPr txBox="1"/>
          <p:nvPr/>
        </p:nvSpPr>
        <p:spPr>
          <a:xfrm>
            <a:off x="7835428" y="5444956"/>
            <a:ext cx="3636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</a:t>
            </a:r>
            <a:r>
              <a:rPr lang="en-US" sz="800" dirty="0" err="1">
                <a:latin typeface="Bahnschrift" panose="020B0502040204020203" pitchFamily="34" charset="0"/>
              </a:rPr>
              <a:t>slidesgo</a:t>
            </a:r>
            <a:r>
              <a:rPr lang="en-US" sz="800" dirty="0">
                <a:latin typeface="Bahnschrift" panose="020B0502040204020203" pitchFamily="34" charset="0"/>
              </a:rPr>
              <a:t>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686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012" y="1800007"/>
            <a:ext cx="6890158" cy="420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Bahnschrift" panose="020B0502040204020203" pitchFamily="34" charset="0"/>
              </a:rPr>
              <a:t>Recording of connection between client (user) and provider (server)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client-server principle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sz="16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Collected data include: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IP Address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User ID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Time and date</a:t>
            </a:r>
          </a:p>
          <a:p>
            <a:pPr lvl="1"/>
            <a:endParaRPr lang="en-US" sz="12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endParaRPr lang="en-US" sz="16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endParaRPr lang="en-US" sz="1600" dirty="0">
              <a:latin typeface="Bahnschrift" panose="020B0502040204020203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Log Files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F9F06C3-DDFE-40AF-BE9B-FFC6725B242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06839" y="1309573"/>
            <a:ext cx="1778320" cy="746427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866544B8-5FAA-43D1-8686-7F238661B4F9}"/>
              </a:ext>
            </a:extLst>
          </p:cNvPr>
          <p:cNvSpPr txBox="1"/>
          <p:nvPr/>
        </p:nvSpPr>
        <p:spPr>
          <a:xfrm>
            <a:off x="2711343" y="6480403"/>
            <a:ext cx="6769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</a:t>
            </a:r>
            <a:r>
              <a:rPr lang="en-US" sz="800" dirty="0" err="1"/>
              <a:t>Wiedmann</a:t>
            </a:r>
            <a:r>
              <a:rPr lang="en-US" sz="800" dirty="0"/>
              <a:t>, K. B. (2002). Customer profiling in e-commerce: Methodological aspects and challenges. J Database Mark Cust Strategy </a:t>
            </a:r>
            <a:r>
              <a:rPr lang="en-US" sz="800" dirty="0" err="1"/>
              <a:t>Manag</a:t>
            </a:r>
            <a:r>
              <a:rPr lang="en-US" sz="800" dirty="0"/>
              <a:t> 9, 170-184.</a:t>
            </a:r>
            <a:endParaRPr lang="en-AT" sz="8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6159BA0-3CB4-47CC-AF17-551076A7F745}"/>
              </a:ext>
            </a:extLst>
          </p:cNvPr>
          <p:cNvSpPr txBox="1"/>
          <p:nvPr/>
        </p:nvSpPr>
        <p:spPr>
          <a:xfrm>
            <a:off x="5260597" y="3156416"/>
            <a:ext cx="3296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Bahnschrift" panose="020B0502040204020203" pitchFamily="34" charset="0"/>
              </a:rPr>
              <a:t>URL Request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Bahnschrift" panose="020B0502040204020203" pitchFamily="34" charset="0"/>
              </a:rPr>
              <a:t>Agent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Bahnschrift" panose="020B0502040204020203" pitchFamily="34" charset="0"/>
              </a:rPr>
              <a:t>Referrer (previously visited website)</a:t>
            </a:r>
            <a:endParaRPr lang="en-AT" sz="12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219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275" y="1883897"/>
            <a:ext cx="4222460" cy="420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Bahnschrift" panose="020B0502040204020203" pitchFamily="34" charset="0"/>
              </a:rPr>
              <a:t>CGI-based Files:</a:t>
            </a:r>
          </a:p>
          <a:p>
            <a:r>
              <a:rPr lang="en-US" sz="1600" dirty="0">
                <a:latin typeface="Bahnschrift" panose="020B0502040204020203" pitchFamily="34" charset="0"/>
              </a:rPr>
              <a:t>Common Gateway Interface used between web forms and programs for communication and recording of user activities</a:t>
            </a:r>
          </a:p>
          <a:p>
            <a:endParaRPr lang="en-US" sz="1600" dirty="0">
              <a:latin typeface="Bahnschrift" panose="020B0502040204020203" pitchFamily="34" charset="0"/>
            </a:endParaRPr>
          </a:p>
          <a:p>
            <a:r>
              <a:rPr lang="en-US" sz="1600" dirty="0">
                <a:latin typeface="Bahnschrift" panose="020B0502040204020203" pitchFamily="34" charset="0"/>
              </a:rPr>
              <a:t>Saves additionally: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</a:rPr>
              <a:t>Access patterns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</a:rPr>
              <a:t>Client certificate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</a:rPr>
              <a:t>Certificate issuer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</a:rPr>
              <a:t>Location</a:t>
            </a:r>
          </a:p>
          <a:p>
            <a:pPr marL="457200" lvl="1" indent="0">
              <a:buNone/>
            </a:pPr>
            <a:endParaRPr lang="en-US" sz="1200" dirty="0">
              <a:latin typeface="Bahnschrift" panose="020B0502040204020203" pitchFamily="34" charset="0"/>
            </a:endParaRPr>
          </a:p>
          <a:p>
            <a:r>
              <a:rPr lang="en-US" sz="1600" dirty="0">
                <a:latin typeface="Bahnschrift" panose="020B0502040204020203" pitchFamily="34" charset="0"/>
              </a:rPr>
              <a:t>Supplements Log file data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CGI-Files &amp; Cookies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5FE397-1326-4009-9646-A6FCD42DC545}"/>
              </a:ext>
            </a:extLst>
          </p:cNvPr>
          <p:cNvSpPr txBox="1"/>
          <p:nvPr/>
        </p:nvSpPr>
        <p:spPr>
          <a:xfrm>
            <a:off x="2711343" y="6480403"/>
            <a:ext cx="6769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</a:t>
            </a:r>
            <a:r>
              <a:rPr lang="en-US" sz="800" dirty="0" err="1"/>
              <a:t>Wiedmann</a:t>
            </a:r>
            <a:r>
              <a:rPr lang="en-US" sz="800" dirty="0"/>
              <a:t>, K. B. (2002). Customer profiling in e-commerce: Methodological aspects and challenges. J Database Mark Cust Strategy </a:t>
            </a:r>
            <a:r>
              <a:rPr lang="en-US" sz="800" dirty="0" err="1"/>
              <a:t>Manag</a:t>
            </a:r>
            <a:r>
              <a:rPr lang="en-US" sz="800" dirty="0"/>
              <a:t> 9, 170-184.</a:t>
            </a:r>
            <a:endParaRPr lang="en-AT" sz="800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4EDBCC1F-D564-4B89-B510-4E64F84CC67A}"/>
              </a:ext>
            </a:extLst>
          </p:cNvPr>
          <p:cNvSpPr txBox="1">
            <a:spLocks/>
          </p:cNvSpPr>
          <p:nvPr/>
        </p:nvSpPr>
        <p:spPr>
          <a:xfrm>
            <a:off x="6490282" y="1883897"/>
            <a:ext cx="4222460" cy="420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latin typeface="Bahnschrift" panose="020B0502040204020203" pitchFamily="34" charset="0"/>
              </a:rPr>
              <a:t>Cookies:</a:t>
            </a:r>
          </a:p>
          <a:p>
            <a:r>
              <a:rPr lang="en-US" sz="1600" dirty="0">
                <a:latin typeface="Bahnschrift" panose="020B0502040204020203" pitchFamily="34" charset="0"/>
              </a:rPr>
              <a:t>Small data structures sent from a Web server to users' browser and saved on user's hard drive </a:t>
            </a:r>
          </a:p>
          <a:p>
            <a:endParaRPr lang="en-US" sz="1600" dirty="0">
              <a:latin typeface="Bahnschrift" panose="020B0502040204020203" pitchFamily="34" charset="0"/>
            </a:endParaRPr>
          </a:p>
          <a:p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 With sufficient information sent back to server</a:t>
            </a:r>
          </a:p>
          <a:p>
            <a:endParaRPr lang="en-US" sz="16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Data saved can be specified by provider: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Language preferences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Entered web forms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Search terms</a:t>
            </a:r>
          </a:p>
          <a:p>
            <a:pPr lvl="1"/>
            <a:r>
              <a:rPr lang="en-US" sz="1200" dirty="0">
                <a:latin typeface="Bahnschrift" panose="020B0502040204020203" pitchFamily="34" charset="0"/>
                <a:sym typeface="Wingdings" panose="05000000000000000000" pitchFamily="2" charset="2"/>
              </a:rPr>
              <a:t>Visited subpages</a:t>
            </a:r>
            <a:endParaRPr lang="en-US" sz="1200" dirty="0">
              <a:latin typeface="Bahnschrift" panose="020B0502040204020203" pitchFamily="34" charset="0"/>
            </a:endParaRPr>
          </a:p>
          <a:p>
            <a:pPr lvl="1"/>
            <a:endParaRPr lang="en-US" sz="12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39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775" y="1607060"/>
            <a:ext cx="8853183" cy="420651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Personal and identifiable information about a person: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Demographic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Socio-economic status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Psychographic profile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Interests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…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Often derived from behavioral data </a:t>
            </a: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   (e.g. search behavior shows interests, hobbies)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Retrieved from entered web forms </a:t>
            </a: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   (e.g. creating account and entering address, e-mail, … )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Non-Behavioral Data Collection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5FE397-1326-4009-9646-A6FCD42DC545}"/>
              </a:ext>
            </a:extLst>
          </p:cNvPr>
          <p:cNvSpPr txBox="1"/>
          <p:nvPr/>
        </p:nvSpPr>
        <p:spPr>
          <a:xfrm>
            <a:off x="2711343" y="6480403"/>
            <a:ext cx="6769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</a:t>
            </a:r>
            <a:r>
              <a:rPr lang="en-US" sz="800" dirty="0" err="1"/>
              <a:t>Wiedmann</a:t>
            </a:r>
            <a:r>
              <a:rPr lang="en-US" sz="800" dirty="0"/>
              <a:t>, K. B. (2002). Customer profiling in e-commerce: Methodological aspects and challenges. J Database Mark Cust Strategy </a:t>
            </a:r>
            <a:r>
              <a:rPr lang="en-US" sz="800" dirty="0" err="1"/>
              <a:t>Manag</a:t>
            </a:r>
            <a:r>
              <a:rPr lang="en-US" sz="800" dirty="0"/>
              <a:t> 9, 170-184.</a:t>
            </a:r>
            <a:endParaRPr lang="en-AT" sz="800" dirty="0"/>
          </a:p>
        </p:txBody>
      </p:sp>
    </p:spTree>
    <p:extLst>
      <p:ext uri="{BB962C8B-B14F-4D97-AF65-F5344CB8AC3E}">
        <p14:creationId xmlns:p14="http://schemas.microsoft.com/office/powerpoint/2010/main" val="783487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5325" y="2212338"/>
            <a:ext cx="8306675" cy="420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Use of different Machine Learning algorithms to analyze patterns in existing data and predict new information: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latin typeface="Bahnschrift" panose="020B0502040204020203" pitchFamily="34" charset="0"/>
              </a:rPr>
              <a:t>Prediction of behavior of customers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latin typeface="Bahnschrift" panose="020B0502040204020203" pitchFamily="34" charset="0"/>
              </a:rPr>
              <a:t>Mining information in order to optimize service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latin typeface="Bahnschrift" panose="020B0502040204020203" pitchFamily="34" charset="0"/>
              </a:rPr>
              <a:t>Find out future purchasing preferences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latin typeface="Bahnschrift" panose="020B0502040204020203" pitchFamily="34" charset="0"/>
              </a:rPr>
              <a:t>Possibility arises to predict/calculate optimal prices (e.g. reservation prices) for individuals based on collected data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Processing of data using prediction models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5FE397-1326-4009-9646-A6FCD42DC545}"/>
              </a:ext>
            </a:extLst>
          </p:cNvPr>
          <p:cNvSpPr txBox="1"/>
          <p:nvPr/>
        </p:nvSpPr>
        <p:spPr>
          <a:xfrm>
            <a:off x="3051121" y="6418848"/>
            <a:ext cx="6089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</a:t>
            </a:r>
            <a:r>
              <a:rPr lang="en-US" sz="800" dirty="0" err="1"/>
              <a:t>Alpaydin</a:t>
            </a:r>
            <a:r>
              <a:rPr lang="en-US" sz="800" dirty="0"/>
              <a:t>, E. (2020). Introduction to machine learning. MIT press.</a:t>
            </a:r>
          </a:p>
          <a:p>
            <a:r>
              <a:rPr lang="en-US" sz="800" dirty="0"/>
              <a:t>Cunningham, P., &amp; Delany, S. J. (2020). k-Nearest </a:t>
            </a:r>
            <a:r>
              <a:rPr lang="en-US" sz="800" dirty="0" err="1"/>
              <a:t>Neighbour</a:t>
            </a:r>
            <a:r>
              <a:rPr lang="en-US" sz="800" dirty="0"/>
              <a:t> Classifiers: 2nd Edition (with Python examples). </a:t>
            </a:r>
            <a:r>
              <a:rPr lang="en-US" sz="800" dirty="0" err="1"/>
              <a:t>arXiv</a:t>
            </a:r>
            <a:r>
              <a:rPr lang="en-US" sz="800" dirty="0"/>
              <a:t> preprint arXiv:2004.04523.  </a:t>
            </a:r>
            <a:endParaRPr lang="en-AT" sz="800" dirty="0"/>
          </a:p>
        </p:txBody>
      </p:sp>
      <p:pic>
        <p:nvPicPr>
          <p:cNvPr id="5" name="Grafik 4" descr="Ein Bild, das Skifahren, Frau, Mann, haltend enthält.&#10;&#10;Automatisch generierte Beschreibung">
            <a:extLst>
              <a:ext uri="{FF2B5EF4-FFF2-40B4-BE49-F238E27FC236}">
                <a16:creationId xmlns:a16="http://schemas.microsoft.com/office/drawing/2014/main" id="{201D6D4C-946D-4C07-AA5E-B37BD37A8A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"/>
          <a:stretch/>
        </p:blipFill>
        <p:spPr>
          <a:xfrm>
            <a:off x="0" y="2015428"/>
            <a:ext cx="3738563" cy="26574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5A60E9E-47B8-4CDC-9CC7-1C1C329FF92D}"/>
              </a:ext>
            </a:extLst>
          </p:cNvPr>
          <p:cNvSpPr txBox="1"/>
          <p:nvPr/>
        </p:nvSpPr>
        <p:spPr>
          <a:xfrm>
            <a:off x="375604" y="4430700"/>
            <a:ext cx="27397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782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6215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Machine Learning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5FE397-1326-4009-9646-A6FCD42DC545}"/>
              </a:ext>
            </a:extLst>
          </p:cNvPr>
          <p:cNvSpPr txBox="1"/>
          <p:nvPr/>
        </p:nvSpPr>
        <p:spPr>
          <a:xfrm>
            <a:off x="2349472" y="6480403"/>
            <a:ext cx="74930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 Machine Learning in MATLAB. (2020, May 20). Retrieved from </a:t>
            </a:r>
            <a:r>
              <a:rPr lang="en-US" sz="800" dirty="0" err="1"/>
              <a:t>Matlab</a:t>
            </a:r>
            <a:r>
              <a:rPr lang="en-US" sz="800" dirty="0"/>
              <a:t>: </a:t>
            </a:r>
            <a:r>
              <a:rPr lang="en-US" sz="800" dirty="0">
                <a:hlinkClick r:id="rId2"/>
              </a:rPr>
              <a:t>https://in.mathworks.com/help/stats/machine-learning-in-matlab.html?w.mathworks.com</a:t>
            </a:r>
            <a:r>
              <a:rPr lang="en-US" sz="800" dirty="0"/>
              <a:t>   </a:t>
            </a:r>
            <a:endParaRPr lang="en-AT" sz="800" dirty="0"/>
          </a:p>
        </p:txBody>
      </p:sp>
      <p:pic>
        <p:nvPicPr>
          <p:cNvPr id="9" name="Grafik 8" descr="Popular Machine Learning Algorithms - Technology at Nineleaps - Medium">
            <a:extLst>
              <a:ext uri="{FF2B5EF4-FFF2-40B4-BE49-F238E27FC236}">
                <a16:creationId xmlns:a16="http://schemas.microsoft.com/office/drawing/2014/main" id="{420720B5-0F20-4C08-9B69-EA1BB99867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7" y="1595438"/>
            <a:ext cx="3895724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9726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7548" y="2046763"/>
            <a:ext cx="6089757" cy="367776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Grey cross (unknown entry) is classified to the cluster where k nearest neighbors belong</a:t>
            </a:r>
          </a:p>
          <a:p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Distance to neighbors is calculated based on given features</a:t>
            </a:r>
          </a:p>
          <a:p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Classification can be a unknown attribute of the data point (e.g. Netflix predicts movie the user would like based on people with similar media consuming behavior)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Example: k-Nearest-Neighbors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F5FE397-1326-4009-9646-A6FCD42DC545}"/>
              </a:ext>
            </a:extLst>
          </p:cNvPr>
          <p:cNvSpPr txBox="1"/>
          <p:nvPr/>
        </p:nvSpPr>
        <p:spPr>
          <a:xfrm>
            <a:off x="2112908" y="6418848"/>
            <a:ext cx="796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Gomez-Uribe, C. A., &amp; Hunt, N. (2020). The Netflix Recommender System. ACM Transactions on Management Information Systems, Volume 6, Issue 4, 1-19.</a:t>
            </a:r>
          </a:p>
          <a:p>
            <a:r>
              <a:rPr lang="en-US" sz="800" dirty="0" err="1"/>
              <a:t>Maklin</a:t>
            </a:r>
            <a:r>
              <a:rPr lang="en-US" sz="800" dirty="0"/>
              <a:t>, C. (2019, July 22). K Nearest Neighbor Algorithm In Python. Retrieved from Toward Data Science: </a:t>
            </a:r>
            <a:r>
              <a:rPr lang="en-US" sz="800" dirty="0">
                <a:hlinkClick r:id="rId2"/>
              </a:rPr>
              <a:t>https://towardsdatascience.com/k-nearest-neighbor-python-2fccc47d2a55</a:t>
            </a:r>
            <a:r>
              <a:rPr lang="en-US" sz="800" dirty="0"/>
              <a:t> </a:t>
            </a:r>
            <a:endParaRPr lang="en-AT" sz="8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C87031F-DEF4-4DE4-9706-E28A02489FC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9" b="2180"/>
          <a:stretch/>
        </p:blipFill>
        <p:spPr bwMode="auto">
          <a:xfrm>
            <a:off x="597668" y="2485524"/>
            <a:ext cx="3621907" cy="23907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9039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938" y="1579643"/>
            <a:ext cx="10329861" cy="420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Some suggestions: 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Adjusting prices to regional average income using users location (e.g.  has higher income/prices than Austria </a:t>
            </a: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 prices should be adjusted accordingly, differentiating poorer/richer region</a:t>
            </a:r>
            <a:r>
              <a:rPr lang="en-US" sz="2000" dirty="0">
                <a:latin typeface="Bahnschrift" panose="020B0502040204020203" pitchFamily="34" charset="0"/>
              </a:rPr>
              <a:t>) 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Use demographic information to set prices (e.g. younger clientele often have limited budgets)</a:t>
            </a:r>
          </a:p>
          <a:p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Use behavior tracking (e.g. time spent on site, …) to estimate/predict reservation price (= how much value the product poses for the potential buyer)</a:t>
            </a:r>
          </a:p>
          <a:p>
            <a:endParaRPr lang="en-US" sz="2000" dirty="0">
              <a:latin typeface="Bahnschrift" panose="020B0502040204020203" pitchFamily="34" charset="0"/>
            </a:endParaRPr>
          </a:p>
          <a:p>
            <a:endParaRPr lang="en-US" sz="2000" dirty="0">
              <a:latin typeface="Bahnschrift" panose="020B0502040204020203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540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Pricing based on data</a:t>
            </a:r>
            <a:endParaRPr lang="en-AT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447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95676-0428-48C5-88C0-346984B34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476264"/>
            <a:ext cx="9906000" cy="70008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Bahnschrift" panose="020B0502040204020203" pitchFamily="34" charset="0"/>
              </a:rPr>
              <a:t>Thank you for your attention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BC5DCC7-6A21-462D-B2ED-7E407DDF4D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5" y="3007577"/>
            <a:ext cx="3400425" cy="340042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F958796-1A85-4C1E-BE19-B7802A15E142}"/>
              </a:ext>
            </a:extLst>
          </p:cNvPr>
          <p:cNvSpPr txBox="1"/>
          <p:nvPr/>
        </p:nvSpPr>
        <p:spPr>
          <a:xfrm>
            <a:off x="7054378" y="6330781"/>
            <a:ext cx="3636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</a:t>
            </a:r>
            <a:r>
              <a:rPr lang="en-US" sz="800" dirty="0" err="1">
                <a:latin typeface="Bahnschrift" panose="020B0502040204020203" pitchFamily="34" charset="0"/>
              </a:rPr>
              <a:t>slidesgo</a:t>
            </a:r>
            <a:r>
              <a:rPr lang="en-US" sz="800" dirty="0">
                <a:latin typeface="Bahnschrift" panose="020B0502040204020203" pitchFamily="34" charset="0"/>
              </a:rPr>
              <a:t>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  <p:pic>
        <p:nvPicPr>
          <p:cNvPr id="6" name="Grafik 5" descr="Ein Bild, das Skifahren, Frau, Mann, haltend enthält.&#10;&#10;Automatisch generierte Beschreibung">
            <a:extLst>
              <a:ext uri="{FF2B5EF4-FFF2-40B4-BE49-F238E27FC236}">
                <a16:creationId xmlns:a16="http://schemas.microsoft.com/office/drawing/2014/main" id="{C8B9A07D-3B80-4D9F-82BF-33B83B604C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2"/>
          <a:stretch/>
        </p:blipFill>
        <p:spPr>
          <a:xfrm>
            <a:off x="866775" y="2686050"/>
            <a:ext cx="4502355" cy="32004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BEF447A-C233-40C2-B431-68E599F6D71C}"/>
              </a:ext>
            </a:extLst>
          </p:cNvPr>
          <p:cNvSpPr txBox="1"/>
          <p:nvPr/>
        </p:nvSpPr>
        <p:spPr>
          <a:xfrm>
            <a:off x="1512521" y="5671006"/>
            <a:ext cx="32108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18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B7F2C-DAA6-498B-8104-050CBF7C2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6311" y="532906"/>
            <a:ext cx="5579378" cy="926780"/>
          </a:xfrm>
        </p:spPr>
        <p:txBody>
          <a:bodyPr/>
          <a:lstStyle/>
          <a:p>
            <a:r>
              <a:rPr lang="en-US" dirty="0">
                <a:latin typeface="Bahnschrift" panose="020B0502040204020203" pitchFamily="34" charset="0"/>
              </a:rPr>
              <a:t>What are Just Prices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D2CDD62-4B9B-41A8-B03E-23F0CF76089B}"/>
              </a:ext>
            </a:extLst>
          </p:cNvPr>
          <p:cNvSpPr txBox="1"/>
          <p:nvPr/>
        </p:nvSpPr>
        <p:spPr>
          <a:xfrm>
            <a:off x="3306311" y="2369367"/>
            <a:ext cx="80607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Justice and fairness in pricing of products and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Equal exchange of value between buyer and seller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Philosophized since ancient Greece (500 BC)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Some principles defined by Christian scholars around 17</a:t>
            </a:r>
            <a:r>
              <a:rPr lang="en-US" sz="2000" baseline="30000" dirty="0">
                <a:latin typeface="Bahnschrift" panose="020B0502040204020203" pitchFamily="34" charset="0"/>
              </a:rPr>
              <a:t>th</a:t>
            </a:r>
            <a:r>
              <a:rPr lang="en-US" sz="2000" dirty="0">
                <a:latin typeface="Bahnschrift" panose="020B0502040204020203" pitchFamily="34" charset="0"/>
              </a:rPr>
              <a:t> century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Special importance in information technology 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T" sz="2000" dirty="0">
              <a:latin typeface="Bahnschrift" panose="020B0502040204020203" pitchFamily="34" charset="0"/>
            </a:endParaRPr>
          </a:p>
        </p:txBody>
      </p:sp>
      <p:pic>
        <p:nvPicPr>
          <p:cNvPr id="19" name="Inhaltsplatzhalter 18" descr="Ein Bild, das Hemd enthält.&#10;&#10;Automatisch generierte Beschreibung">
            <a:extLst>
              <a:ext uri="{FF2B5EF4-FFF2-40B4-BE49-F238E27FC236}">
                <a16:creationId xmlns:a16="http://schemas.microsoft.com/office/drawing/2014/main" id="{F0CF0A1B-F4A9-40B8-9A13-2436BCA079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45" y="544792"/>
            <a:ext cx="1970705" cy="2094676"/>
          </a:xfrm>
        </p:spPr>
      </p:pic>
    </p:spTree>
    <p:extLst>
      <p:ext uri="{BB962C8B-B14F-4D97-AF65-F5344CB8AC3E}">
        <p14:creationId xmlns:p14="http://schemas.microsoft.com/office/powerpoint/2010/main" val="173785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B7F2C-DAA6-498B-8104-050CBF7C2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734" y="457403"/>
            <a:ext cx="7246866" cy="1421729"/>
          </a:xfrm>
        </p:spPr>
        <p:txBody>
          <a:bodyPr>
            <a:normAutofit/>
          </a:bodyPr>
          <a:lstStyle/>
          <a:p>
            <a:r>
              <a:rPr lang="en-US" dirty="0">
                <a:latin typeface="Bahnschrift" panose="020B0502040204020203" pitchFamily="34" charset="0"/>
              </a:rPr>
              <a:t>Importance in Information Technology Age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D2CDD62-4B9B-41A8-B03E-23F0CF76089B}"/>
              </a:ext>
            </a:extLst>
          </p:cNvPr>
          <p:cNvSpPr txBox="1"/>
          <p:nvPr/>
        </p:nvSpPr>
        <p:spPr>
          <a:xfrm>
            <a:off x="601734" y="2519634"/>
            <a:ext cx="80607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Internet big part of exchange of goods and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Growing importance of digital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r>
              <a:rPr lang="en-US" sz="2000" dirty="0">
                <a:latin typeface="Bahnschrift" panose="020B0502040204020203" pitchFamily="34" charset="0"/>
              </a:rPr>
              <a:t>Pricing of digital goods unclear: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Movie/Music licenses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Copies of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Bahnschrift" panose="020B0502040204020203" pitchFamily="34" charset="0"/>
              </a:rPr>
              <a:t>Usage of internet itself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Bahnschrif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T" sz="2000" dirty="0">
              <a:latin typeface="Bahnschrift" panose="020B0502040204020203" pitchFamily="34" charset="0"/>
            </a:endParaRPr>
          </a:p>
        </p:txBody>
      </p:sp>
      <p:pic>
        <p:nvPicPr>
          <p:cNvPr id="14" name="Grafik 13" descr="Ein Bild, das Spiel enthält.&#10;&#10;Automatisch generierte Beschreibung">
            <a:extLst>
              <a:ext uri="{FF2B5EF4-FFF2-40B4-BE49-F238E27FC236}">
                <a16:creationId xmlns:a16="http://schemas.microsoft.com/office/drawing/2014/main" id="{EAD433AD-6E60-4FE3-BF01-2625BD752C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73"/>
          <a:stretch/>
        </p:blipFill>
        <p:spPr>
          <a:xfrm>
            <a:off x="6690119" y="3230497"/>
            <a:ext cx="5501881" cy="3170099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E2706B8-D778-4612-965A-B9C2D79AB202}"/>
              </a:ext>
            </a:extLst>
          </p:cNvPr>
          <p:cNvSpPr txBox="1"/>
          <p:nvPr/>
        </p:nvSpPr>
        <p:spPr>
          <a:xfrm>
            <a:off x="7848600" y="6330235"/>
            <a:ext cx="4228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pikisuperstar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5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43672-3FFC-4459-A124-12E1A76A9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Scholastic Principles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45984A6-A119-400A-BE4C-33965A4BB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171" y="2041890"/>
            <a:ext cx="5157787" cy="432863"/>
          </a:xfrm>
        </p:spPr>
        <p:txBody>
          <a:bodyPr/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Cost-Of-Production Theory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5B0534-5700-4E5C-B8D3-A879FF9E93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5171" y="3075527"/>
            <a:ext cx="5157787" cy="236216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Cost of production and labor </a:t>
            </a:r>
          </a:p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+</a:t>
            </a:r>
          </a:p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Reward for the seller according to level of profession</a:t>
            </a:r>
          </a:p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= </a:t>
            </a:r>
          </a:p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Price</a:t>
            </a:r>
            <a:endParaRPr lang="en-AT" sz="2000" dirty="0">
              <a:latin typeface="Bahnschrift" panose="020B0502040204020203" pitchFamily="34" charset="0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2800D45-EE7C-44F8-AA6A-74E7A20DB7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0648" y="2041890"/>
            <a:ext cx="5183188" cy="432863"/>
          </a:xfrm>
        </p:spPr>
        <p:txBody>
          <a:bodyPr/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Subjective Utility Theory</a:t>
            </a:r>
            <a:endParaRPr lang="en-AT" dirty="0">
              <a:latin typeface="Bahnschrift" panose="020B0502040204020203" pitchFamily="34" charset="0"/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552D137-2383-431A-AAE4-8EFB0B3FC2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0648" y="3075527"/>
            <a:ext cx="5183188" cy="24779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Price = Utility it will provide </a:t>
            </a:r>
          </a:p>
          <a:p>
            <a:pPr marL="0" indent="0" algn="ctr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</a:rPr>
              <a:t>True value is the human need for the good, not intrinsic/materialistic value</a:t>
            </a:r>
          </a:p>
          <a:p>
            <a:pPr marL="0" indent="0" algn="ctr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 marL="0" indent="0" algn="ctr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Bahnschrift" panose="020B0502040204020203" pitchFamily="34" charset="0"/>
              </a:rPr>
              <a:t>Comparable to todays reservation price theory</a:t>
            </a:r>
            <a:endParaRPr lang="en-AT" sz="2000" dirty="0">
              <a:latin typeface="Bahnschrift" panose="020B0502040204020203" pitchFamily="34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3E999F8-CD99-4228-BEDF-CF1E84BCC7DD}"/>
              </a:ext>
            </a:extLst>
          </p:cNvPr>
          <p:cNvCxnSpPr>
            <a:cxnSpLocks/>
          </p:cNvCxnSpPr>
          <p:nvPr/>
        </p:nvCxnSpPr>
        <p:spPr>
          <a:xfrm>
            <a:off x="6097588" y="1942358"/>
            <a:ext cx="0" cy="423194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6CC59FDA-09C8-45B3-91DE-7D13038D8201}"/>
              </a:ext>
            </a:extLst>
          </p:cNvPr>
          <p:cNvSpPr txBox="1"/>
          <p:nvPr/>
        </p:nvSpPr>
        <p:spPr>
          <a:xfrm>
            <a:off x="1321606" y="6559628"/>
            <a:ext cx="95487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Monsalve, F. (2012, January 21). Scholastic just price versus current market price: Is it merely a matter of labelling? European Journal of The History of Economic Thought - EUR J HIST ECON THOUGHT Vol. 21, pp. 1-17.</a:t>
            </a:r>
            <a:endParaRPr lang="en-AT" sz="800" dirty="0"/>
          </a:p>
        </p:txBody>
      </p:sp>
    </p:spTree>
    <p:extLst>
      <p:ext uri="{BB962C8B-B14F-4D97-AF65-F5344CB8AC3E}">
        <p14:creationId xmlns:p14="http://schemas.microsoft.com/office/powerpoint/2010/main" val="301075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572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Another important aspect is the “Natural Price”: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Price that is a common estimation of the value of the product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Comparable to competitive market price</a:t>
            </a:r>
          </a:p>
          <a:p>
            <a:pPr marL="457200" lvl="1" indent="0">
              <a:buNone/>
            </a:pPr>
            <a:endParaRPr lang="en-US" sz="16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This principle is used today in: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Stock Markets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Biddings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…</a:t>
            </a:r>
          </a:p>
          <a:p>
            <a:pPr lvl="1"/>
            <a:endParaRPr lang="en-US" sz="16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Question still remains: Are those prices fair?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</a:rPr>
              <a:t>Goods on stock market often subject to speculations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 Price of resources change, value remains the same</a:t>
            </a:r>
            <a:endParaRPr lang="en-US" sz="1600" dirty="0">
              <a:latin typeface="Bahnschrift" panose="020B0502040204020203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Scholastic Principles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6A982A3-0FED-4189-8509-A442C2E937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8"/>
          <a:stretch/>
        </p:blipFill>
        <p:spPr>
          <a:xfrm>
            <a:off x="10182225" y="4469605"/>
            <a:ext cx="2009775" cy="1985723"/>
          </a:xfrm>
          <a:prstGeom prst="rect">
            <a:avLst/>
          </a:prstGeom>
        </p:spPr>
      </p:pic>
      <p:pic>
        <p:nvPicPr>
          <p:cNvPr id="8" name="Grafik 7" descr="Ein Bild, das Zeichnung, Schild enthält.&#10;&#10;Automatisch generierte Beschreibung">
            <a:extLst>
              <a:ext uri="{FF2B5EF4-FFF2-40B4-BE49-F238E27FC236}">
                <a16:creationId xmlns:a16="http://schemas.microsoft.com/office/drawing/2014/main" id="{9580EEEC-8A99-41CB-9EE5-495E009B6C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51"/>
          <a:stretch/>
        </p:blipFill>
        <p:spPr>
          <a:xfrm>
            <a:off x="7569156" y="3598622"/>
            <a:ext cx="2613069" cy="198572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0B41EB80-AF89-4B48-AF30-C56DA35D89AE}"/>
              </a:ext>
            </a:extLst>
          </p:cNvPr>
          <p:cNvSpPr txBox="1"/>
          <p:nvPr/>
        </p:nvSpPr>
        <p:spPr>
          <a:xfrm>
            <a:off x="8001000" y="6239884"/>
            <a:ext cx="42280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4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macrovector_official /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D6E3F6C-E1E3-4544-93F1-DC6B583848A2}"/>
              </a:ext>
            </a:extLst>
          </p:cNvPr>
          <p:cNvSpPr txBox="1"/>
          <p:nvPr/>
        </p:nvSpPr>
        <p:spPr>
          <a:xfrm>
            <a:off x="1321606" y="6559628"/>
            <a:ext cx="95487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Monsalve, F. (2012, January 21). Scholastic just price versus current market price: Is it merely a matter of labelling? European Journal of The History of Economic Thought - EUR J HIST ECON THOUGHT Vol. 21, pp. 1-17.</a:t>
            </a:r>
            <a:endParaRPr lang="en-AT" sz="800" dirty="0"/>
          </a:p>
        </p:txBody>
      </p:sp>
    </p:spTree>
    <p:extLst>
      <p:ext uri="{BB962C8B-B14F-4D97-AF65-F5344CB8AC3E}">
        <p14:creationId xmlns:p14="http://schemas.microsoft.com/office/powerpoint/2010/main" val="720076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350" y="1989077"/>
            <a:ext cx="7162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Mobile internet providers most important service </a:t>
            </a:r>
          </a:p>
          <a:p>
            <a:endParaRPr lang="en-US" sz="20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Pricing method </a:t>
            </a: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 Internet packaging:</a:t>
            </a:r>
          </a:p>
          <a:p>
            <a:pPr lvl="1"/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Certain amount of GB allowed to use</a:t>
            </a:r>
          </a:p>
          <a:p>
            <a:pPr lvl="1"/>
            <a:endParaRPr lang="en-US" sz="16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Additional Costs:</a:t>
            </a:r>
          </a:p>
          <a:p>
            <a:pPr lvl="1"/>
            <a:endParaRPr lang="en-US" sz="16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Incidental Cost</a:t>
            </a:r>
          </a:p>
          <a:p>
            <a:pPr marL="457200" lvl="1" indent="0">
              <a:buNone/>
            </a:pPr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    Fees for administrative services like changing number, blocking SIM</a:t>
            </a:r>
          </a:p>
          <a:p>
            <a:pPr lvl="1"/>
            <a:endParaRPr lang="en-US" sz="16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lvl="1"/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Overage Charges</a:t>
            </a:r>
          </a:p>
          <a:p>
            <a:pPr marL="457200" lvl="1" indent="0">
              <a:buNone/>
            </a:pPr>
            <a:r>
              <a:rPr lang="en-US" sz="1600" dirty="0">
                <a:latin typeface="Bahnschrift" panose="020B0502040204020203" pitchFamily="34" charset="0"/>
                <a:sym typeface="Wingdings" panose="05000000000000000000" pitchFamily="2" charset="2"/>
              </a:rPr>
              <a:t>    Costs for using mobile data over agreed limit</a:t>
            </a:r>
            <a:endParaRPr lang="en-US" sz="1600" dirty="0">
              <a:latin typeface="Bahnschrift" panose="020B0502040204020203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Current pricing methods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F4DF7D7-E351-4240-BC1F-8E538615C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1855727"/>
            <a:ext cx="4019550" cy="401955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A798C8E-6E3B-48FF-B804-1077A004E184}"/>
              </a:ext>
            </a:extLst>
          </p:cNvPr>
          <p:cNvSpPr txBox="1"/>
          <p:nvPr/>
        </p:nvSpPr>
        <p:spPr>
          <a:xfrm>
            <a:off x="891113" y="5472985"/>
            <a:ext cx="2618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F12B224-92C8-4288-8E1C-6FAFE35CA36B}"/>
              </a:ext>
            </a:extLst>
          </p:cNvPr>
          <p:cNvSpPr txBox="1"/>
          <p:nvPr/>
        </p:nvSpPr>
        <p:spPr>
          <a:xfrm>
            <a:off x="1295569" y="6396335"/>
            <a:ext cx="9600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Tristan, L. (2013, September 22). </a:t>
            </a:r>
            <a:r>
              <a:rPr lang="en-US" sz="800" i="1" dirty="0"/>
              <a:t>The Real Price of Wireless Data</a:t>
            </a:r>
            <a:r>
              <a:rPr lang="en-US" sz="800" dirty="0"/>
              <a:t>. Retrieved from Forbes: </a:t>
            </a:r>
            <a:r>
              <a:rPr lang="en-US" sz="800" dirty="0">
                <a:hlinkClick r:id="rId4"/>
              </a:rPr>
              <a:t>https://www.forbes.com/sites/tristanlouis/2013/09/22/the-real-price-of-wireless-data/#1b8485c7749f</a:t>
            </a:r>
            <a:r>
              <a:rPr lang="en-US" sz="800" dirty="0"/>
              <a:t>, </a:t>
            </a:r>
          </a:p>
          <a:p>
            <a:r>
              <a:rPr lang="de-DE" sz="800" dirty="0"/>
              <a:t>Arbeiterkammer. (2020, May 5). Retrieved from AK Test: „Bunte Welt“ der Nebenspesen bei Handyanbietern! : https://www.arbeiterkammer.at/beratung/konsument/HandyundInternet/Handy/Nebenkosten_Mobilfunk.html</a:t>
            </a:r>
            <a:endParaRPr lang="en-AT" sz="800" dirty="0"/>
          </a:p>
          <a:p>
            <a:endParaRPr lang="en-AT" sz="800" dirty="0"/>
          </a:p>
        </p:txBody>
      </p:sp>
    </p:spTree>
    <p:extLst>
      <p:ext uri="{BB962C8B-B14F-4D97-AF65-F5344CB8AC3E}">
        <p14:creationId xmlns:p14="http://schemas.microsoft.com/office/powerpoint/2010/main" val="1582067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5825" y="2141537"/>
            <a:ext cx="7162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If exceeding this limit, every additional MB has to be bought</a:t>
            </a:r>
          </a:p>
          <a:p>
            <a:endParaRPr lang="en-US" sz="20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Prices for additional data exceeding limits very expansive</a:t>
            </a:r>
          </a:p>
          <a:p>
            <a:endParaRPr lang="en-US" sz="20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Providing one additional MB creates equal effort for the provider to data provided within contract</a:t>
            </a:r>
          </a:p>
          <a:p>
            <a:endParaRPr lang="en-US" sz="20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Why is one additional unit more expansive than the units before? 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Overage charges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F4DF7D7-E351-4240-BC1F-8E538615C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1" y="1855727"/>
            <a:ext cx="4019550" cy="401955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A798C8E-6E3B-48FF-B804-1077A004E184}"/>
              </a:ext>
            </a:extLst>
          </p:cNvPr>
          <p:cNvSpPr txBox="1"/>
          <p:nvPr/>
        </p:nvSpPr>
        <p:spPr>
          <a:xfrm>
            <a:off x="891113" y="5472985"/>
            <a:ext cx="26183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Bahnschrift" panose="020B0502040204020203" pitchFamily="34" charset="0"/>
              </a:rPr>
              <a:t>Source: </a:t>
            </a:r>
            <a:r>
              <a:rPr lang="en-US" sz="800" dirty="0">
                <a:latin typeface="Bahnschrift" panose="020B0502040204020203" pitchFamily="34" charset="0"/>
                <a:hlinkClick r:id="rId3"/>
              </a:rPr>
              <a:t>http://www.freepik.com</a:t>
            </a:r>
            <a:r>
              <a:rPr lang="en-US" sz="800" dirty="0">
                <a:latin typeface="Bahnschrift" panose="020B0502040204020203" pitchFamily="34" charset="0"/>
              </a:rPr>
              <a:t>, Designed by Freepik</a:t>
            </a:r>
            <a:endParaRPr lang="en-AT" sz="800" dirty="0">
              <a:latin typeface="Bahnschrift" panose="020B0502040204020203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BAE2F6E-3BB0-4692-B73B-D23CEF40DEDD}"/>
              </a:ext>
            </a:extLst>
          </p:cNvPr>
          <p:cNvSpPr txBox="1"/>
          <p:nvPr/>
        </p:nvSpPr>
        <p:spPr>
          <a:xfrm>
            <a:off x="1868625" y="6559376"/>
            <a:ext cx="8454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Tristan, L. (2013, September 22). </a:t>
            </a:r>
            <a:r>
              <a:rPr lang="en-US" sz="800" i="1" dirty="0"/>
              <a:t>The Real Price of Wireless Data</a:t>
            </a:r>
            <a:r>
              <a:rPr lang="en-US" sz="800" dirty="0"/>
              <a:t>. Retrieved from Forbes: </a:t>
            </a:r>
            <a:r>
              <a:rPr lang="en-US" sz="800" dirty="0">
                <a:hlinkClick r:id="rId4"/>
              </a:rPr>
              <a:t>https://www.forbes.com/sites/tristanlouis/2013/09/22/the-real-price-of-wireless-data/#1b8485c7749f</a:t>
            </a:r>
            <a:r>
              <a:rPr lang="en-US" sz="800" dirty="0"/>
              <a:t> </a:t>
            </a:r>
            <a:endParaRPr lang="en-AT" sz="800" dirty="0"/>
          </a:p>
          <a:p>
            <a:endParaRPr lang="en-AT" sz="800" dirty="0"/>
          </a:p>
        </p:txBody>
      </p:sp>
    </p:spTree>
    <p:extLst>
      <p:ext uri="{BB962C8B-B14F-4D97-AF65-F5344CB8AC3E}">
        <p14:creationId xmlns:p14="http://schemas.microsoft.com/office/powerpoint/2010/main" val="283882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630" y="210030"/>
            <a:ext cx="7894739" cy="767389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Overage charges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443012D-ED7D-4A30-8B83-6AD93F0EEF7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7" y="1837070"/>
            <a:ext cx="3414713" cy="4603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9E0CC11-82EC-4B97-845B-33941A34B50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6" y="1763110"/>
            <a:ext cx="2819082" cy="467733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8834F21-FA85-4EC5-8F3B-502120B52D57}"/>
              </a:ext>
            </a:extLst>
          </p:cNvPr>
          <p:cNvSpPr txBox="1"/>
          <p:nvPr/>
        </p:nvSpPr>
        <p:spPr>
          <a:xfrm>
            <a:off x="1868625" y="6559376"/>
            <a:ext cx="8454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Tristan, L. (2013, September 22). </a:t>
            </a:r>
            <a:r>
              <a:rPr lang="en-US" sz="800" i="1" dirty="0"/>
              <a:t>The Real Price of Wireless Data</a:t>
            </a:r>
            <a:r>
              <a:rPr lang="en-US" sz="800" dirty="0"/>
              <a:t>. Retrieved from Forbes: </a:t>
            </a:r>
            <a:r>
              <a:rPr lang="en-US" sz="800" dirty="0">
                <a:hlinkClick r:id="rId4"/>
              </a:rPr>
              <a:t>https://www.forbes.com/sites/tristanlouis/2013/09/22/the-real-price-of-wireless-data/#1b8485c7749f</a:t>
            </a:r>
            <a:r>
              <a:rPr lang="en-US" sz="800" dirty="0"/>
              <a:t> </a:t>
            </a:r>
            <a:endParaRPr lang="en-AT" sz="800" dirty="0"/>
          </a:p>
          <a:p>
            <a:endParaRPr lang="en-AT" sz="8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E3FE9DE-A066-48DB-B36E-8D716FBA2426}"/>
              </a:ext>
            </a:extLst>
          </p:cNvPr>
          <p:cNvSpPr txBox="1"/>
          <p:nvPr/>
        </p:nvSpPr>
        <p:spPr>
          <a:xfrm>
            <a:off x="1830154" y="1237294"/>
            <a:ext cx="352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Package prices of various providers</a:t>
            </a:r>
            <a:endParaRPr lang="en-AT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6ACCDBC-EFB3-475F-B73E-664A37AAE37C}"/>
              </a:ext>
            </a:extLst>
          </p:cNvPr>
          <p:cNvSpPr txBox="1"/>
          <p:nvPr/>
        </p:nvSpPr>
        <p:spPr>
          <a:xfrm>
            <a:off x="7267576" y="1098795"/>
            <a:ext cx="3522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Price of additional bandwidth of various providers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3628726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7A1FC-0679-4BF2-A7BF-4FD9159B7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1709" y="1555751"/>
            <a:ext cx="7771216" cy="4406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2010s new method of pricing digital media</a:t>
            </a: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	 Subscription based Model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Access to big database of movies/music for small monthly payment</a:t>
            </a: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Bahnschrift" panose="020B0502040204020203" pitchFamily="34" charset="0"/>
              </a:rPr>
              <a:t>Provider only makes profit with big amount of customers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Many providers: Spotify, Netflix, Disney+, Apple Music, …</a:t>
            </a:r>
          </a:p>
          <a:p>
            <a:pPr marL="0" indent="0">
              <a:buNone/>
            </a:pPr>
            <a:endParaRPr lang="en-US" sz="20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</a:rPr>
              <a:t>Too strong price discounting – provider not receiving equal value</a:t>
            </a:r>
          </a:p>
          <a:p>
            <a:pPr marL="0" indent="0">
              <a:buNone/>
            </a:pPr>
            <a:r>
              <a:rPr lang="en-US" sz="2000" dirty="0">
                <a:latin typeface="Bahnschrift" panose="020B0502040204020203" pitchFamily="34" charset="0"/>
                <a:sym typeface="Wingdings" panose="05000000000000000000" pitchFamily="2" charset="2"/>
              </a:rPr>
              <a:t> Prices not Just!</a:t>
            </a:r>
            <a:endParaRPr lang="en-US" sz="2000" dirty="0">
              <a:latin typeface="Bahnschrift" panose="020B0502040204020203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B9F1219-D90D-44DD-8AAB-178358A93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8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Bahnschrift" panose="020B0502040204020203" pitchFamily="34" charset="0"/>
              </a:rPr>
              <a:t>Streaming Services</a:t>
            </a:r>
            <a:endParaRPr lang="en-AT" dirty="0">
              <a:latin typeface="Bahnschrift" panose="020B0502040204020203" pitchFamily="34" charset="0"/>
            </a:endParaRPr>
          </a:p>
        </p:txBody>
      </p: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2EAE2AA5-8428-4C05-9BDB-2F1D0DF35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9" y="3114675"/>
            <a:ext cx="1865312" cy="1865312"/>
          </a:xfrm>
          <a:prstGeom prst="rect">
            <a:avLst/>
          </a:prstGeom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19BF7AC6-83C4-46A3-9620-73EEDE14D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99" y="2019301"/>
            <a:ext cx="1529556" cy="152955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9164C91-664A-41F3-9749-E5B2A8BA9C11}"/>
              </a:ext>
            </a:extLst>
          </p:cNvPr>
          <p:cNvSpPr txBox="1"/>
          <p:nvPr/>
        </p:nvSpPr>
        <p:spPr>
          <a:xfrm>
            <a:off x="2934562" y="6418848"/>
            <a:ext cx="63228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How Spotify came to be worth billions. (2018, March 1). Retrieved from BBC: </a:t>
            </a:r>
            <a:r>
              <a:rPr lang="en-US" sz="800" dirty="0">
                <a:hlinkClick r:id="rId4"/>
              </a:rPr>
              <a:t>https://www.bbc.com/news/newsbeat-43240886</a:t>
            </a:r>
            <a:r>
              <a:rPr lang="en-US" sz="800" dirty="0"/>
              <a:t> </a:t>
            </a:r>
          </a:p>
          <a:p>
            <a:r>
              <a:rPr lang="en-US" sz="800" dirty="0"/>
              <a:t>Netflix Revenue 2006-2020 | NFLX. (2020, May 10). Retrieved from Macrotrends: </a:t>
            </a:r>
            <a:r>
              <a:rPr lang="en-US" sz="800" dirty="0">
                <a:hlinkClick r:id="rId5"/>
              </a:rPr>
              <a:t>https://www.macrotrends.net/stocks/charts/NFLX/netflix/revenue</a:t>
            </a:r>
            <a:r>
              <a:rPr lang="en-US" sz="800" dirty="0"/>
              <a:t> </a:t>
            </a:r>
            <a:endParaRPr lang="en-AT" sz="800" dirty="0"/>
          </a:p>
        </p:txBody>
      </p:sp>
    </p:spTree>
    <p:extLst>
      <p:ext uri="{BB962C8B-B14F-4D97-AF65-F5344CB8AC3E}">
        <p14:creationId xmlns:p14="http://schemas.microsoft.com/office/powerpoint/2010/main" val="805722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1644</Words>
  <Application>Microsoft Macintosh PowerPoint</Application>
  <PresentationFormat>Breitbild</PresentationFormat>
  <Paragraphs>212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Bahnschrift</vt:lpstr>
      <vt:lpstr>Calibri</vt:lpstr>
      <vt:lpstr>Calibri Light</vt:lpstr>
      <vt:lpstr>Wingdings</vt:lpstr>
      <vt:lpstr>Office</vt:lpstr>
      <vt:lpstr>Determining Prices in the Information Technology Age: How Can "Just Prices" Be Achieved for Good? </vt:lpstr>
      <vt:lpstr>What are Just Prices</vt:lpstr>
      <vt:lpstr>Importance in Information Technology Age</vt:lpstr>
      <vt:lpstr>Scholastic Principles</vt:lpstr>
      <vt:lpstr>Scholastic Principles</vt:lpstr>
      <vt:lpstr>Current pricing methods</vt:lpstr>
      <vt:lpstr>Overage charges</vt:lpstr>
      <vt:lpstr>Overage charges</vt:lpstr>
      <vt:lpstr>Streaming Services</vt:lpstr>
      <vt:lpstr>Data Collection to Determine Prices</vt:lpstr>
      <vt:lpstr>Behavioral Data Collection</vt:lpstr>
      <vt:lpstr>Log Files</vt:lpstr>
      <vt:lpstr>CGI-Files &amp; Cookies</vt:lpstr>
      <vt:lpstr>Non-Behavioral Data Collection</vt:lpstr>
      <vt:lpstr>Processing of data using prediction models</vt:lpstr>
      <vt:lpstr>Machine Learning</vt:lpstr>
      <vt:lpstr>Example: k-Nearest-Neighbors</vt:lpstr>
      <vt:lpstr>Pricing based on data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Prices in the Information Technology Age: How Can "Just Prices" Be Achieved for Good? </dc:title>
  <dc:creator>Admin</dc:creator>
  <cp:lastModifiedBy>Mariusz Nitecki</cp:lastModifiedBy>
  <cp:revision>47</cp:revision>
  <dcterms:created xsi:type="dcterms:W3CDTF">2020-05-30T18:33:15Z</dcterms:created>
  <dcterms:modified xsi:type="dcterms:W3CDTF">2020-06-03T16:20:55Z</dcterms:modified>
</cp:coreProperties>
</file>