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2.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3.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4.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5.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7" r:id="rId1"/>
  </p:sldMasterIdLst>
  <p:notesMasterIdLst>
    <p:notesMasterId r:id="rId27"/>
  </p:notesMasterIdLst>
  <p:sldIdLst>
    <p:sldId id="256" r:id="rId2"/>
    <p:sldId id="258" r:id="rId3"/>
    <p:sldId id="260" r:id="rId4"/>
    <p:sldId id="284" r:id="rId5"/>
    <p:sldId id="262" r:id="rId6"/>
    <p:sldId id="263" r:id="rId7"/>
    <p:sldId id="264" r:id="rId8"/>
    <p:sldId id="265" r:id="rId9"/>
    <p:sldId id="275" r:id="rId10"/>
    <p:sldId id="276" r:id="rId11"/>
    <p:sldId id="277" r:id="rId12"/>
    <p:sldId id="274" r:id="rId13"/>
    <p:sldId id="266" r:id="rId14"/>
    <p:sldId id="267" r:id="rId15"/>
    <p:sldId id="268" r:id="rId16"/>
    <p:sldId id="278" r:id="rId17"/>
    <p:sldId id="279" r:id="rId18"/>
    <p:sldId id="280" r:id="rId19"/>
    <p:sldId id="282" r:id="rId20"/>
    <p:sldId id="281" r:id="rId21"/>
    <p:sldId id="283" r:id="rId22"/>
    <p:sldId id="269" r:id="rId23"/>
    <p:sldId id="270" r:id="rId24"/>
    <p:sldId id="271" r:id="rId25"/>
    <p:sldId id="272" r:id="rId26"/>
  </p:sldIdLst>
  <p:sldSz cx="12192000" cy="6858000"/>
  <p:notesSz cx="6858000" cy="9144000"/>
  <p:custDataLst>
    <p:tags r:id="rId2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37"/>
    <p:restoredTop sz="83554"/>
  </p:normalViewPr>
  <p:slideViewPr>
    <p:cSldViewPr snapToGrid="0" snapToObjects="1">
      <p:cViewPr varScale="1">
        <p:scale>
          <a:sx n="93" d="100"/>
          <a:sy n="93" d="100"/>
        </p:scale>
        <p:origin x="1192" y="200"/>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63366E-F971-FC43-870F-C069EC332DED}" type="datetimeFigureOut">
              <a:rPr lang="en-US" smtClean="0"/>
              <a:t>6/3/20</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41EB28-6D12-4F48-BAEC-69374519CCDB}" type="slidenum">
              <a:rPr lang="en-US" smtClean="0"/>
              <a:t>‹Nr.›</a:t>
            </a:fld>
            <a:endParaRPr lang="en-US"/>
          </a:p>
        </p:txBody>
      </p:sp>
    </p:spTree>
    <p:extLst>
      <p:ext uri="{BB962C8B-B14F-4D97-AF65-F5344CB8AC3E}">
        <p14:creationId xmlns:p14="http://schemas.microsoft.com/office/powerpoint/2010/main" val="3818376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slide" Target="../slides/slide20.xml"/><Relationship Id="rId4"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slide" Target="../slides/slide22.xml"/><Relationship Id="rId4"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slide" Target="../slides/slide24.xml"/><Relationship Id="rId4"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slide" Target="../slides/slide25.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1</a:t>
            </a:fld>
            <a:endParaRPr lang="en-US"/>
          </a:p>
        </p:txBody>
      </p:sp>
    </p:spTree>
    <p:extLst>
      <p:ext uri="{BB962C8B-B14F-4D97-AF65-F5344CB8AC3E}">
        <p14:creationId xmlns:p14="http://schemas.microsoft.com/office/powerpoint/2010/main" val="2368684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custDataLst>
              <p:tags r:id="rId1"/>
            </p:custDataLst>
          </p:nvPr>
        </p:nvSpPr>
        <p:spPr/>
      </p:sp>
      <p:sp>
        <p:nvSpPr>
          <p:cNvPr id="3" name="Notizenplatzhalter 2"/>
          <p:cNvSpPr>
            <a:spLocks noGrp="1"/>
          </p:cNvSpPr>
          <p:nvPr>
            <p:ph type="body" idx="1"/>
            <p:custDataLst>
              <p:tags r:id="rId2"/>
            </p:custDataLst>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t>Sources: </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a:solidFill>
                  <a:schemeClr val="tx1"/>
                </a:solidFill>
                <a:effectLst/>
                <a:latin typeface="+mn-lt"/>
                <a:ea typeface="+mn-ea"/>
                <a:cs typeface="+mn-cs"/>
              </a:rPr>
              <a:t>Market Share February 2020 Worldwide (StatCounter, 2020) </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a:solidFill>
                  <a:schemeClr val="tx1"/>
                </a:solidFill>
                <a:effectLst/>
                <a:latin typeface="+mn-lt"/>
                <a:ea typeface="+mn-ea"/>
                <a:cs typeface="+mn-cs"/>
              </a:rPr>
              <a:t>Browser Market Share Worldwide from Jan 2009 -Apr 2020 (“Browser Market Share Worldwide,” n.d.) </a:t>
            </a:r>
            <a:endParaRPr lang="de-AT"/>
          </a:p>
          <a:p>
            <a:pPr marL="0" marR="0" lvl="0" indent="0" algn="l" defTabSz="914400" rtl="0" eaLnBrk="1" fontAlgn="auto" latinLnBrk="0" hangingPunct="1">
              <a:lnSpc>
                <a:spcPct val="100000"/>
              </a:lnSpc>
              <a:spcBef>
                <a:spcPct val="0"/>
              </a:spcBef>
              <a:spcAft>
                <a:spcPct val="0"/>
              </a:spcAft>
              <a:buClrTx/>
              <a:buSzTx/>
              <a:buFontTx/>
              <a:buNone/>
              <a:defRPr/>
            </a:pPr>
            <a:endParaRPr lang="de-AT"/>
          </a:p>
          <a:p>
            <a:endParaRPr lang="en-US"/>
          </a:p>
        </p:txBody>
      </p:sp>
      <p:sp>
        <p:nvSpPr>
          <p:cNvPr id="4" name="Foliennummernplatzhalter 3"/>
          <p:cNvSpPr>
            <a:spLocks noGrp="1"/>
          </p:cNvSpPr>
          <p:nvPr>
            <p:ph type="sldNum" sz="quarter" idx="5"/>
            <p:custDataLst>
              <p:tags r:id="rId3"/>
            </p:custDataLst>
          </p:nvPr>
        </p:nvSpPr>
        <p:spPr/>
        <p:txBody>
          <a:bodyPr/>
          <a:lstStyle/>
          <a:p>
            <a:fld id="{9F41EB28-6D12-4F48-BAEC-69374519CCDB}" type="slidenum">
              <a:rPr lang="en-US" smtClean="0"/>
              <a:t>14</a:t>
            </a:fld>
            <a:endParaRPr lang="en-US"/>
          </a:p>
        </p:txBody>
      </p:sp>
    </p:spTree>
    <p:extLst>
      <p:ext uri="{BB962C8B-B14F-4D97-AF65-F5344CB8AC3E}">
        <p14:creationId xmlns:p14="http://schemas.microsoft.com/office/powerpoint/2010/main" val="3910350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custDataLst>
              <p:tags r:id="rId1"/>
            </p:custDataLst>
          </p:nvPr>
        </p:nvSpPr>
        <p:spPr/>
      </p:sp>
      <p:sp>
        <p:nvSpPr>
          <p:cNvPr id="3" name="Notizenplatzhalter 2"/>
          <p:cNvSpPr>
            <a:spLocks noGrp="1"/>
          </p:cNvSpPr>
          <p:nvPr>
            <p:ph type="body" idx="1"/>
            <p:custDataLst>
              <p:tags r:id="rId2"/>
            </p:custDataLst>
          </p:nvPr>
        </p:nvSpPr>
        <p:spPr/>
        <p:txBody>
          <a:bodyPr/>
          <a:lstStyle/>
          <a:p>
            <a:r>
              <a:rPr lang="en-US"/>
              <a:t>Comments:</a:t>
            </a:r>
          </a:p>
          <a:p>
            <a:r>
              <a:rPr lang="en-US"/>
              <a:t>-Air runs one of the more computationally expensive C++ Air phases, Air::allocateStack(). It turns abstract stack references into concrete stack references, by selecting how to lay out stack slots in the stack frame. This requires liveness analysis and an interference graph.</a:t>
            </a:r>
          </a:p>
          <a:p>
            <a:r>
              <a:rPr lang="en-US"/>
              <a:t>-When the BASIC program says INPUT, our interpreter says yield. This allows users of the interpreter to easily integrate it into a runloop. Basic also uses classes, Map, and WeakMap. The benchmark runs a handful of simple programs, the most complex of which finds prime numbers. </a:t>
            </a:r>
          </a:p>
          <a:p>
            <a:r>
              <a:rPr lang="en-US"/>
              <a:t>-Babylon is an implementation of a parser for the JavaScript language. Babylon is the parser used in the Babel JavaScript transpiler. The benchmark runs the Babylon parser on four different JavaScript sources. Babylon makes heavy use of classes, does non trivial string processing, and creates non-trivial object graphs.</a:t>
            </a:r>
          </a:p>
          <a:p>
            <a:r>
              <a:rPr lang="en-US"/>
              <a:t>-ML is an implementation of a feedforward neural network. The benchmark trains several networks using different activation functions and several sample data sets. ML makes heavy use of classes. It relies on the ml-matrix library and does non-trivial matrix math.</a:t>
            </a:r>
          </a:p>
        </p:txBody>
      </p:sp>
      <p:sp>
        <p:nvSpPr>
          <p:cNvPr id="4" name="Foliennummernplatzhalter 3"/>
          <p:cNvSpPr>
            <a:spLocks noGrp="1"/>
          </p:cNvSpPr>
          <p:nvPr>
            <p:ph type="sldNum" sz="quarter" idx="5"/>
            <p:custDataLst>
              <p:tags r:id="rId3"/>
            </p:custDataLst>
          </p:nvPr>
        </p:nvSpPr>
        <p:spPr/>
        <p:txBody>
          <a:bodyPr/>
          <a:lstStyle/>
          <a:p>
            <a:fld id="{9F41EB28-6D12-4F48-BAEC-69374519CCDB}" type="slidenum">
              <a:rPr lang="en-US" smtClean="0"/>
              <a:t>16</a:t>
            </a:fld>
            <a:endParaRPr lang="en-US"/>
          </a:p>
        </p:txBody>
      </p:sp>
    </p:spTree>
    <p:extLst>
      <p:ext uri="{BB962C8B-B14F-4D97-AF65-F5344CB8AC3E}">
        <p14:creationId xmlns:p14="http://schemas.microsoft.com/office/powerpoint/2010/main" val="569069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custDataLst>
              <p:tags r:id="rId1"/>
            </p:custDataLst>
          </p:nvPr>
        </p:nvSpPr>
        <p:spPr/>
      </p:sp>
      <p:sp>
        <p:nvSpPr>
          <p:cNvPr id="3" name="Notizenplatzhalter 2"/>
          <p:cNvSpPr>
            <a:spLocks noGrp="1"/>
          </p:cNvSpPr>
          <p:nvPr>
            <p:ph type="body" idx="1"/>
            <p:custDataLst>
              <p:tags r:id="rId2"/>
            </p:custDataLst>
          </p:nvPr>
        </p:nvSpPr>
        <p:spPr/>
        <p:txBody>
          <a:bodyPr/>
          <a:lstStyle/>
          <a:p>
            <a:r>
              <a:rPr lang="en-US"/>
              <a:t>Source: https://support.pexip.com/hc/en-us/articles/216077528-Which-web-browsers-are-currently-supporting-WebRTC-</a:t>
            </a:r>
          </a:p>
        </p:txBody>
      </p:sp>
      <p:sp>
        <p:nvSpPr>
          <p:cNvPr id="4" name="Foliennummernplatzhalter 3"/>
          <p:cNvSpPr>
            <a:spLocks noGrp="1"/>
          </p:cNvSpPr>
          <p:nvPr>
            <p:ph type="sldNum" sz="quarter" idx="5"/>
            <p:custDataLst>
              <p:tags r:id="rId3"/>
            </p:custDataLst>
          </p:nvPr>
        </p:nvSpPr>
        <p:spPr/>
        <p:txBody>
          <a:bodyPr/>
          <a:lstStyle/>
          <a:p>
            <a:fld id="{9F41EB28-6D12-4F48-BAEC-69374519CCDB}" type="slidenum">
              <a:rPr lang="en-US" smtClean="0"/>
              <a:t>20</a:t>
            </a:fld>
            <a:endParaRPr lang="en-US"/>
          </a:p>
        </p:txBody>
      </p:sp>
    </p:spTree>
    <p:extLst>
      <p:ext uri="{BB962C8B-B14F-4D97-AF65-F5344CB8AC3E}">
        <p14:creationId xmlns:p14="http://schemas.microsoft.com/office/powerpoint/2010/main" val="416443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custDataLst>
              <p:tags r:id="rId1"/>
            </p:custDataLst>
          </p:nvPr>
        </p:nvSpPr>
        <p:spPr/>
      </p:sp>
      <p:sp>
        <p:nvSpPr>
          <p:cNvPr id="3" name="Notizenplatzhalter 2"/>
          <p:cNvSpPr>
            <a:spLocks noGrp="1"/>
          </p:cNvSpPr>
          <p:nvPr>
            <p:ph type="body" idx="1"/>
            <p:custDataLst>
              <p:tags r:id="rId2"/>
            </p:custDataLst>
          </p:nvPr>
        </p:nvSpPr>
        <p:spPr/>
        <p:txBody>
          <a:bodyPr/>
          <a:lstStyle/>
          <a:p>
            <a:endParaRPr lang="en-US"/>
          </a:p>
        </p:txBody>
      </p:sp>
      <p:sp>
        <p:nvSpPr>
          <p:cNvPr id="4" name="Foliennummernplatzhalter 3"/>
          <p:cNvSpPr>
            <a:spLocks noGrp="1"/>
          </p:cNvSpPr>
          <p:nvPr>
            <p:ph type="sldNum" sz="quarter" idx="5"/>
            <p:custDataLst>
              <p:tags r:id="rId3"/>
            </p:custDataLst>
          </p:nvPr>
        </p:nvSpPr>
        <p:spPr/>
        <p:txBody>
          <a:bodyPr/>
          <a:lstStyle/>
          <a:p>
            <a:fld id="{9F41EB28-6D12-4F48-BAEC-69374519CCDB}" type="slidenum">
              <a:rPr lang="en-US" smtClean="0"/>
              <a:t>22</a:t>
            </a:fld>
            <a:endParaRPr lang="en-US"/>
          </a:p>
        </p:txBody>
      </p:sp>
    </p:spTree>
    <p:extLst>
      <p:ext uri="{BB962C8B-B14F-4D97-AF65-F5344CB8AC3E}">
        <p14:creationId xmlns:p14="http://schemas.microsoft.com/office/powerpoint/2010/main" val="463080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custDataLst>
              <p:tags r:id="rId1"/>
            </p:custDataLst>
          </p:nvPr>
        </p:nvSpPr>
        <p:spPr/>
      </p:sp>
      <p:sp>
        <p:nvSpPr>
          <p:cNvPr id="3" name="Notizenplatzhalter 2"/>
          <p:cNvSpPr>
            <a:spLocks noGrp="1"/>
          </p:cNvSpPr>
          <p:nvPr>
            <p:ph type="body" idx="1"/>
            <p:custDataLst>
              <p:tags r:id="rId2"/>
            </p:custDataLst>
          </p:nvPr>
        </p:nvSpPr>
        <p:spPr/>
        <p:txBody>
          <a:bodyPr/>
          <a:lstStyle/>
          <a:p>
            <a:endParaRPr lang="en-US"/>
          </a:p>
        </p:txBody>
      </p:sp>
      <p:sp>
        <p:nvSpPr>
          <p:cNvPr id="4" name="Foliennummernplatzhalter 3"/>
          <p:cNvSpPr>
            <a:spLocks noGrp="1"/>
          </p:cNvSpPr>
          <p:nvPr>
            <p:ph type="sldNum" sz="quarter" idx="5"/>
            <p:custDataLst>
              <p:tags r:id="rId3"/>
            </p:custDataLst>
          </p:nvPr>
        </p:nvSpPr>
        <p:spPr/>
        <p:txBody>
          <a:bodyPr/>
          <a:lstStyle/>
          <a:p>
            <a:fld id="{9F41EB28-6D12-4F48-BAEC-69374519CCDB}" type="slidenum">
              <a:rPr lang="en-US" smtClean="0"/>
              <a:t>24</a:t>
            </a:fld>
            <a:endParaRPr lang="en-US"/>
          </a:p>
        </p:txBody>
      </p:sp>
    </p:spTree>
    <p:extLst>
      <p:ext uri="{BB962C8B-B14F-4D97-AF65-F5344CB8AC3E}">
        <p14:creationId xmlns:p14="http://schemas.microsoft.com/office/powerpoint/2010/main" val="309013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custDataLst>
              <p:tags r:id="rId1"/>
            </p:custDataLst>
          </p:nvPr>
        </p:nvSpPr>
        <p:spPr/>
      </p:sp>
      <p:sp>
        <p:nvSpPr>
          <p:cNvPr id="3" name="Notizenplatzhalter 2"/>
          <p:cNvSpPr>
            <a:spLocks noGrp="1"/>
          </p:cNvSpPr>
          <p:nvPr>
            <p:ph type="body" idx="1"/>
            <p:custDataLst>
              <p:tags r:id="rId2"/>
            </p:custDataLst>
          </p:nvPr>
        </p:nvSpPr>
        <p:spPr/>
        <p:txBody>
          <a:bodyPr/>
          <a:lstStyle/>
          <a:p>
            <a:endParaRPr lang="en-US"/>
          </a:p>
        </p:txBody>
      </p:sp>
      <p:sp>
        <p:nvSpPr>
          <p:cNvPr id="4" name="Foliennummernplatzhalter 3"/>
          <p:cNvSpPr>
            <a:spLocks noGrp="1"/>
          </p:cNvSpPr>
          <p:nvPr>
            <p:ph type="sldNum" sz="quarter" idx="5"/>
            <p:custDataLst>
              <p:tags r:id="rId3"/>
            </p:custDataLst>
          </p:nvPr>
        </p:nvSpPr>
        <p:spPr/>
        <p:txBody>
          <a:bodyPr/>
          <a:lstStyle/>
          <a:p>
            <a:fld id="{9F41EB28-6D12-4F48-BAEC-69374519CCDB}" type="slidenum">
              <a:rPr lang="en-US" smtClean="0"/>
              <a:t>25</a:t>
            </a:fld>
            <a:endParaRPr lang="en-US"/>
          </a:p>
        </p:txBody>
      </p:sp>
    </p:spTree>
    <p:extLst>
      <p:ext uri="{BB962C8B-B14F-4D97-AF65-F5344CB8AC3E}">
        <p14:creationId xmlns:p14="http://schemas.microsoft.com/office/powerpoint/2010/main" val="88937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a:t>Comments:</a:t>
            </a:r>
          </a:p>
          <a:p>
            <a:pPr marL="0" marR="0" lvl="0" indent="0" algn="l" defTabSz="914400" rtl="0" eaLnBrk="1" fontAlgn="auto" latinLnBrk="0" hangingPunct="1">
              <a:lnSpc>
                <a:spcPct val="100000"/>
              </a:lnSpc>
              <a:spcBef>
                <a:spcPct val="0"/>
              </a:spcBef>
              <a:spcAft>
                <a:spcPct val="0"/>
              </a:spcAft>
              <a:buClrTx/>
              <a:buSzTx/>
              <a:buFontTx/>
              <a:buNone/>
              <a:defRPr/>
            </a:pPr>
            <a:r>
              <a:rPr lang="en-US"/>
              <a:t> </a:t>
            </a:r>
            <a:r>
              <a:rPr lang="en-US" sz="1200" kern="1200">
                <a:solidFill>
                  <a:schemeClr val="tx1"/>
                </a:solidFill>
                <a:effectLst/>
                <a:latin typeface="+mn-lt"/>
                <a:ea typeface="+mn-ea"/>
                <a:cs typeface="+mn-cs"/>
              </a:rPr>
              <a:t>"Information Management: A Proposal", the basic idea of the WWW</a:t>
            </a:r>
            <a:r>
              <a:rPr lang="de-AT" sz="1200" kern="1200">
                <a:solidFill>
                  <a:schemeClr val="tx1"/>
                </a:solidFill>
                <a:effectLst/>
                <a:latin typeface="+mn-lt"/>
                <a:ea typeface="+mn-ea"/>
                <a:cs typeface="+mn-cs"/>
              </a:rPr>
              <a:t>: </a:t>
            </a:r>
            <a:r>
              <a:rPr lang="en-US" sz="1200" kern="1200">
                <a:solidFill>
                  <a:schemeClr val="tx1"/>
                </a:solidFill>
                <a:effectLst/>
                <a:latin typeface="+mn-lt"/>
                <a:ea typeface="+mn-ea"/>
                <a:cs typeface="+mn-cs"/>
              </a:rPr>
              <a:t>The main idea was to create a communication platform, which could be compatible to the already existing internet as a hyperlink system. Web documents that refer to external information sources should not simply mention the data of other websites, as it has been the case previously, but the data should be directly accessible via electronic links from the current document.  Users should be able to jump from one web page to other desired pages with a single click, regardless of the distance or geographical location of the computers</a:t>
            </a:r>
            <a:r>
              <a:rPr lang="de-AT">
                <a:effectLst/>
              </a:rPr>
              <a:t> </a:t>
            </a:r>
            <a:endParaRPr lang="en-US"/>
          </a:p>
          <a:p>
            <a:pPr marL="0" marR="0" lvl="0" indent="0" algn="l" defTabSz="914400" rtl="0" eaLnBrk="1" fontAlgn="auto" latinLnBrk="0" hangingPunct="1">
              <a:lnSpc>
                <a:spcPct val="100000"/>
              </a:lnSpc>
              <a:spcBef>
                <a:spcPct val="0"/>
              </a:spcBef>
              <a:spcAft>
                <a:spcPct val="0"/>
              </a:spcAft>
              <a:buClrTx/>
              <a:buSzTx/>
              <a:buFontTx/>
              <a:buNone/>
              <a:defRPr/>
            </a:pPr>
            <a:endParaRPr lang="en-US"/>
          </a:p>
          <a:p>
            <a:pPr marL="0" marR="0" lvl="0" indent="0" algn="l" defTabSz="914400" rtl="0" eaLnBrk="1" fontAlgn="auto" latinLnBrk="0" hangingPunct="1">
              <a:lnSpc>
                <a:spcPct val="100000"/>
              </a:lnSpc>
              <a:spcBef>
                <a:spcPct val="0"/>
              </a:spcBef>
              <a:spcAft>
                <a:spcPct val="0"/>
              </a:spcAft>
              <a:buClrTx/>
              <a:buSzTx/>
              <a:buFontTx/>
              <a:buNone/>
              <a:defRPr/>
            </a:pPr>
            <a:r>
              <a:rPr lang="en-US"/>
              <a:t>Sources: </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err="1">
                <a:solidFill>
                  <a:schemeClr val="tx1"/>
                </a:solidFill>
                <a:effectLst/>
                <a:latin typeface="+mn-lt"/>
                <a:ea typeface="+mn-ea"/>
                <a:cs typeface="+mn-cs"/>
              </a:rPr>
              <a:t>Proposal of the WWW (“The original proposal of the WWW, HTMLized”, n.d.) </a:t>
            </a:r>
          </a:p>
          <a:p>
            <a:pPr marL="0" marR="0" lvl="0" indent="0" algn="l" defTabSz="914400" rtl="0" eaLnBrk="1" fontAlgn="auto" latinLnBrk="0" hangingPunct="1">
              <a:lnSpc>
                <a:spcPct val="100000"/>
              </a:lnSpc>
              <a:spcBef>
                <a:spcPct val="0"/>
              </a:spcBef>
              <a:spcAft>
                <a:spcPct val="0"/>
              </a:spcAft>
              <a:buClrTx/>
              <a:buSzTx/>
              <a:buFontTx/>
              <a:buNone/>
              <a:defRPr/>
            </a:pPr>
            <a:r>
              <a:rPr lang="en-US" sz="1200" i="1" kern="1200">
                <a:solidFill>
                  <a:schemeClr val="tx1"/>
                </a:solidFill>
                <a:effectLst/>
                <a:latin typeface="+mn-lt"/>
                <a:ea typeface="+mn-ea"/>
                <a:cs typeface="+mn-cs"/>
              </a:rPr>
              <a:t>Tim Berners-Lee (“The birth of the Web | CERN,” n.d.)</a:t>
            </a:r>
            <a:endParaRPr lang="de-AT" sz="1200" i="1"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ct val="0"/>
              </a:spcBef>
              <a:spcAft>
                <a:spcPct val="0"/>
              </a:spcAft>
              <a:buClrTx/>
              <a:buSzTx/>
              <a:buFontTx/>
              <a:buNone/>
              <a:defRPr/>
            </a:pPr>
            <a:endParaRPr lang="de-AT"/>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3</a:t>
            </a:fld>
            <a:endParaRPr lang="en-US"/>
          </a:p>
        </p:txBody>
      </p:sp>
    </p:spTree>
    <p:extLst>
      <p:ext uri="{BB962C8B-B14F-4D97-AF65-F5344CB8AC3E}">
        <p14:creationId xmlns:p14="http://schemas.microsoft.com/office/powerpoint/2010/main" val="3624799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Sources: </a:t>
            </a:r>
          </a:p>
          <a:p>
            <a:pPr marL="0" marR="0" lvl="0" indent="0" algn="l" defTabSz="914400" rtl="0" eaLnBrk="1" fontAlgn="auto" latinLnBrk="0" hangingPunct="1">
              <a:lnSpc>
                <a:spcPct val="100000"/>
              </a:lnSpc>
              <a:spcBef>
                <a:spcPct val="0"/>
              </a:spcBef>
              <a:spcAft>
                <a:spcPct val="0"/>
              </a:spcAft>
              <a:buClrTx/>
              <a:buSzTx/>
              <a:buFontTx/>
              <a:buNone/>
              <a:defRPr/>
            </a:pPr>
            <a:r>
              <a:rPr lang="en-US" sz="1200" i="1" kern="1200">
                <a:solidFill>
                  <a:schemeClr val="tx1"/>
                </a:solidFill>
                <a:effectLst/>
                <a:latin typeface="+mn-lt"/>
                <a:ea typeface="+mn-ea"/>
                <a:cs typeface="+mn-cs"/>
              </a:rPr>
              <a:t>Line Mode Browser (“Line Mode Browser 2013”, n.d.)</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err="1">
                <a:solidFill>
                  <a:schemeClr val="tx1"/>
                </a:solidFill>
                <a:effectLst/>
                <a:latin typeface="+mn-lt"/>
                <a:ea typeface="+mn-ea"/>
                <a:cs typeface="+mn-cs"/>
              </a:rPr>
              <a:t>Mosaic Browser (Goble, 2019) </a:t>
            </a:r>
            <a:endParaRPr lang="de-AT"/>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a:solidFill>
                  <a:schemeClr val="tx1"/>
                </a:solidFill>
                <a:effectLst/>
                <a:latin typeface="+mn-lt"/>
                <a:ea typeface="+mn-ea"/>
                <a:cs typeface="+mn-cs"/>
              </a:rPr>
              <a:t>Internet Explorer (Goble, 2019) </a:t>
            </a:r>
            <a:endParaRPr lang="de-AT"/>
          </a:p>
          <a:p>
            <a:pPr marL="0" marR="0" lvl="0" indent="0" algn="l" defTabSz="914400" rtl="0" eaLnBrk="1" fontAlgn="auto" latinLnBrk="0" hangingPunct="1">
              <a:lnSpc>
                <a:spcPct val="100000"/>
              </a:lnSpc>
              <a:spcBef>
                <a:spcPct val="0"/>
              </a:spcBef>
              <a:spcAft>
                <a:spcPct val="0"/>
              </a:spcAft>
              <a:buClrTx/>
              <a:buSzTx/>
              <a:buFontTx/>
              <a:buNone/>
              <a:defRPr/>
            </a:pPr>
            <a:endParaRPr lang="de-AT" sz="1200" i="1" kern="1200">
              <a:solidFill>
                <a:schemeClr val="tx1"/>
              </a:solidFill>
              <a:effectLst/>
              <a:latin typeface="+mn-lt"/>
              <a:ea typeface="+mn-ea"/>
              <a:cs typeface="+mn-cs"/>
            </a:endParaRPr>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4</a:t>
            </a:fld>
            <a:endParaRPr lang="en-US"/>
          </a:p>
        </p:txBody>
      </p:sp>
    </p:spTree>
    <p:extLst>
      <p:ext uri="{BB962C8B-B14F-4D97-AF65-F5344CB8AC3E}">
        <p14:creationId xmlns:p14="http://schemas.microsoft.com/office/powerpoint/2010/main" val="1663251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en-US" sz="1200" i="1" kern="1200">
                <a:solidFill>
                  <a:schemeClr val="tx1"/>
                </a:solidFill>
                <a:effectLst/>
                <a:latin typeface="+mn-lt"/>
                <a:ea typeface="+mn-ea"/>
                <a:cs typeface="+mn-cs"/>
              </a:rPr>
              <a:t>Sources:</a:t>
            </a:r>
          </a:p>
          <a:p>
            <a:pPr marL="0" marR="0" lvl="0" indent="0" algn="l" defTabSz="914400" rtl="0" eaLnBrk="1" fontAlgn="auto" latinLnBrk="0" hangingPunct="1">
              <a:lnSpc>
                <a:spcPct val="100000"/>
              </a:lnSpc>
              <a:spcBef>
                <a:spcPct val="0"/>
              </a:spcBef>
              <a:spcAft>
                <a:spcPct val="0"/>
              </a:spcAft>
              <a:buClrTx/>
              <a:buSzTx/>
              <a:buFontTx/>
              <a:buNone/>
              <a:defRPr/>
            </a:pPr>
            <a:r>
              <a:rPr lang="en-US" sz="1200" i="1" kern="1200">
                <a:solidFill>
                  <a:schemeClr val="tx1"/>
                </a:solidFill>
                <a:effectLst/>
                <a:latin typeface="+mn-lt"/>
                <a:ea typeface="+mn-ea"/>
                <a:cs typeface="+mn-cs"/>
              </a:rPr>
              <a:t>Usage Share Web Browsers (Wikipedia contributors, 2020)</a:t>
            </a:r>
            <a:endParaRPr lang="de-AT" sz="1200" i="1" kern="1200">
              <a:solidFill>
                <a:schemeClr val="tx1"/>
              </a:solidFill>
              <a:effectLst/>
              <a:latin typeface="+mn-lt"/>
              <a:ea typeface="+mn-ea"/>
              <a:cs typeface="+mn-cs"/>
            </a:endParaRPr>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5</a:t>
            </a:fld>
            <a:endParaRPr lang="en-US"/>
          </a:p>
        </p:txBody>
      </p:sp>
    </p:spTree>
    <p:extLst>
      <p:ext uri="{BB962C8B-B14F-4D97-AF65-F5344CB8AC3E}">
        <p14:creationId xmlns:p14="http://schemas.microsoft.com/office/powerpoint/2010/main" val="899400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err="1"/>
              <a:t>Webkit rendering exapmle!</a:t>
            </a:r>
          </a:p>
          <a:p>
            <a:r>
              <a:rPr lang="en-US"/>
              <a:t>Sources:</a:t>
            </a:r>
          </a:p>
          <a:p>
            <a:pPr marL="0" marR="0" lvl="0" indent="0" algn="l" defTabSz="914400" rtl="0" eaLnBrk="1" fontAlgn="auto" latinLnBrk="0" hangingPunct="1">
              <a:lnSpc>
                <a:spcPct val="100000"/>
              </a:lnSpc>
              <a:spcBef>
                <a:spcPct val="0"/>
              </a:spcBef>
              <a:spcAft>
                <a:spcPct val="0"/>
              </a:spcAft>
              <a:buClrTx/>
              <a:buSzTx/>
              <a:buFontTx/>
              <a:buNone/>
              <a:defRPr/>
            </a:pPr>
            <a:r>
              <a:rPr lang="en-US" sz="1200" i="1" kern="1200">
                <a:solidFill>
                  <a:schemeClr val="tx1"/>
                </a:solidFill>
                <a:effectLst/>
                <a:latin typeface="+mn-lt"/>
                <a:ea typeface="+mn-ea"/>
                <a:cs typeface="+mn-cs"/>
              </a:rPr>
              <a:t>Browser Components (Garsiel &amp; Irish, 2011)</a:t>
            </a:r>
          </a:p>
          <a:p>
            <a:pPr marL="0" marR="0" lvl="0" indent="0" algn="l" defTabSz="914400" rtl="0" eaLnBrk="1" fontAlgn="auto" latinLnBrk="0" hangingPunct="1">
              <a:lnSpc>
                <a:spcPct val="100000"/>
              </a:lnSpc>
              <a:spcBef>
                <a:spcPct val="0"/>
              </a:spcBef>
              <a:spcAft>
                <a:spcPct val="0"/>
              </a:spcAft>
              <a:buClrTx/>
              <a:buSzTx/>
              <a:buFontTx/>
              <a:buNone/>
              <a:defRPr/>
            </a:pPr>
            <a:r>
              <a:rPr lang="en-US" sz="1200" i="1" kern="1200">
                <a:solidFill>
                  <a:schemeClr val="tx1"/>
                </a:solidFill>
                <a:effectLst/>
                <a:latin typeface="+mn-lt"/>
                <a:ea typeface="+mn-ea"/>
                <a:cs typeface="+mn-cs"/>
              </a:rPr>
              <a:t>Main Flow – Rendering Engines (Garsiel &amp; Irish, 2011)</a:t>
            </a:r>
            <a:r>
              <a:rPr lang="de-AT">
                <a:effectLst/>
              </a:rPr>
              <a:t> </a:t>
            </a:r>
            <a:endParaRPr lang="de-AT" sz="1200" i="1" kern="1200">
              <a:solidFill>
                <a:schemeClr val="tx1"/>
              </a:solidFill>
              <a:effectLst/>
              <a:latin typeface="+mn-lt"/>
              <a:ea typeface="+mn-ea"/>
              <a:cs typeface="+mn-cs"/>
            </a:endParaRPr>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7</a:t>
            </a:fld>
            <a:endParaRPr lang="en-US"/>
          </a:p>
        </p:txBody>
      </p:sp>
    </p:spTree>
    <p:extLst>
      <p:ext uri="{BB962C8B-B14F-4D97-AF65-F5344CB8AC3E}">
        <p14:creationId xmlns:p14="http://schemas.microsoft.com/office/powerpoint/2010/main" val="1900947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Sources: </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a:solidFill>
                  <a:schemeClr val="tx1"/>
                </a:solidFill>
                <a:effectLst/>
                <a:latin typeface="+mn-lt"/>
                <a:ea typeface="+mn-ea"/>
                <a:cs typeface="+mn-cs"/>
              </a:rPr>
              <a:t>HTML5 Semantic Tags (“HTML5 Semantic Tags | Viking Code School,” n.d.) </a:t>
            </a:r>
            <a:endParaRPr lang="de-AT"/>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9</a:t>
            </a:fld>
            <a:endParaRPr lang="en-US"/>
          </a:p>
        </p:txBody>
      </p:sp>
    </p:spTree>
    <p:extLst>
      <p:ext uri="{BB962C8B-B14F-4D97-AF65-F5344CB8AC3E}">
        <p14:creationId xmlns:p14="http://schemas.microsoft.com/office/powerpoint/2010/main" val="1504147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Sources:</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err="1">
                <a:solidFill>
                  <a:schemeClr val="tx1"/>
                </a:solidFill>
                <a:effectLst/>
                <a:latin typeface="+mn-lt"/>
                <a:ea typeface="+mn-ea"/>
                <a:cs typeface="+mn-cs"/>
              </a:rPr>
              <a:t>Example CSS Animated Buttom (“Tryit Editor v3.6,” n.d.) </a:t>
            </a:r>
            <a:endParaRPr lang="de-AT"/>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10</a:t>
            </a:fld>
            <a:endParaRPr lang="en-US"/>
          </a:p>
        </p:txBody>
      </p:sp>
    </p:spTree>
    <p:extLst>
      <p:ext uri="{BB962C8B-B14F-4D97-AF65-F5344CB8AC3E}">
        <p14:creationId xmlns:p14="http://schemas.microsoft.com/office/powerpoint/2010/main" val="2159915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Source:</a:t>
            </a:r>
          </a:p>
          <a:p>
            <a:pPr marL="0" marR="0" lvl="0" indent="0" algn="l" defTabSz="914400" rtl="0" eaLnBrk="1" fontAlgn="auto" latinLnBrk="0" hangingPunct="1">
              <a:lnSpc>
                <a:spcPct val="100000"/>
              </a:lnSpc>
              <a:spcBef>
                <a:spcPct val="0"/>
              </a:spcBef>
              <a:spcAft>
                <a:spcPct val="0"/>
              </a:spcAft>
              <a:buClrTx/>
              <a:buSzTx/>
              <a:buFontTx/>
              <a:buNone/>
              <a:defRPr/>
            </a:pPr>
            <a:r>
              <a:rPr lang="de-AT" sz="1200" i="1" kern="1200" err="1">
                <a:solidFill>
                  <a:schemeClr val="tx1"/>
                </a:solidFill>
                <a:effectLst/>
                <a:latin typeface="+mn-lt"/>
                <a:ea typeface="+mn-ea"/>
                <a:cs typeface="+mn-cs"/>
              </a:rPr>
              <a:t>Example Geolocation (“Tryit Editor v3.6,” n.d.) </a:t>
            </a:r>
            <a:endParaRPr lang="de-AT"/>
          </a:p>
          <a:p>
            <a:endParaRPr lang="en-US"/>
          </a:p>
        </p:txBody>
      </p:sp>
      <p:sp>
        <p:nvSpPr>
          <p:cNvPr id="4" name="Foliennummernplatzhalter 3"/>
          <p:cNvSpPr>
            <a:spLocks noGrp="1"/>
          </p:cNvSpPr>
          <p:nvPr>
            <p:ph type="sldNum" sz="quarter" idx="5"/>
          </p:nvPr>
        </p:nvSpPr>
        <p:spPr/>
        <p:txBody>
          <a:bodyPr/>
          <a:lstStyle/>
          <a:p>
            <a:fld id="{9F41EB28-6D12-4F48-BAEC-69374519CCDB}" type="slidenum">
              <a:rPr lang="en-US" smtClean="0"/>
              <a:t>11</a:t>
            </a:fld>
            <a:endParaRPr lang="en-US"/>
          </a:p>
        </p:txBody>
      </p:sp>
    </p:spTree>
    <p:extLst>
      <p:ext uri="{BB962C8B-B14F-4D97-AF65-F5344CB8AC3E}">
        <p14:creationId xmlns:p14="http://schemas.microsoft.com/office/powerpoint/2010/main" val="980299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https://www.youtube.com/watch?v=ITQf8aF1p-A</a:t>
            </a:r>
          </a:p>
        </p:txBody>
      </p:sp>
      <p:sp>
        <p:nvSpPr>
          <p:cNvPr id="4" name="Foliennummernplatzhalter 3"/>
          <p:cNvSpPr>
            <a:spLocks noGrp="1"/>
          </p:cNvSpPr>
          <p:nvPr>
            <p:ph type="sldNum" sz="quarter" idx="5"/>
          </p:nvPr>
        </p:nvSpPr>
        <p:spPr/>
        <p:txBody>
          <a:bodyPr/>
          <a:lstStyle/>
          <a:p>
            <a:fld id="{9F41EB28-6D12-4F48-BAEC-69374519CCDB}" type="slidenum">
              <a:rPr lang="en-US" smtClean="0"/>
              <a:t>13</a:t>
            </a:fld>
            <a:endParaRPr lang="en-US"/>
          </a:p>
        </p:txBody>
      </p:sp>
    </p:spTree>
    <p:extLst>
      <p:ext uri="{BB962C8B-B14F-4D97-AF65-F5344CB8AC3E}">
        <p14:creationId xmlns:p14="http://schemas.microsoft.com/office/powerpoint/2010/main" val="2066042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82F907-4D0F-7B4F-AAF5-906A88FD50C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69754C4A-0EAC-6540-8386-94A7B6B289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0D93B434-9B9A-6A4A-AC2C-200DF962C129}"/>
              </a:ext>
            </a:extLst>
          </p:cNvPr>
          <p:cNvSpPr>
            <a:spLocks noGrp="1"/>
          </p:cNvSpPr>
          <p:nvPr>
            <p:ph type="dt" sz="half" idx="10"/>
          </p:nvPr>
        </p:nvSpPr>
        <p:spPr/>
        <p:txBody>
          <a:bodyPr/>
          <a:lstStyle/>
          <a:p>
            <a:fld id="{6B1ECCB5-2724-3745-8533-A15D7E7BB2E9}" type="datetime1">
              <a:rPr lang="de-AT" smtClean="0"/>
              <a:t>03.06.20</a:t>
            </a:fld>
            <a:endParaRPr lang="en-US"/>
          </a:p>
        </p:txBody>
      </p:sp>
      <p:sp>
        <p:nvSpPr>
          <p:cNvPr id="5" name="Fußzeilenplatzhalter 4">
            <a:extLst>
              <a:ext uri="{FF2B5EF4-FFF2-40B4-BE49-F238E27FC236}">
                <a16:creationId xmlns:a16="http://schemas.microsoft.com/office/drawing/2014/main" id="{841EFA85-02BA-AF4F-AB9A-282FB5DBA061}"/>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54E6BB74-1E29-6342-8C82-54DE4575CECA}"/>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176396107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D5A04-0D88-A249-B801-B10808F58BB7}"/>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D49CF3E9-7FE0-FD43-9345-7014C541FFA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A64A2295-4FE9-804D-8962-8651B9979C73}"/>
              </a:ext>
            </a:extLst>
          </p:cNvPr>
          <p:cNvSpPr>
            <a:spLocks noGrp="1"/>
          </p:cNvSpPr>
          <p:nvPr>
            <p:ph type="dt" sz="half" idx="10"/>
          </p:nvPr>
        </p:nvSpPr>
        <p:spPr/>
        <p:txBody>
          <a:bodyPr/>
          <a:lstStyle/>
          <a:p>
            <a:fld id="{200DBA2C-07AE-E645-93DA-BC3A7BB8BEE6}" type="datetime1">
              <a:rPr lang="de-AT" smtClean="0"/>
              <a:t>03.06.20</a:t>
            </a:fld>
            <a:endParaRPr lang="en-US"/>
          </a:p>
        </p:txBody>
      </p:sp>
      <p:sp>
        <p:nvSpPr>
          <p:cNvPr id="5" name="Fußzeilenplatzhalter 4">
            <a:extLst>
              <a:ext uri="{FF2B5EF4-FFF2-40B4-BE49-F238E27FC236}">
                <a16:creationId xmlns:a16="http://schemas.microsoft.com/office/drawing/2014/main" id="{D3414ABC-5B9A-D049-AB7E-46707A29AF84}"/>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71F4661E-8201-2E43-9832-AB1CB1D87ECF}"/>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113145181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10E1622-4635-3E43-B503-2DBB5AF6D92D}"/>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3F3227CD-D42A-714C-8771-BF1A437CB28E}"/>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53843679-7448-F149-B37F-9462D76AEF12}"/>
              </a:ext>
            </a:extLst>
          </p:cNvPr>
          <p:cNvSpPr>
            <a:spLocks noGrp="1"/>
          </p:cNvSpPr>
          <p:nvPr>
            <p:ph type="dt" sz="half" idx="10"/>
          </p:nvPr>
        </p:nvSpPr>
        <p:spPr/>
        <p:txBody>
          <a:bodyPr/>
          <a:lstStyle/>
          <a:p>
            <a:fld id="{6C429E79-FC45-DF49-AC36-C31B1F69DF25}" type="datetime1">
              <a:rPr lang="de-AT" smtClean="0"/>
              <a:t>03.06.20</a:t>
            </a:fld>
            <a:endParaRPr lang="en-US"/>
          </a:p>
        </p:txBody>
      </p:sp>
      <p:sp>
        <p:nvSpPr>
          <p:cNvPr id="5" name="Fußzeilenplatzhalter 4">
            <a:extLst>
              <a:ext uri="{FF2B5EF4-FFF2-40B4-BE49-F238E27FC236}">
                <a16:creationId xmlns:a16="http://schemas.microsoft.com/office/drawing/2014/main" id="{8D626CAA-92E4-1C49-B8E3-82CBE43FAD43}"/>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DACD8FEA-E994-DB4A-A0A2-D3C73A8F4A22}"/>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63718420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6603A4-8BBF-F440-9ADE-257226B07D1A}"/>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019580D8-955D-8549-9C82-A29AE308D27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5F0395CD-3395-3641-A216-F6ADC82BDA13}"/>
              </a:ext>
            </a:extLst>
          </p:cNvPr>
          <p:cNvSpPr>
            <a:spLocks noGrp="1"/>
          </p:cNvSpPr>
          <p:nvPr>
            <p:ph type="dt" sz="half" idx="10"/>
          </p:nvPr>
        </p:nvSpPr>
        <p:spPr/>
        <p:txBody>
          <a:bodyPr/>
          <a:lstStyle/>
          <a:p>
            <a:fld id="{DD58940F-00D9-3445-B1E2-82846E33751C}" type="datetime1">
              <a:rPr lang="de-AT" smtClean="0"/>
              <a:t>03.06.20</a:t>
            </a:fld>
            <a:endParaRPr lang="en-US"/>
          </a:p>
        </p:txBody>
      </p:sp>
      <p:sp>
        <p:nvSpPr>
          <p:cNvPr id="5" name="Fußzeilenplatzhalter 4">
            <a:extLst>
              <a:ext uri="{FF2B5EF4-FFF2-40B4-BE49-F238E27FC236}">
                <a16:creationId xmlns:a16="http://schemas.microsoft.com/office/drawing/2014/main" id="{FAD4945B-C5A1-204C-A50F-FB1742564AF8}"/>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4D611CEE-6F71-154D-90C3-693CC575940E}"/>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314435495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45F9F-4C84-A845-ADB3-1CE70598A0C0}"/>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03F66D51-727B-2F46-B88D-5C1E63A510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8A895351-5408-B643-BB6A-212955276A5F}"/>
              </a:ext>
            </a:extLst>
          </p:cNvPr>
          <p:cNvSpPr>
            <a:spLocks noGrp="1"/>
          </p:cNvSpPr>
          <p:nvPr>
            <p:ph type="dt" sz="half" idx="10"/>
          </p:nvPr>
        </p:nvSpPr>
        <p:spPr/>
        <p:txBody>
          <a:bodyPr/>
          <a:lstStyle/>
          <a:p>
            <a:fld id="{EA532F6A-DC78-704F-8850-FA052E8EE3E0}" type="datetime1">
              <a:rPr lang="de-AT" smtClean="0"/>
              <a:t>03.06.20</a:t>
            </a:fld>
            <a:endParaRPr lang="en-US"/>
          </a:p>
        </p:txBody>
      </p:sp>
      <p:sp>
        <p:nvSpPr>
          <p:cNvPr id="5" name="Fußzeilenplatzhalter 4">
            <a:extLst>
              <a:ext uri="{FF2B5EF4-FFF2-40B4-BE49-F238E27FC236}">
                <a16:creationId xmlns:a16="http://schemas.microsoft.com/office/drawing/2014/main" id="{71601B92-9283-1249-936F-8A6F0491831B}"/>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535A4CB0-4C93-ED49-B09D-97CC2CBBE5EE}"/>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89867905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E6CCE3-A9D9-2044-A041-E6FB7154D39B}"/>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D2B2E55E-79D3-064E-96B3-170D2F12C29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328049FD-DD1B-234F-84C5-FB34A53673E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F6C93A77-9BB9-1E47-860B-2E8C6E0830E1}"/>
              </a:ext>
            </a:extLst>
          </p:cNvPr>
          <p:cNvSpPr>
            <a:spLocks noGrp="1"/>
          </p:cNvSpPr>
          <p:nvPr>
            <p:ph type="dt" sz="half" idx="10"/>
          </p:nvPr>
        </p:nvSpPr>
        <p:spPr/>
        <p:txBody>
          <a:bodyPr/>
          <a:lstStyle/>
          <a:p>
            <a:fld id="{4BD8986E-B0BC-E24B-B472-6EB6349A6A91}" type="datetime1">
              <a:rPr lang="de-AT" smtClean="0"/>
              <a:t>03.06.20</a:t>
            </a:fld>
            <a:endParaRPr lang="en-US"/>
          </a:p>
        </p:txBody>
      </p:sp>
      <p:sp>
        <p:nvSpPr>
          <p:cNvPr id="6" name="Fußzeilenplatzhalter 5">
            <a:extLst>
              <a:ext uri="{FF2B5EF4-FFF2-40B4-BE49-F238E27FC236}">
                <a16:creationId xmlns:a16="http://schemas.microsoft.com/office/drawing/2014/main" id="{FD018E24-63E8-344E-8722-AA8307A44AE9}"/>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58249CB6-1A91-0F4B-9506-0DA5935F63E1}"/>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149209327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C3564D-1911-3544-B694-A9D730EADE69}"/>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206E9441-FAD1-A544-9C50-B5C483BBFD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7C1DBE16-70F8-414F-BDD1-C74AEFCD541D}"/>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C14D85FE-31E9-824F-923F-5470EAA49A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37E012E-624C-914D-B2DB-77D25231456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2EF1A98C-0284-C34B-A12E-CB817E5CE362}"/>
              </a:ext>
            </a:extLst>
          </p:cNvPr>
          <p:cNvSpPr>
            <a:spLocks noGrp="1"/>
          </p:cNvSpPr>
          <p:nvPr>
            <p:ph type="dt" sz="half" idx="10"/>
          </p:nvPr>
        </p:nvSpPr>
        <p:spPr/>
        <p:txBody>
          <a:bodyPr/>
          <a:lstStyle/>
          <a:p>
            <a:fld id="{1C76804B-2268-BA4D-B04C-08469C68FCF1}" type="datetime1">
              <a:rPr lang="de-AT" smtClean="0"/>
              <a:t>03.06.20</a:t>
            </a:fld>
            <a:endParaRPr lang="en-US"/>
          </a:p>
        </p:txBody>
      </p:sp>
      <p:sp>
        <p:nvSpPr>
          <p:cNvPr id="8" name="Fußzeilenplatzhalter 7">
            <a:extLst>
              <a:ext uri="{FF2B5EF4-FFF2-40B4-BE49-F238E27FC236}">
                <a16:creationId xmlns:a16="http://schemas.microsoft.com/office/drawing/2014/main" id="{551B0BF0-3048-574F-B744-AC1B1E8313A8}"/>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6820E58A-A3D5-E546-98F2-BC85F54F2872}"/>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386043856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94B63D-56F9-8643-9915-37B2F474D2A1}"/>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C97E5E20-4702-E040-B069-E54B7A0D5579}"/>
              </a:ext>
            </a:extLst>
          </p:cNvPr>
          <p:cNvSpPr>
            <a:spLocks noGrp="1"/>
          </p:cNvSpPr>
          <p:nvPr>
            <p:ph type="dt" sz="half" idx="10"/>
          </p:nvPr>
        </p:nvSpPr>
        <p:spPr/>
        <p:txBody>
          <a:bodyPr/>
          <a:lstStyle/>
          <a:p>
            <a:fld id="{7094ACDF-6AD4-5149-ADD2-BB5527E27AB1}" type="datetime1">
              <a:rPr lang="de-AT" smtClean="0"/>
              <a:t>03.06.20</a:t>
            </a:fld>
            <a:endParaRPr lang="en-US"/>
          </a:p>
        </p:txBody>
      </p:sp>
      <p:sp>
        <p:nvSpPr>
          <p:cNvPr id="4" name="Fußzeilenplatzhalter 3">
            <a:extLst>
              <a:ext uri="{FF2B5EF4-FFF2-40B4-BE49-F238E27FC236}">
                <a16:creationId xmlns:a16="http://schemas.microsoft.com/office/drawing/2014/main" id="{6BDB6B43-47D4-FE42-8928-0EAED66E4562}"/>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4E9485E7-31BF-784E-82CB-6A1B6EF29558}"/>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389130675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CF2DB0F-7425-4A48-86C3-4F12CD9E4D83}"/>
              </a:ext>
            </a:extLst>
          </p:cNvPr>
          <p:cNvSpPr>
            <a:spLocks noGrp="1"/>
          </p:cNvSpPr>
          <p:nvPr>
            <p:ph type="dt" sz="half" idx="10"/>
          </p:nvPr>
        </p:nvSpPr>
        <p:spPr/>
        <p:txBody>
          <a:bodyPr/>
          <a:lstStyle/>
          <a:p>
            <a:fld id="{5B645CE0-08DD-DA4C-B686-0D856CB5454B}" type="datetime1">
              <a:rPr lang="de-AT" smtClean="0"/>
              <a:t>03.06.20</a:t>
            </a:fld>
            <a:endParaRPr lang="en-US"/>
          </a:p>
        </p:txBody>
      </p:sp>
      <p:sp>
        <p:nvSpPr>
          <p:cNvPr id="3" name="Fußzeilenplatzhalter 2">
            <a:extLst>
              <a:ext uri="{FF2B5EF4-FFF2-40B4-BE49-F238E27FC236}">
                <a16:creationId xmlns:a16="http://schemas.microsoft.com/office/drawing/2014/main" id="{8BF255C9-227E-774B-A51E-E004C7B012DB}"/>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A98C3E2D-4217-9441-AC77-23D78B3FB1D4}"/>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139987658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881704-848A-A94D-80C7-681CD526668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F2AA4448-47D1-464D-A281-51B2B11313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AA4AFBDA-A20F-B442-B3A4-27F3719FA2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808FC02-9C26-7A41-B5BB-6E07A7372EC1}"/>
              </a:ext>
            </a:extLst>
          </p:cNvPr>
          <p:cNvSpPr>
            <a:spLocks noGrp="1"/>
          </p:cNvSpPr>
          <p:nvPr>
            <p:ph type="dt" sz="half" idx="10"/>
          </p:nvPr>
        </p:nvSpPr>
        <p:spPr/>
        <p:txBody>
          <a:bodyPr/>
          <a:lstStyle/>
          <a:p>
            <a:fld id="{55B9563A-BF19-E448-BAEB-14E641137338}" type="datetime1">
              <a:rPr lang="de-AT" smtClean="0"/>
              <a:t>03.06.20</a:t>
            </a:fld>
            <a:endParaRPr lang="en-US"/>
          </a:p>
        </p:txBody>
      </p:sp>
      <p:sp>
        <p:nvSpPr>
          <p:cNvPr id="6" name="Fußzeilenplatzhalter 5">
            <a:extLst>
              <a:ext uri="{FF2B5EF4-FFF2-40B4-BE49-F238E27FC236}">
                <a16:creationId xmlns:a16="http://schemas.microsoft.com/office/drawing/2014/main" id="{EEB08CD3-82AB-164D-A621-4A6362DFC7E9}"/>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8E6F900F-6FEA-5C4B-A98D-BA787C0280F8}"/>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207833448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B1D504-1D63-2340-ADE9-FC696B7D2DF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BE405A80-BD0C-8D45-8C3F-8DD1A0BD9D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10D02A46-8678-3D4B-8F36-E4096A756C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5C96689-1126-C945-B248-8CFA96C344C6}"/>
              </a:ext>
            </a:extLst>
          </p:cNvPr>
          <p:cNvSpPr>
            <a:spLocks noGrp="1"/>
          </p:cNvSpPr>
          <p:nvPr>
            <p:ph type="dt" sz="half" idx="10"/>
          </p:nvPr>
        </p:nvSpPr>
        <p:spPr/>
        <p:txBody>
          <a:bodyPr/>
          <a:lstStyle/>
          <a:p>
            <a:fld id="{3F1130CB-742F-5246-AAB1-C1FE7AA06734}" type="datetime1">
              <a:rPr lang="de-AT" smtClean="0"/>
              <a:t>03.06.20</a:t>
            </a:fld>
            <a:endParaRPr lang="en-US"/>
          </a:p>
        </p:txBody>
      </p:sp>
      <p:sp>
        <p:nvSpPr>
          <p:cNvPr id="6" name="Fußzeilenplatzhalter 5">
            <a:extLst>
              <a:ext uri="{FF2B5EF4-FFF2-40B4-BE49-F238E27FC236}">
                <a16:creationId xmlns:a16="http://schemas.microsoft.com/office/drawing/2014/main" id="{BBAAA8EC-AFB8-2A4A-B300-9170434D1B14}"/>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1CA66148-BFEF-2A4B-84C0-FE6813926541}"/>
              </a:ext>
            </a:extLst>
          </p:cNvPr>
          <p:cNvSpPr>
            <a:spLocks noGrp="1"/>
          </p:cNvSpPr>
          <p:nvPr>
            <p:ph type="sldNum" sz="quarter" idx="12"/>
          </p:nvPr>
        </p:nvSpPr>
        <p:spPr/>
        <p:txBody>
          <a:bodyPr/>
          <a:lstStyle/>
          <a:p>
            <a:fld id="{46A6A189-8578-B74F-9120-D7B0D040BBE2}" type="slidenum">
              <a:rPr lang="en-US" smtClean="0"/>
              <a:t>‹Nr.›</a:t>
            </a:fld>
            <a:endParaRPr lang="en-US"/>
          </a:p>
        </p:txBody>
      </p:sp>
    </p:spTree>
    <p:extLst>
      <p:ext uri="{BB962C8B-B14F-4D97-AF65-F5344CB8AC3E}">
        <p14:creationId xmlns:p14="http://schemas.microsoft.com/office/powerpoint/2010/main" val="290515661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2082C50-FEF4-374A-952C-A0A86BFD3C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0232168F-D6D4-F945-BCEC-82D310029B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3DC6705D-0DBD-0C4D-9781-EEBD2D1AE9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F767EF-442F-C34A-B041-6D8F2B7261FB}" type="datetime1">
              <a:rPr lang="de-AT" smtClean="0"/>
              <a:t>03.06.20</a:t>
            </a:fld>
            <a:endParaRPr lang="en-US"/>
          </a:p>
        </p:txBody>
      </p:sp>
      <p:sp>
        <p:nvSpPr>
          <p:cNvPr id="5" name="Fußzeilenplatzhalter 4">
            <a:extLst>
              <a:ext uri="{FF2B5EF4-FFF2-40B4-BE49-F238E27FC236}">
                <a16:creationId xmlns:a16="http://schemas.microsoft.com/office/drawing/2014/main" id="{3EBA2DDF-38D1-F743-96B9-11056E6A1D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C9D1D753-9CBD-6C43-BB92-07D7D49151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A6A189-8578-B74F-9120-D7B0D040BBE2}" type="slidenum">
              <a:rPr lang="en-US" smtClean="0"/>
              <a:t>‹Nr.›</a:t>
            </a:fld>
            <a:endParaRPr lang="en-US"/>
          </a:p>
        </p:txBody>
      </p:sp>
    </p:spTree>
    <p:extLst>
      <p:ext uri="{BB962C8B-B14F-4D97-AF65-F5344CB8AC3E}">
        <p14:creationId xmlns:p14="http://schemas.microsoft.com/office/powerpoint/2010/main" val="35223162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tags" Target="../tags/tag3.xml"/><Relationship Id="rId7" Type="http://schemas.openxmlformats.org/officeDocument/2006/relationships/notesSlide" Target="../notesSlides/notesSlide9.xml"/><Relationship Id="rId2" Type="http://schemas.openxmlformats.org/officeDocument/2006/relationships/video" Target="https://www.youtube.com/embed/ITQf8aF1p-A?feature=oembed" TargetMode="Externa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1.jpeg"/></Relationships>
</file>

<file path=ppt/slides/_rels/slide1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8.xml"/><Relationship Id="rId7" Type="http://schemas.openxmlformats.org/officeDocument/2006/relationships/notesSlide" Target="../notesSlides/notesSlide10.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Layout" Target="../slideLayouts/slideLayout2.xml"/><Relationship Id="rId5" Type="http://schemas.openxmlformats.org/officeDocument/2006/relationships/tags" Target="../tags/tag10.xml"/><Relationship Id="rId10" Type="http://schemas.openxmlformats.org/officeDocument/2006/relationships/image" Target="../media/image18.jpeg"/><Relationship Id="rId4" Type="http://schemas.openxmlformats.org/officeDocument/2006/relationships/tags" Target="../tags/tag9.xml"/><Relationship Id="rId9"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jpeg"/><Relationship Id="rId5" Type="http://schemas.openxmlformats.org/officeDocument/2006/relationships/slideLayout" Target="../slideLayouts/slideLayout2.xml"/><Relationship Id="rId4" Type="http://schemas.openxmlformats.org/officeDocument/2006/relationships/tags" Target="../tags/tag17.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20.xml"/><Relationship Id="rId7"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1.jpeg"/><Relationship Id="rId5" Type="http://schemas.openxmlformats.org/officeDocument/2006/relationships/tags" Target="../tags/tag22.xml"/><Relationship Id="rId10" Type="http://schemas.openxmlformats.org/officeDocument/2006/relationships/image" Target="../media/image20.jpeg"/><Relationship Id="rId4" Type="http://schemas.openxmlformats.org/officeDocument/2006/relationships/tags" Target="../tags/tag21.xml"/><Relationship Id="rId9" Type="http://schemas.openxmlformats.org/officeDocument/2006/relationships/image" Target="../media/image19.jpeg"/></Relationships>
</file>

<file path=ppt/slides/_rels/slide1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tags" Target="../tags/tag29.xml"/><Relationship Id="rId7"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10" Type="http://schemas.openxmlformats.org/officeDocument/2006/relationships/image" Target="../media/image1.jpeg"/><Relationship Id="rId4" Type="http://schemas.openxmlformats.org/officeDocument/2006/relationships/tags" Target="../tags/tag30.xml"/><Relationship Id="rId9" Type="http://schemas.openxmlformats.org/officeDocument/2006/relationships/image" Target="../media/image22.jpeg"/></Relationships>
</file>

<file path=ppt/slides/_rels/slide1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5.xml"/><Relationship Id="rId7" Type="http://schemas.openxmlformats.org/officeDocument/2006/relationships/image" Target="../media/image23.jpe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Layout" Target="../slideLayouts/slideLayout2.xml"/><Relationship Id="rId5" Type="http://schemas.openxmlformats.org/officeDocument/2006/relationships/tags" Target="../tags/tag37.xml"/><Relationship Id="rId4" Type="http://schemas.openxmlformats.org/officeDocument/2006/relationships/tags" Target="../tags/tag36.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image" Target="../media/image1.jpeg"/><Relationship Id="rId5" Type="http://schemas.openxmlformats.org/officeDocument/2006/relationships/tags" Target="../tags/tag42.xml"/><Relationship Id="rId10" Type="http://schemas.openxmlformats.org/officeDocument/2006/relationships/image" Target="../media/image25.jpeg"/><Relationship Id="rId4" Type="http://schemas.openxmlformats.org/officeDocument/2006/relationships/tags" Target="../tags/tag41.xml"/><Relationship Id="rId9"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47.xml"/><Relationship Id="rId7"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image" Target="../media/image1.jpeg"/><Relationship Id="rId5" Type="http://schemas.openxmlformats.org/officeDocument/2006/relationships/tags" Target="../tags/tag49.xml"/><Relationship Id="rId10" Type="http://schemas.openxmlformats.org/officeDocument/2006/relationships/image" Target="../media/image27.jpeg"/><Relationship Id="rId4" Type="http://schemas.openxmlformats.org/officeDocument/2006/relationships/tags" Target="../tags/tag48.xml"/><Relationship Id="rId9"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1.jpe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28.jpeg"/><Relationship Id="rId5" Type="http://schemas.openxmlformats.org/officeDocument/2006/relationships/slideLayout" Target="../slideLayouts/slideLayout2.xml"/><Relationship Id="rId4" Type="http://schemas.openxmlformats.org/officeDocument/2006/relationships/tags" Target="../tags/tag57.xml"/></Relationships>
</file>

<file path=ppt/slides/_rels/slide2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60.xml"/><Relationship Id="rId7" Type="http://schemas.openxmlformats.org/officeDocument/2006/relationships/notesSlide" Target="../notesSlides/notesSlide13.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image" Target="../media/image29.jpeg"/></Relationships>
</file>

<file path=ppt/slides/_rels/slide23.xml.rels><?xml version="1.0" encoding="UTF-8" standalone="yes"?>
<Relationships xmlns="http://schemas.openxmlformats.org/package/2006/relationships"><Relationship Id="rId8" Type="http://schemas.openxmlformats.org/officeDocument/2006/relationships/hyperlink" Target="https://worldwideweb.cern.ch/" TargetMode="External"/><Relationship Id="rId13" Type="http://schemas.openxmlformats.org/officeDocument/2006/relationships/hyperlink" Target="https://webrtc.org/getting-started/overview" TargetMode="External"/><Relationship Id="rId18" Type="http://schemas.openxmlformats.org/officeDocument/2006/relationships/hyperlink" Target="https://www.vikingcodeschool.com/html5-and-css3/html5-semantic-tags" TargetMode="External"/><Relationship Id="rId3" Type="http://schemas.openxmlformats.org/officeDocument/2006/relationships/tags" Target="../tags/tag68.xml"/><Relationship Id="rId7" Type="http://schemas.openxmlformats.org/officeDocument/2006/relationships/hyperlink" Target="https://www.duden.de/node/25742/revision/25771" TargetMode="External"/><Relationship Id="rId12" Type="http://schemas.openxmlformats.org/officeDocument/2006/relationships/hyperlink" Target="https://www.html5rocks.com/en/tutorials/internals/howbrowserswork/" TargetMode="External"/><Relationship Id="rId17" Type="http://schemas.openxmlformats.org/officeDocument/2006/relationships/hyperlink" Target="https://developer.mozilla.org/de/docs/Web/HTML/HTML5" TargetMode="External"/><Relationship Id="rId2" Type="http://schemas.openxmlformats.org/officeDocument/2006/relationships/tags" Target="../tags/tag67.xml"/><Relationship Id="rId16" Type="http://schemas.openxmlformats.org/officeDocument/2006/relationships/hyperlink" Target="https://www.w3schools.com/html/html5_canvas.asp" TargetMode="External"/><Relationship Id="rId1" Type="http://schemas.openxmlformats.org/officeDocument/2006/relationships/tags" Target="../tags/tag66.xml"/><Relationship Id="rId6" Type="http://schemas.openxmlformats.org/officeDocument/2006/relationships/hyperlink" Target="https://gs.statcounter.com/browser-market-share#monthly-200901-202004" TargetMode="External"/><Relationship Id="rId11" Type="http://schemas.openxmlformats.org/officeDocument/2006/relationships/hyperlink" Target="https://www.w3.org/Consortium/facts" TargetMode="External"/><Relationship Id="rId5" Type="http://schemas.openxmlformats.org/officeDocument/2006/relationships/slideLayout" Target="../slideLayouts/slideLayout2.xml"/><Relationship Id="rId15" Type="http://schemas.openxmlformats.org/officeDocument/2006/relationships/hyperlink" Target="https://www.w3.org/TR/2014/REC-html5-20141028/" TargetMode="External"/><Relationship Id="rId10" Type="http://schemas.openxmlformats.org/officeDocument/2006/relationships/hyperlink" Target="https://www.smashingmagazine.com/2019/01/web-standards-guide/" TargetMode="External"/><Relationship Id="rId19" Type="http://schemas.openxmlformats.org/officeDocument/2006/relationships/image" Target="../media/image1.jpeg"/><Relationship Id="rId4" Type="http://schemas.openxmlformats.org/officeDocument/2006/relationships/tags" Target="../tags/tag69.xml"/><Relationship Id="rId9" Type="http://schemas.openxmlformats.org/officeDocument/2006/relationships/hyperlink" Target="https://www.chromium.org/Home" TargetMode="External"/><Relationship Id="rId14" Type="http://schemas.openxmlformats.org/officeDocument/2006/relationships/hyperlink" Target="https://www.pcwelt.de/ratgeber/Browser-%20History__Die_10_wichtigsten_Meilensteine-Internet-7909354.html"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line-mode.cern.ch/" TargetMode="External"/><Relationship Id="rId13" Type="http://schemas.openxmlformats.org/officeDocument/2006/relationships/hyperlink" Target="https://www.w3.org/standards/" TargetMode="External"/><Relationship Id="rId18" Type="http://schemas.openxmlformats.org/officeDocument/2006/relationships/hyperlink" Target="https://www.w3schools.com/css/tryit.asp?filename=trycss_buttons_animate3" TargetMode="External"/><Relationship Id="rId3" Type="http://schemas.openxmlformats.org/officeDocument/2006/relationships/tags" Target="../tags/tag72.xml"/><Relationship Id="rId21" Type="http://schemas.openxmlformats.org/officeDocument/2006/relationships/hyperlink" Target="https://www.quora.com/What-is-the-role-of-HTML-CSS-and-JS-in-front-end-development" TargetMode="External"/><Relationship Id="rId7" Type="http://schemas.openxmlformats.org/officeDocument/2006/relationships/hyperlink" Target="https://blog.wiwo.de/look-at-it/2016/05/04/die-ersten-male-im-internet-%20von-der-ersten-e-mail-1971-bis-zum-ersten-instagram-foto-2010/" TargetMode="External"/><Relationship Id="rId12" Type="http://schemas.openxmlformats.org/officeDocument/2006/relationships/hyperlink" Target="https://brave.com/" TargetMode="External"/><Relationship Id="rId17" Type="http://schemas.openxmlformats.org/officeDocument/2006/relationships/hyperlink" Target="https://www.w3.org/History/1989/proposal.html" TargetMode="External"/><Relationship Id="rId2" Type="http://schemas.openxmlformats.org/officeDocument/2006/relationships/tags" Target="../tags/tag71.xml"/><Relationship Id="rId16" Type="http://schemas.openxmlformats.org/officeDocument/2006/relationships/hyperlink" Target="http://html5index.org/" TargetMode="External"/><Relationship Id="rId20" Type="http://schemas.openxmlformats.org/officeDocument/2006/relationships/hyperlink" Target="https://developer.mozilla.org/en-US/docs/Learn/JavaScript/First_steps/What_is_JavaScript" TargetMode="External"/><Relationship Id="rId1" Type="http://schemas.openxmlformats.org/officeDocument/2006/relationships/tags" Target="../tags/tag70.xml"/><Relationship Id="rId6" Type="http://schemas.openxmlformats.org/officeDocument/2006/relationships/hyperlink" Target="https://wiki.selfhtml.org/wiki/JavaScript/Canvas/Animation" TargetMode="External"/><Relationship Id="rId11" Type="http://schemas.openxmlformats.org/officeDocument/2006/relationships/hyperlink" Target="https://www.focus.de/digital/internet/internetgeschichte/tid-13637/vor-20-jahren-%20internet-versus-world-wide-web_aid_379722.html" TargetMode="External"/><Relationship Id="rId5" Type="http://schemas.openxmlformats.org/officeDocument/2006/relationships/notesSlide" Target="../notesSlides/notesSlide14.xml"/><Relationship Id="rId15" Type="http://schemas.openxmlformats.org/officeDocument/2006/relationships/hyperlink" Target="https://home.cern/science/computing/birth-web" TargetMode="External"/><Relationship Id="rId23" Type="http://schemas.openxmlformats.org/officeDocument/2006/relationships/image" Target="../media/image1.jpeg"/><Relationship Id="rId10" Type="http://schemas.openxmlformats.org/officeDocument/2006/relationships/hyperlink" Target="https://www.w3.org/People/Berners-Lee/" TargetMode="External"/><Relationship Id="rId19" Type="http://schemas.openxmlformats.org/officeDocument/2006/relationships/hyperlink" Target="https://www.ionos.de/digitalguide/websites/web-entwicklung/was-ist-ein-browser/" TargetMode="External"/><Relationship Id="rId4" Type="http://schemas.openxmlformats.org/officeDocument/2006/relationships/slideLayout" Target="../slideLayouts/slideLayout2.xml"/><Relationship Id="rId9" Type="http://schemas.openxmlformats.org/officeDocument/2006/relationships/hyperlink" Target="https://crossbrowsertesting.com/blog/test-%20automation/history-of-web-browsers/" TargetMode="External"/><Relationship Id="rId14" Type="http://schemas.openxmlformats.org/officeDocument/2006/relationships/hyperlink" Target="https://de.statista.com/statistik/daten/studie/158095/umfrage/meistgenutzte-browser-%20im-internet-weltweit/" TargetMode="External"/><Relationship Id="rId22" Type="http://schemas.openxmlformats.org/officeDocument/2006/relationships/hyperlink" Target="https://en.wikipedia.org/w/index.php?title=Tim_Berners-Lee&amp;oldid=948684222"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en.wikipedia.org/wiki/Browser_wars#/media/File:Layout_engine_usage_share-2009-01-07.svg" TargetMode="External"/><Relationship Id="rId3" Type="http://schemas.openxmlformats.org/officeDocument/2006/relationships/tags" Target="../tags/tag78.xml"/><Relationship Id="rId7" Type="http://schemas.openxmlformats.org/officeDocument/2006/relationships/hyperlink" Target="https://en.wikipedia.org/w/index.php?title=Tim_Berners-Lee&amp;oldid=948684222" TargetMode="Externa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1.jpeg"/><Relationship Id="rId11" Type="http://schemas.openxmlformats.org/officeDocument/2006/relationships/hyperlink" Target="https://html.com/html5/#What_is_HTML5" TargetMode="External"/><Relationship Id="rId5" Type="http://schemas.openxmlformats.org/officeDocument/2006/relationships/notesSlide" Target="../notesSlides/notesSlide15.xml"/><Relationship Id="rId10" Type="http://schemas.openxmlformats.org/officeDocument/2006/relationships/hyperlink" Target="https://en.wikipedia.org/w/index.php?title=Web_browser&amp;oldid=948219627" TargetMode="External"/><Relationship Id="rId4" Type="http://schemas.openxmlformats.org/officeDocument/2006/relationships/slideLayout" Target="../slideLayouts/slideLayout2.xml"/><Relationship Id="rId9" Type="http://schemas.openxmlformats.org/officeDocument/2006/relationships/hyperlink" Target="https://en.wikipedia.org/w/index.php?title=Internet&amp;oldid=94998800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244033-4248-FD44-B3B7-340E0BDAB680}"/>
              </a:ext>
            </a:extLst>
          </p:cNvPr>
          <p:cNvSpPr>
            <a:spLocks noGrp="1"/>
          </p:cNvSpPr>
          <p:nvPr>
            <p:ph type="ctrTitle"/>
          </p:nvPr>
        </p:nvSpPr>
        <p:spPr>
          <a:xfrm>
            <a:off x="1182914" y="558034"/>
            <a:ext cx="9826172" cy="3634462"/>
          </a:xfrm>
        </p:spPr>
        <p:txBody>
          <a:bodyPr>
            <a:normAutofit/>
          </a:bodyPr>
          <a:lstStyle/>
          <a:p>
            <a:pPr algn="ctr"/>
            <a:r>
              <a:rPr lang="en-US" sz="3600" b="1"/>
              <a:t>Seminar paper from the course "Seminar from BIS" about</a:t>
            </a:r>
            <a:r>
              <a:rPr lang="de-DE" sz="3600" b="1">
                <a:solidFill>
                  <a:srgbClr val="434343"/>
                </a:solidFill>
              </a:rPr>
              <a:t> </a:t>
            </a:r>
            <a:br>
              <a:rPr lang="de-DE" sz="3600" b="1">
                <a:solidFill>
                  <a:srgbClr val="434343"/>
                </a:solidFill>
              </a:rPr>
            </a:br>
            <a:br>
              <a:rPr lang="de-DE" sz="3600" b="1">
                <a:solidFill>
                  <a:srgbClr val="434343"/>
                </a:solidFill>
              </a:rPr>
            </a:br>
            <a:r>
              <a:rPr lang="de-DE" sz="3600" b="1"/>
              <a:t>„Webbrowser </a:t>
            </a:r>
            <a:br>
              <a:rPr lang="de-DE" sz="3600" b="1"/>
            </a:br>
            <a:r>
              <a:rPr lang="de-DE" sz="3600" b="1"/>
              <a:t>– </a:t>
            </a:r>
            <a:br>
              <a:rPr lang="de-DE" sz="3600" b="1"/>
            </a:br>
            <a:r>
              <a:rPr lang="de-DE" sz="3600" b="1"/>
              <a:t>History, Concepts, Market“</a:t>
            </a:r>
            <a:br>
              <a:rPr lang="de-DE" sz="3600" b="1"/>
            </a:br>
            <a:endParaRPr lang="en-US" sz="3600"/>
          </a:p>
        </p:txBody>
      </p:sp>
      <p:sp>
        <p:nvSpPr>
          <p:cNvPr id="3" name="Untertitel 2">
            <a:extLst>
              <a:ext uri="{FF2B5EF4-FFF2-40B4-BE49-F238E27FC236}">
                <a16:creationId xmlns:a16="http://schemas.microsoft.com/office/drawing/2014/main" id="{A7E67866-28F4-DC4D-87AB-E18A1D49C387}"/>
              </a:ext>
            </a:extLst>
          </p:cNvPr>
          <p:cNvSpPr>
            <a:spLocks noGrp="1"/>
          </p:cNvSpPr>
          <p:nvPr>
            <p:ph type="subTitle" idx="1"/>
          </p:nvPr>
        </p:nvSpPr>
        <p:spPr>
          <a:xfrm>
            <a:off x="1865086" y="4192496"/>
            <a:ext cx="8952550" cy="2237220"/>
          </a:xfrm>
        </p:spPr>
        <p:txBody>
          <a:bodyPr>
            <a:normAutofit fontScale="25000" lnSpcReduction="20000"/>
          </a:bodyPr>
          <a:lstStyle/>
          <a:p>
            <a:pPr algn="ctr">
              <a:lnSpc>
                <a:spcPct val="170000"/>
              </a:lnSpc>
            </a:pPr>
            <a:br>
              <a:rPr lang="de-DE" b="1"/>
            </a:br>
            <a:r>
              <a:rPr lang="de-DE" sz="8000" b="1"/>
              <a:t>FS - Number : 4167 </a:t>
            </a:r>
            <a:br>
              <a:rPr lang="de-DE" sz="8000" b="1"/>
            </a:br>
            <a:r>
              <a:rPr lang="de-DE" sz="8000" b="1"/>
              <a:t>FS – Head: </a:t>
            </a:r>
            <a:r>
              <a:rPr lang="de-AT" sz="8000" b="1" err="1"/>
              <a:t>ao.Univ.Prof. Dr. Rony G. Flatscher</a:t>
            </a:r>
            <a:br>
              <a:rPr lang="de-AT" sz="8000" b="1" err="1"/>
            </a:br>
            <a:r>
              <a:rPr lang="de-AT" sz="8000" b="1" err="1"/>
              <a:t>Term: Summer 2020</a:t>
            </a:r>
            <a:br>
              <a:rPr lang="de-AT" sz="8000" b="1" err="1"/>
            </a:br>
            <a:r>
              <a:rPr lang="de-AT" sz="8000" b="1" err="1"/>
              <a:t>Tim Feldmann (h1552931)</a:t>
            </a:r>
            <a:endParaRPr lang="en-US" sz="8000"/>
          </a:p>
        </p:txBody>
      </p:sp>
      <p:pic>
        <p:nvPicPr>
          <p:cNvPr id="4" name="Grafik 3" descr="page1image12472800">
            <a:extLst>
              <a:ext uri="{FF2B5EF4-FFF2-40B4-BE49-F238E27FC236}">
                <a16:creationId xmlns:a16="http://schemas.microsoft.com/office/drawing/2014/main" id="{9EA415B4-34B0-D244-82A9-E3451E70DFB8}"/>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374231572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203D91-750D-1B45-ACA7-BE4ED583824C}"/>
              </a:ext>
            </a:extLst>
          </p:cNvPr>
          <p:cNvSpPr>
            <a:spLocks noGrp="1"/>
          </p:cNvSpPr>
          <p:nvPr>
            <p:ph type="title"/>
          </p:nvPr>
        </p:nvSpPr>
        <p:spPr>
          <a:xfrm>
            <a:off x="838200" y="0"/>
            <a:ext cx="10515600" cy="1325563"/>
          </a:xfrm>
        </p:spPr>
        <p:txBody>
          <a:bodyPr/>
          <a:lstStyle/>
          <a:p>
            <a:r>
              <a:rPr lang="en-US"/>
              <a:t>CSS 3 Standards</a:t>
            </a:r>
          </a:p>
        </p:txBody>
      </p:sp>
      <p:sp>
        <p:nvSpPr>
          <p:cNvPr id="3" name="Inhaltsplatzhalter 2">
            <a:extLst>
              <a:ext uri="{FF2B5EF4-FFF2-40B4-BE49-F238E27FC236}">
                <a16:creationId xmlns:a16="http://schemas.microsoft.com/office/drawing/2014/main" id="{1333D416-5E41-8E45-9C16-6A5F3979C696}"/>
              </a:ext>
            </a:extLst>
          </p:cNvPr>
          <p:cNvSpPr>
            <a:spLocks noGrp="1"/>
          </p:cNvSpPr>
          <p:nvPr>
            <p:ph idx="1"/>
          </p:nvPr>
        </p:nvSpPr>
        <p:spPr>
          <a:xfrm>
            <a:off x="7840967" y="1743076"/>
            <a:ext cx="3774771" cy="3209925"/>
          </a:xfrm>
        </p:spPr>
        <p:txBody>
          <a:bodyPr>
            <a:normAutofit fontScale="92500" lnSpcReduction="20000"/>
          </a:bodyPr>
          <a:lstStyle/>
          <a:p>
            <a:r>
              <a:rPr lang="de-AT"/>
              <a:t>Cascading Style Sheets (CSS) is the language for describing the presentation of Web pages, including colors, layout, and fonts. </a:t>
            </a:r>
          </a:p>
          <a:p>
            <a:r>
              <a:rPr lang="de-AT"/>
              <a:t>CSS is a common living standard and is constantly being developed by the W3C.</a:t>
            </a:r>
          </a:p>
          <a:p>
            <a:endParaRPr lang="de-AT"/>
          </a:p>
          <a:p>
            <a:endParaRPr lang="en-US"/>
          </a:p>
        </p:txBody>
      </p:sp>
      <p:sp>
        <p:nvSpPr>
          <p:cNvPr id="4" name="Foliennummernplatzhalter 3">
            <a:extLst>
              <a:ext uri="{FF2B5EF4-FFF2-40B4-BE49-F238E27FC236}">
                <a16:creationId xmlns:a16="http://schemas.microsoft.com/office/drawing/2014/main" id="{C93FE5AA-C21E-D34F-A382-30F10E655121}"/>
              </a:ext>
            </a:extLst>
          </p:cNvPr>
          <p:cNvSpPr>
            <a:spLocks noGrp="1"/>
          </p:cNvSpPr>
          <p:nvPr>
            <p:ph type="sldNum" sz="quarter" idx="12"/>
          </p:nvPr>
        </p:nvSpPr>
        <p:spPr/>
        <p:txBody>
          <a:bodyPr/>
          <a:lstStyle/>
          <a:p>
            <a:fld id="{46A6A189-8578-B74F-9120-D7B0D040BBE2}" type="slidenum">
              <a:rPr lang="en-US" smtClean="0"/>
              <a:t>10</a:t>
            </a:fld>
            <a:endParaRPr lang="en-US"/>
          </a:p>
        </p:txBody>
      </p:sp>
      <p:pic>
        <p:nvPicPr>
          <p:cNvPr id="2049" name="Picture 1" descr="page22image24353280">
            <a:extLst>
              <a:ext uri="{FF2B5EF4-FFF2-40B4-BE49-F238E27FC236}">
                <a16:creationId xmlns:a16="http://schemas.microsoft.com/office/drawing/2014/main" id="{052337A1-F468-6C45-8945-52ED0854B11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588" y="1747814"/>
            <a:ext cx="7250207" cy="3609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Grafik 5" descr="page1image12472800">
            <a:extLst>
              <a:ext uri="{FF2B5EF4-FFF2-40B4-BE49-F238E27FC236}">
                <a16:creationId xmlns:a16="http://schemas.microsoft.com/office/drawing/2014/main" id="{61600E93-BEB3-F445-9C6A-FD0ED5300377}"/>
              </a:ext>
            </a:extLst>
          </p:cNvPr>
          <p:cNvPicPr/>
          <p:nvPr/>
        </p:nvPicPr>
        <p:blipFill>
          <a:blip r:embed="rId4">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294864294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203D91-750D-1B45-ACA7-BE4ED583824C}"/>
              </a:ext>
            </a:extLst>
          </p:cNvPr>
          <p:cNvSpPr>
            <a:spLocks noGrp="1"/>
          </p:cNvSpPr>
          <p:nvPr>
            <p:ph type="title"/>
          </p:nvPr>
        </p:nvSpPr>
        <p:spPr>
          <a:xfrm>
            <a:off x="838200" y="0"/>
            <a:ext cx="10515600" cy="1325563"/>
          </a:xfrm>
        </p:spPr>
        <p:txBody>
          <a:bodyPr/>
          <a:lstStyle/>
          <a:p>
            <a:r>
              <a:rPr lang="en-US"/>
              <a:t>JavaScript Standards</a:t>
            </a:r>
          </a:p>
        </p:txBody>
      </p:sp>
      <p:sp>
        <p:nvSpPr>
          <p:cNvPr id="3" name="Inhaltsplatzhalter 2">
            <a:extLst>
              <a:ext uri="{FF2B5EF4-FFF2-40B4-BE49-F238E27FC236}">
                <a16:creationId xmlns:a16="http://schemas.microsoft.com/office/drawing/2014/main" id="{1333D416-5E41-8E45-9C16-6A5F3979C696}"/>
              </a:ext>
            </a:extLst>
          </p:cNvPr>
          <p:cNvSpPr>
            <a:spLocks noGrp="1"/>
          </p:cNvSpPr>
          <p:nvPr>
            <p:ph idx="1"/>
          </p:nvPr>
        </p:nvSpPr>
        <p:spPr>
          <a:xfrm>
            <a:off x="7227391" y="968970"/>
            <a:ext cx="4964609" cy="3777622"/>
          </a:xfrm>
        </p:spPr>
        <p:txBody>
          <a:bodyPr>
            <a:normAutofit fontScale="92500" lnSpcReduction="20000"/>
          </a:bodyPr>
          <a:lstStyle/>
          <a:p>
            <a:r>
              <a:rPr lang="en-US"/>
              <a:t>JavaScript is a scripting or programming language that allows users to implement complex features on web pages. </a:t>
            </a:r>
          </a:p>
          <a:p>
            <a:r>
              <a:rPr lang="en-US"/>
              <a:t>Java Script is used for displaying timely content updates, interactive maps, animated 2D/3D graphics, scrolling video jukeboxes, and more </a:t>
            </a:r>
          </a:p>
          <a:p>
            <a:r>
              <a:rPr lang="de-AT"/>
              <a:t>APIs (application programming interface): WebRTC, DOM API, Geolocation API </a:t>
            </a:r>
          </a:p>
          <a:p>
            <a:endParaRPr lang="en-US"/>
          </a:p>
          <a:p>
            <a:endParaRPr lang="en-US"/>
          </a:p>
        </p:txBody>
      </p:sp>
      <p:sp>
        <p:nvSpPr>
          <p:cNvPr id="4" name="Foliennummernplatzhalter 3">
            <a:extLst>
              <a:ext uri="{FF2B5EF4-FFF2-40B4-BE49-F238E27FC236}">
                <a16:creationId xmlns:a16="http://schemas.microsoft.com/office/drawing/2014/main" id="{C93FE5AA-C21E-D34F-A382-30F10E655121}"/>
              </a:ext>
            </a:extLst>
          </p:cNvPr>
          <p:cNvSpPr>
            <a:spLocks noGrp="1"/>
          </p:cNvSpPr>
          <p:nvPr>
            <p:ph type="sldNum" sz="quarter" idx="12"/>
          </p:nvPr>
        </p:nvSpPr>
        <p:spPr/>
        <p:txBody>
          <a:bodyPr/>
          <a:lstStyle/>
          <a:p>
            <a:fld id="{46A6A189-8578-B74F-9120-D7B0D040BBE2}" type="slidenum">
              <a:rPr lang="en-US" smtClean="0"/>
              <a:t>11</a:t>
            </a:fld>
            <a:endParaRPr lang="en-US"/>
          </a:p>
        </p:txBody>
      </p:sp>
      <p:pic>
        <p:nvPicPr>
          <p:cNvPr id="3076" name="Picture 4" descr="page24image24449712">
            <a:extLst>
              <a:ext uri="{FF2B5EF4-FFF2-40B4-BE49-F238E27FC236}">
                <a16:creationId xmlns:a16="http://schemas.microsoft.com/office/drawing/2014/main" id="{5BC93722-1DE4-F144-BA4E-B09EF465B1F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0094" y="1885903"/>
            <a:ext cx="6651438" cy="37394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Grafik 5" descr="page1image12472800">
            <a:extLst>
              <a:ext uri="{FF2B5EF4-FFF2-40B4-BE49-F238E27FC236}">
                <a16:creationId xmlns:a16="http://schemas.microsoft.com/office/drawing/2014/main" id="{85224DCB-2C18-0242-82EE-1E5454365948}"/>
              </a:ext>
            </a:extLst>
          </p:cNvPr>
          <p:cNvPicPr/>
          <p:nvPr/>
        </p:nvPicPr>
        <p:blipFill>
          <a:blip r:embed="rId4">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284107891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884FBE-239E-DA40-8C6E-AA1E1996C71B}"/>
              </a:ext>
            </a:extLst>
          </p:cNvPr>
          <p:cNvSpPr>
            <a:spLocks noGrp="1"/>
          </p:cNvSpPr>
          <p:nvPr>
            <p:ph type="title"/>
          </p:nvPr>
        </p:nvSpPr>
        <p:spPr>
          <a:xfrm>
            <a:off x="838200" y="0"/>
            <a:ext cx="10515600" cy="1325563"/>
          </a:xfrm>
        </p:spPr>
        <p:txBody>
          <a:bodyPr/>
          <a:lstStyle/>
          <a:p>
            <a:r>
              <a:rPr lang="en-US"/>
              <a:t>Best Practices</a:t>
            </a:r>
          </a:p>
        </p:txBody>
      </p:sp>
      <p:sp>
        <p:nvSpPr>
          <p:cNvPr id="3" name="Inhaltsplatzhalter 2">
            <a:extLst>
              <a:ext uri="{FF2B5EF4-FFF2-40B4-BE49-F238E27FC236}">
                <a16:creationId xmlns:a16="http://schemas.microsoft.com/office/drawing/2014/main" id="{9CAC3CE8-59C4-014D-BBA2-AB446938B320}"/>
              </a:ext>
            </a:extLst>
          </p:cNvPr>
          <p:cNvSpPr>
            <a:spLocks noGrp="1"/>
          </p:cNvSpPr>
          <p:nvPr>
            <p:ph idx="1"/>
          </p:nvPr>
        </p:nvSpPr>
        <p:spPr/>
        <p:txBody>
          <a:bodyPr/>
          <a:lstStyle/>
          <a:p>
            <a:r>
              <a:rPr lang="de-AT"/>
              <a:t>Cross-browser compatibility </a:t>
            </a:r>
          </a:p>
          <a:p>
            <a:r>
              <a:rPr lang="de-AT" err="1"/>
              <a:t>Responsive web design </a:t>
            </a:r>
          </a:p>
          <a:p>
            <a:r>
              <a:rPr lang="de-AT"/>
              <a:t>Performance </a:t>
            </a:r>
          </a:p>
          <a:p>
            <a:r>
              <a:rPr lang="de-AT"/>
              <a:t>Privacy and Security </a:t>
            </a:r>
          </a:p>
          <a:p>
            <a:r>
              <a:rPr lang="de-AT" err="1"/>
              <a:t>Accessibility </a:t>
            </a:r>
          </a:p>
          <a:p>
            <a:endParaRPr lang="en-US"/>
          </a:p>
        </p:txBody>
      </p:sp>
      <p:sp>
        <p:nvSpPr>
          <p:cNvPr id="4" name="Foliennummernplatzhalter 3">
            <a:extLst>
              <a:ext uri="{FF2B5EF4-FFF2-40B4-BE49-F238E27FC236}">
                <a16:creationId xmlns:a16="http://schemas.microsoft.com/office/drawing/2014/main" id="{652DA849-9B8D-D643-A252-3E6C124275EF}"/>
              </a:ext>
            </a:extLst>
          </p:cNvPr>
          <p:cNvSpPr>
            <a:spLocks noGrp="1"/>
          </p:cNvSpPr>
          <p:nvPr>
            <p:ph type="sldNum" sz="quarter" idx="12"/>
          </p:nvPr>
        </p:nvSpPr>
        <p:spPr/>
        <p:txBody>
          <a:bodyPr/>
          <a:lstStyle/>
          <a:p>
            <a:fld id="{46A6A189-8578-B74F-9120-D7B0D040BBE2}" type="slidenum">
              <a:rPr lang="en-US" smtClean="0"/>
              <a:t>12</a:t>
            </a:fld>
            <a:endParaRPr lang="en-US"/>
          </a:p>
        </p:txBody>
      </p:sp>
      <p:pic>
        <p:nvPicPr>
          <p:cNvPr id="5" name="Grafik 4" descr="page1image12472800">
            <a:extLst>
              <a:ext uri="{FF2B5EF4-FFF2-40B4-BE49-F238E27FC236}">
                <a16:creationId xmlns:a16="http://schemas.microsoft.com/office/drawing/2014/main" id="{C8978CA5-7BBC-E340-8735-937C8031C8F4}"/>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264077657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1AA48-5AF1-B84E-A271-2EA87827133A}"/>
              </a:ext>
            </a:extLst>
          </p:cNvPr>
          <p:cNvSpPr>
            <a:spLocks noGrp="1"/>
          </p:cNvSpPr>
          <p:nvPr>
            <p:ph type="title"/>
            <p:custDataLst>
              <p:tags r:id="rId1"/>
            </p:custDataLst>
          </p:nvPr>
        </p:nvSpPr>
        <p:spPr>
          <a:xfrm>
            <a:off x="838200" y="0"/>
            <a:ext cx="10515600" cy="1325563"/>
          </a:xfrm>
        </p:spPr>
        <p:txBody>
          <a:bodyPr/>
          <a:lstStyle/>
          <a:p>
            <a:r>
              <a:rPr lang="en-US"/>
              <a:t>3. Market </a:t>
            </a:r>
          </a:p>
        </p:txBody>
      </p:sp>
      <p:pic>
        <p:nvPicPr>
          <p:cNvPr id="4" name="Onlinemedien 3" descr="Usage Share of Internet Browsers 1996 - 2019">
            <a:hlinkClick r:id="" action="ppaction://media"/>
            <a:extLst>
              <a:ext uri="{FF2B5EF4-FFF2-40B4-BE49-F238E27FC236}">
                <a16:creationId xmlns:a16="http://schemas.microsoft.com/office/drawing/2014/main" id="{CAA7B278-F95A-8341-BA4D-DEB422AC8A52}"/>
              </a:ext>
            </a:extLst>
          </p:cNvPr>
          <p:cNvPicPr>
            <a:picLocks noGrp="1" noRot="1" noChangeAspect="1"/>
          </p:cNvPicPr>
          <p:nvPr>
            <p:ph idx="1"/>
            <a:videoFile r:link="rId2"/>
            <p:custDataLst>
              <p:tags r:id="rId3"/>
            </p:custDataLst>
          </p:nvPr>
        </p:nvPicPr>
        <p:blipFill>
          <a:blip r:embed="rId8"/>
          <a:stretch>
            <a:fillRect/>
          </a:stretch>
        </p:blipFill>
        <p:spPr>
          <a:xfrm>
            <a:off x="2706688" y="2051050"/>
            <a:ext cx="7019925" cy="3948113"/>
          </a:xfrm>
          <a:prstGeom prst="rect">
            <a:avLst/>
          </a:prstGeom>
        </p:spPr>
      </p:pic>
      <p:sp>
        <p:nvSpPr>
          <p:cNvPr id="6" name="Foliennummernplatzhalter 5">
            <a:extLst>
              <a:ext uri="{FF2B5EF4-FFF2-40B4-BE49-F238E27FC236}">
                <a16:creationId xmlns:a16="http://schemas.microsoft.com/office/drawing/2014/main" id="{90A938C4-AB9E-B84F-AFE3-DAB08792F507}"/>
              </a:ext>
            </a:extLst>
          </p:cNvPr>
          <p:cNvSpPr>
            <a:spLocks noGrp="1"/>
          </p:cNvSpPr>
          <p:nvPr>
            <p:ph type="sldNum" sz="quarter" idx="12"/>
            <p:custDataLst>
              <p:tags r:id="rId4"/>
            </p:custDataLst>
          </p:nvPr>
        </p:nvSpPr>
        <p:spPr/>
        <p:txBody>
          <a:bodyPr/>
          <a:lstStyle/>
          <a:p>
            <a:fld id="{46A6A189-8578-B74F-9120-D7B0D040BBE2}" type="slidenum">
              <a:rPr lang="en-US" smtClean="0"/>
              <a:t>13</a:t>
            </a:fld>
            <a:endParaRPr lang="en-US"/>
          </a:p>
        </p:txBody>
      </p:sp>
      <p:pic>
        <p:nvPicPr>
          <p:cNvPr id="5" name="Grafik 4" descr="page1image12472800">
            <a:extLst>
              <a:ext uri="{FF2B5EF4-FFF2-40B4-BE49-F238E27FC236}">
                <a16:creationId xmlns:a16="http://schemas.microsoft.com/office/drawing/2014/main" id="{E28C0BB4-154A-074B-A8AD-57E058DAA644}"/>
              </a:ext>
            </a:extLst>
          </p:cNvPr>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401934285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mediacall" presetSubtype="0" fill="hold" nodeType="clickEffec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nodeType="clickPar">
                      <p:stCondLst>
                        <p:cond delay="0"/>
                      </p:stCondLst>
                      <p:childTnLst>
                        <p:par>
                          <p:cTn id="9" fill="hold" nodeType="afterGroup">
                            <p:stCondLst>
                              <p:cond delay="0"/>
                            </p:stCondLst>
                            <p:childTnLst>
                              <p:par>
                                <p:cTn id="10" presetID="2" presetClass="mediacall" presetSubtype="0" fill="hold" nodeType="clickEffec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p:cTn id="12" fill="hold" display="0">
                  <p:stCondLst>
                    <p:cond delay="indefinite"/>
                  </p:st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1AA48-5AF1-B84E-A271-2EA87827133A}"/>
              </a:ext>
            </a:extLst>
          </p:cNvPr>
          <p:cNvSpPr>
            <a:spLocks noGrp="1"/>
          </p:cNvSpPr>
          <p:nvPr>
            <p:ph type="title"/>
            <p:custDataLst>
              <p:tags r:id="rId1"/>
            </p:custDataLst>
          </p:nvPr>
        </p:nvSpPr>
        <p:spPr>
          <a:xfrm>
            <a:off x="838200" y="-18977"/>
            <a:ext cx="10515600" cy="1325563"/>
          </a:xfrm>
        </p:spPr>
        <p:txBody>
          <a:bodyPr/>
          <a:lstStyle/>
          <a:p>
            <a:r>
              <a:rPr lang="en-US"/>
              <a:t>3.1 Overview</a:t>
            </a:r>
          </a:p>
        </p:txBody>
      </p:sp>
      <p:sp>
        <p:nvSpPr>
          <p:cNvPr id="5" name="Foliennummernplatzhalter 4">
            <a:extLst>
              <a:ext uri="{FF2B5EF4-FFF2-40B4-BE49-F238E27FC236}">
                <a16:creationId xmlns:a16="http://schemas.microsoft.com/office/drawing/2014/main" id="{8BD1BAE8-AABC-944B-9CCD-1F66B0BB5638}"/>
              </a:ext>
            </a:extLst>
          </p:cNvPr>
          <p:cNvSpPr>
            <a:spLocks noGrp="1"/>
          </p:cNvSpPr>
          <p:nvPr>
            <p:ph type="sldNum" sz="quarter" idx="12"/>
            <p:custDataLst>
              <p:tags r:id="rId2"/>
            </p:custDataLst>
          </p:nvPr>
        </p:nvSpPr>
        <p:spPr/>
        <p:txBody>
          <a:bodyPr/>
          <a:lstStyle/>
          <a:p>
            <a:fld id="{46A6A189-8578-B74F-9120-D7B0D040BBE2}" type="slidenum">
              <a:rPr lang="en-US" smtClean="0"/>
              <a:t>14</a:t>
            </a:fld>
            <a:endParaRPr lang="en-US"/>
          </a:p>
        </p:txBody>
      </p:sp>
      <p:pic>
        <p:nvPicPr>
          <p:cNvPr id="4" name="Grafik 3" descr="page1image12472800">
            <a:extLst>
              <a:ext uri="{FF2B5EF4-FFF2-40B4-BE49-F238E27FC236}">
                <a16:creationId xmlns:a16="http://schemas.microsoft.com/office/drawing/2014/main" id="{95B2E2A9-20EE-424D-B7C0-769A01FD4CEB}"/>
              </a:ext>
            </a:extLst>
          </p:cNvPr>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pic>
        <p:nvPicPr>
          <p:cNvPr id="4097" name="Picture 1" descr="page27image24261216">
            <a:extLst>
              <a:ext uri="{FF2B5EF4-FFF2-40B4-BE49-F238E27FC236}">
                <a16:creationId xmlns:a16="http://schemas.microsoft.com/office/drawing/2014/main" id="{9A9F2F0B-A20A-3841-A6DB-51080219C5A9}"/>
              </a:ext>
            </a:extLst>
          </p:cNvPr>
          <p:cNvPicPr>
            <a:picLocks noChangeAspect="1" noChangeArrowheads="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bwMode="auto">
          <a:xfrm>
            <a:off x="317499" y="1513268"/>
            <a:ext cx="5132084" cy="50371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098" name="Picture 2" descr="page28image24345216">
            <a:extLst>
              <a:ext uri="{FF2B5EF4-FFF2-40B4-BE49-F238E27FC236}">
                <a16:creationId xmlns:a16="http://schemas.microsoft.com/office/drawing/2014/main" id="{CC126E50-9718-ED4E-A829-B48E3A6A6EE9}"/>
              </a:ext>
            </a:extLst>
          </p:cNvPr>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tretch>
            <a:fillRect/>
          </a:stretch>
        </p:blipFill>
        <p:spPr bwMode="auto">
          <a:xfrm>
            <a:off x="5601560" y="2157007"/>
            <a:ext cx="6472106" cy="36377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4998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B27590-B211-E144-8EEF-33ABACF382AD}"/>
              </a:ext>
            </a:extLst>
          </p:cNvPr>
          <p:cNvSpPr>
            <a:spLocks noGrp="1"/>
          </p:cNvSpPr>
          <p:nvPr>
            <p:ph type="title"/>
            <p:custDataLst>
              <p:tags r:id="rId1"/>
            </p:custDataLst>
          </p:nvPr>
        </p:nvSpPr>
        <p:spPr>
          <a:xfrm>
            <a:off x="838200" y="18255"/>
            <a:ext cx="10515600" cy="1325563"/>
          </a:xfrm>
        </p:spPr>
        <p:txBody>
          <a:bodyPr/>
          <a:lstStyle/>
          <a:p>
            <a:r>
              <a:rPr lang="en-US"/>
              <a:t>3.2 Benchmarking</a:t>
            </a:r>
          </a:p>
        </p:txBody>
      </p:sp>
      <p:sp>
        <p:nvSpPr>
          <p:cNvPr id="3" name="Inhaltsplatzhalter 2">
            <a:extLst>
              <a:ext uri="{FF2B5EF4-FFF2-40B4-BE49-F238E27FC236}">
                <a16:creationId xmlns:a16="http://schemas.microsoft.com/office/drawing/2014/main" id="{C89AE16B-C228-6F42-A7B6-46AD338B9614}"/>
              </a:ext>
            </a:extLst>
          </p:cNvPr>
          <p:cNvSpPr>
            <a:spLocks noGrp="1"/>
          </p:cNvSpPr>
          <p:nvPr>
            <p:ph idx="1"/>
            <p:custDataLst>
              <p:tags r:id="rId2"/>
            </p:custDataLst>
          </p:nvPr>
        </p:nvSpPr>
        <p:spPr/>
        <p:txBody>
          <a:bodyPr/>
          <a:lstStyle/>
          <a:p>
            <a:r>
              <a:rPr lang="en-US"/>
              <a:t>Performed on a MacBook Air (13-inch, Early 2015) with the macOS Catalina operating system </a:t>
            </a:r>
          </a:p>
          <a:p>
            <a:r>
              <a:rPr lang="en-US"/>
              <a:t>Tested Browsers (latest Version): </a:t>
            </a:r>
            <a:r>
              <a:rPr lang="de-AT"/>
              <a:t>Google Chrome, Safari, Mozilla Firefox, Microsoft Edge </a:t>
            </a:r>
            <a:r>
              <a:rPr lang="en-US"/>
              <a:t>and Brave. </a:t>
            </a:r>
          </a:p>
          <a:p>
            <a:r>
              <a:rPr lang="de-AT" err="1"/>
              <a:t>For the benchmarks I used the tools HTML5test (http://html5test.com), Basemark Web 3.0 (https://web.basemark.com), and Ares-6 (https://browserbench.org/ARES-6/). </a:t>
            </a:r>
          </a:p>
          <a:p>
            <a:endParaRPr lang="de-AT"/>
          </a:p>
        </p:txBody>
      </p:sp>
      <p:sp>
        <p:nvSpPr>
          <p:cNvPr id="5" name="Foliennummernplatzhalter 4">
            <a:extLst>
              <a:ext uri="{FF2B5EF4-FFF2-40B4-BE49-F238E27FC236}">
                <a16:creationId xmlns:a16="http://schemas.microsoft.com/office/drawing/2014/main" id="{2B6A6CE7-28AF-684D-9CBD-0DFFAA30351C}"/>
              </a:ext>
            </a:extLst>
          </p:cNvPr>
          <p:cNvSpPr>
            <a:spLocks noGrp="1"/>
          </p:cNvSpPr>
          <p:nvPr>
            <p:ph type="sldNum" sz="quarter" idx="12"/>
            <p:custDataLst>
              <p:tags r:id="rId3"/>
            </p:custDataLst>
          </p:nvPr>
        </p:nvSpPr>
        <p:spPr/>
        <p:txBody>
          <a:bodyPr/>
          <a:lstStyle/>
          <a:p>
            <a:fld id="{46A6A189-8578-B74F-9120-D7B0D040BBE2}" type="slidenum">
              <a:rPr lang="en-US" smtClean="0"/>
              <a:t>15</a:t>
            </a:fld>
            <a:endParaRPr lang="en-US"/>
          </a:p>
        </p:txBody>
      </p:sp>
      <p:pic>
        <p:nvPicPr>
          <p:cNvPr id="4" name="Grafik 3" descr="page1image12472800">
            <a:extLst>
              <a:ext uri="{FF2B5EF4-FFF2-40B4-BE49-F238E27FC236}">
                <a16:creationId xmlns:a16="http://schemas.microsoft.com/office/drawing/2014/main" id="{3189CFBF-4B0E-F445-84AD-FF1A38CBD21A}"/>
              </a:ext>
            </a:extLst>
          </p:cNvPr>
          <p:cNvPicPr/>
          <p:nvPr>
            <p:custDataLst>
              <p:tags r:id="rId4"/>
            </p:custDataLst>
          </p:nvPr>
        </p:nvPicPr>
        <p:blipFill>
          <a:blip r:embed="rId6">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333992138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811AC0-ABE8-3C43-B27B-31CE3F8E9FDE}"/>
              </a:ext>
            </a:extLst>
          </p:cNvPr>
          <p:cNvSpPr>
            <a:spLocks noGrp="1"/>
          </p:cNvSpPr>
          <p:nvPr>
            <p:ph type="title"/>
            <p:custDataLst>
              <p:tags r:id="rId1"/>
            </p:custDataLst>
          </p:nvPr>
        </p:nvSpPr>
        <p:spPr>
          <a:xfrm>
            <a:off x="1064571" y="-90837"/>
            <a:ext cx="10515600" cy="1325563"/>
          </a:xfrm>
        </p:spPr>
        <p:txBody>
          <a:bodyPr/>
          <a:lstStyle/>
          <a:p>
            <a:r>
              <a:rPr lang="en-US"/>
              <a:t>ARES-6</a:t>
            </a:r>
          </a:p>
        </p:txBody>
      </p:sp>
      <p:sp>
        <p:nvSpPr>
          <p:cNvPr id="3" name="Inhaltsplatzhalter 2">
            <a:extLst>
              <a:ext uri="{FF2B5EF4-FFF2-40B4-BE49-F238E27FC236}">
                <a16:creationId xmlns:a16="http://schemas.microsoft.com/office/drawing/2014/main" id="{539E7C1A-CCF3-124C-A4D0-FDCD612A870F}"/>
              </a:ext>
            </a:extLst>
          </p:cNvPr>
          <p:cNvSpPr>
            <a:spLocks noGrp="1"/>
          </p:cNvSpPr>
          <p:nvPr>
            <p:ph idx="1"/>
            <p:custDataLst>
              <p:tags r:id="rId2"/>
            </p:custDataLst>
          </p:nvPr>
        </p:nvSpPr>
        <p:spPr>
          <a:xfrm>
            <a:off x="1064571" y="1344116"/>
            <a:ext cx="5640388" cy="1485900"/>
          </a:xfrm>
        </p:spPr>
        <p:txBody>
          <a:bodyPr>
            <a:normAutofit fontScale="70000" lnSpcReduction="20000"/>
          </a:bodyPr>
          <a:lstStyle/>
          <a:p>
            <a:r>
              <a:rPr lang="de-AT"/>
              <a:t>ARES-6 measures the execution time of JavaScript's newest features.</a:t>
            </a:r>
          </a:p>
          <a:p>
            <a:r>
              <a:rPr lang="en-US"/>
              <a:t>Includes four sub-tests: Air, Basic, Babylon, and ML.</a:t>
            </a:r>
          </a:p>
          <a:p>
            <a:r>
              <a:rPr lang="en-US"/>
              <a:t>Measured in ms</a:t>
            </a:r>
          </a:p>
          <a:p>
            <a:endParaRPr lang="en-US"/>
          </a:p>
        </p:txBody>
      </p:sp>
      <p:sp>
        <p:nvSpPr>
          <p:cNvPr id="4" name="Foliennummernplatzhalter 3">
            <a:extLst>
              <a:ext uri="{FF2B5EF4-FFF2-40B4-BE49-F238E27FC236}">
                <a16:creationId xmlns:a16="http://schemas.microsoft.com/office/drawing/2014/main" id="{D5FF8363-2B0E-4D4B-B3B3-3E680530AB6D}"/>
              </a:ext>
            </a:extLst>
          </p:cNvPr>
          <p:cNvSpPr>
            <a:spLocks noGrp="1"/>
          </p:cNvSpPr>
          <p:nvPr>
            <p:ph type="sldNum" sz="quarter" idx="12"/>
            <p:custDataLst>
              <p:tags r:id="rId3"/>
            </p:custDataLst>
          </p:nvPr>
        </p:nvSpPr>
        <p:spPr/>
        <p:txBody>
          <a:bodyPr/>
          <a:lstStyle/>
          <a:p>
            <a:fld id="{46A6A189-8578-B74F-9120-D7B0D040BBE2}" type="slidenum">
              <a:rPr lang="en-US" smtClean="0"/>
              <a:t>16</a:t>
            </a:fld>
            <a:endParaRPr lang="en-US"/>
          </a:p>
        </p:txBody>
      </p:sp>
      <p:pic>
        <p:nvPicPr>
          <p:cNvPr id="6" name="Grafik 5" descr="Ein Bild, das Text, Laptop, Monitor, Screenshot enthält.&#10;&#10;Automatisch generierte Beschreibung">
            <a:extLst>
              <a:ext uri="{FF2B5EF4-FFF2-40B4-BE49-F238E27FC236}">
                <a16:creationId xmlns:a16="http://schemas.microsoft.com/office/drawing/2014/main" id="{9582645E-50A3-AE44-9F4C-D8F6CC254B6C}"/>
              </a:ext>
            </a:extLst>
          </p:cNvPr>
          <p:cNvPicPr>
            <a:picLocks noChangeAspect="1"/>
          </p:cNvPicPr>
          <p:nvPr>
            <p:custDataLst>
              <p:tags r:id="rId4"/>
            </p:custDataLst>
          </p:nvPr>
        </p:nvPicPr>
        <p:blipFill>
          <a:blip r:embed="rId9"/>
          <a:stretch>
            <a:fillRect/>
          </a:stretch>
        </p:blipFill>
        <p:spPr>
          <a:xfrm>
            <a:off x="7920631" y="1234726"/>
            <a:ext cx="2897005" cy="4714875"/>
          </a:xfrm>
          <a:prstGeom prst="rect">
            <a:avLst/>
          </a:prstGeom>
          <a:ln>
            <a:noFill/>
          </a:ln>
          <a:effectLst>
            <a:outerShdw blurRad="292100" dist="139700" dir="2700000" algn="tl" rotWithShape="0">
              <a:srgbClr val="333333">
                <a:alpha val="65000"/>
              </a:srgbClr>
            </a:outerShdw>
          </a:effectLst>
        </p:spPr>
      </p:pic>
      <p:pic>
        <p:nvPicPr>
          <p:cNvPr id="8" name="Grafik 7" descr="Ein Bild, das Screenshot enthält.&#10;&#10;Automatisch generierte Beschreibung">
            <a:extLst>
              <a:ext uri="{FF2B5EF4-FFF2-40B4-BE49-F238E27FC236}">
                <a16:creationId xmlns:a16="http://schemas.microsoft.com/office/drawing/2014/main" id="{E7446594-E275-374C-8094-99612A44F3D0}"/>
              </a:ext>
            </a:extLst>
          </p:cNvPr>
          <p:cNvPicPr>
            <a:picLocks noChangeAspect="1"/>
          </p:cNvPicPr>
          <p:nvPr>
            <p:custDataLst>
              <p:tags r:id="rId5"/>
            </p:custDataLst>
          </p:nvPr>
        </p:nvPicPr>
        <p:blipFill>
          <a:blip r:embed="rId10"/>
          <a:stretch>
            <a:fillRect/>
          </a:stretch>
        </p:blipFill>
        <p:spPr>
          <a:xfrm>
            <a:off x="1064571" y="3271665"/>
            <a:ext cx="5958062" cy="3449810"/>
          </a:xfrm>
          <a:prstGeom prst="rect">
            <a:avLst/>
          </a:prstGeom>
          <a:ln>
            <a:noFill/>
          </a:ln>
          <a:effectLst>
            <a:outerShdw blurRad="292100" dist="139700" dir="2700000" algn="tl" rotWithShape="0">
              <a:srgbClr val="333333">
                <a:alpha val="65000"/>
              </a:srgbClr>
            </a:outerShdw>
          </a:effectLst>
        </p:spPr>
      </p:pic>
      <p:pic>
        <p:nvPicPr>
          <p:cNvPr id="7" name="Grafik 6" descr="page1image12472800">
            <a:extLst>
              <a:ext uri="{FF2B5EF4-FFF2-40B4-BE49-F238E27FC236}">
                <a16:creationId xmlns:a16="http://schemas.microsoft.com/office/drawing/2014/main" id="{49C707E5-9D10-CC44-8905-C2379FA9EB25}"/>
              </a:ext>
            </a:extLst>
          </p:cNvPr>
          <p:cNvPicPr/>
          <p:nvPr>
            <p:custDataLst>
              <p:tags r:id="rId6"/>
            </p:custDataLst>
          </p:nvPr>
        </p:nvPicPr>
        <p:blipFill>
          <a:blip r:embed="rId11">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383112343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969CD4-F3D9-A646-AF96-AAEB343C73DB}"/>
              </a:ext>
            </a:extLst>
          </p:cNvPr>
          <p:cNvSpPr>
            <a:spLocks noGrp="1"/>
          </p:cNvSpPr>
          <p:nvPr>
            <p:ph type="title"/>
            <p:custDataLst>
              <p:tags r:id="rId1"/>
            </p:custDataLst>
          </p:nvPr>
        </p:nvSpPr>
        <p:spPr>
          <a:xfrm>
            <a:off x="838200" y="0"/>
            <a:ext cx="10515600" cy="1325563"/>
          </a:xfrm>
        </p:spPr>
        <p:txBody>
          <a:bodyPr/>
          <a:lstStyle/>
          <a:p>
            <a:r>
              <a:rPr lang="en-US" err="1"/>
              <a:t>Basemark Web 3.0</a:t>
            </a:r>
          </a:p>
        </p:txBody>
      </p:sp>
      <p:sp>
        <p:nvSpPr>
          <p:cNvPr id="3" name="Inhaltsplatzhalter 2">
            <a:extLst>
              <a:ext uri="{FF2B5EF4-FFF2-40B4-BE49-F238E27FC236}">
                <a16:creationId xmlns:a16="http://schemas.microsoft.com/office/drawing/2014/main" id="{3B7A8C91-BBC5-F44C-B2E0-F33ADEB3A51B}"/>
              </a:ext>
            </a:extLst>
          </p:cNvPr>
          <p:cNvSpPr>
            <a:spLocks noGrp="1"/>
          </p:cNvSpPr>
          <p:nvPr>
            <p:ph idx="1"/>
            <p:custDataLst>
              <p:tags r:id="rId2"/>
            </p:custDataLst>
          </p:nvPr>
        </p:nvSpPr>
        <p:spPr>
          <a:xfrm>
            <a:off x="838200" y="1325563"/>
            <a:ext cx="4454526" cy="3438525"/>
          </a:xfrm>
        </p:spPr>
        <p:txBody>
          <a:bodyPr>
            <a:normAutofit fontScale="92500"/>
          </a:bodyPr>
          <a:lstStyle/>
          <a:p>
            <a:r>
              <a:rPr lang="en-US"/>
              <a:t>Is based on various system and graphic tests, which use the web recommendations and features. </a:t>
            </a:r>
          </a:p>
          <a:p>
            <a:r>
              <a:rPr lang="de-AT"/>
              <a:t>Test includes: Low-level JavaScript calculations, graphically intensive content (which mainly uses the GPU of the device)</a:t>
            </a:r>
          </a:p>
          <a:p>
            <a:endParaRPr lang="de-AT"/>
          </a:p>
          <a:p>
            <a:endParaRPr lang="en-US"/>
          </a:p>
        </p:txBody>
      </p:sp>
      <p:sp>
        <p:nvSpPr>
          <p:cNvPr id="4" name="Foliennummernplatzhalter 3">
            <a:extLst>
              <a:ext uri="{FF2B5EF4-FFF2-40B4-BE49-F238E27FC236}">
                <a16:creationId xmlns:a16="http://schemas.microsoft.com/office/drawing/2014/main" id="{8E61F575-A098-C24D-9A83-138968EE0FA4}"/>
              </a:ext>
            </a:extLst>
          </p:cNvPr>
          <p:cNvSpPr>
            <a:spLocks noGrp="1"/>
          </p:cNvSpPr>
          <p:nvPr>
            <p:ph type="sldNum" sz="quarter" idx="12"/>
            <p:custDataLst>
              <p:tags r:id="rId3"/>
            </p:custDataLst>
          </p:nvPr>
        </p:nvSpPr>
        <p:spPr/>
        <p:txBody>
          <a:bodyPr/>
          <a:lstStyle/>
          <a:p>
            <a:fld id="{46A6A189-8578-B74F-9120-D7B0D040BBE2}" type="slidenum">
              <a:rPr lang="en-US" smtClean="0"/>
              <a:t>17</a:t>
            </a:fld>
            <a:endParaRPr lang="en-US"/>
          </a:p>
        </p:txBody>
      </p:sp>
      <p:pic>
        <p:nvPicPr>
          <p:cNvPr id="8" name="Grafik 7" descr="Ein Bild, das Monitor, Bildschirm, Fernsehen, haltend enthält.&#10;&#10;Automatisch generierte Beschreibung">
            <a:extLst>
              <a:ext uri="{FF2B5EF4-FFF2-40B4-BE49-F238E27FC236}">
                <a16:creationId xmlns:a16="http://schemas.microsoft.com/office/drawing/2014/main" id="{41F7A38F-A9A6-A946-8194-6905035606B8}"/>
              </a:ext>
            </a:extLst>
          </p:cNvPr>
          <p:cNvPicPr>
            <a:picLocks noChangeAspect="1"/>
          </p:cNvPicPr>
          <p:nvPr>
            <p:custDataLst>
              <p:tags r:id="rId4"/>
            </p:custDataLst>
          </p:nvPr>
        </p:nvPicPr>
        <p:blipFill>
          <a:blip r:embed="rId8"/>
          <a:stretch>
            <a:fillRect/>
          </a:stretch>
        </p:blipFill>
        <p:spPr>
          <a:xfrm>
            <a:off x="5896845" y="829491"/>
            <a:ext cx="4852835" cy="2743200"/>
          </a:xfrm>
          <a:prstGeom prst="rect">
            <a:avLst/>
          </a:prstGeom>
          <a:ln>
            <a:noFill/>
          </a:ln>
          <a:effectLst>
            <a:outerShdw blurRad="292100" dist="139700" dir="2700000" algn="tl" rotWithShape="0">
              <a:srgbClr val="333333">
                <a:alpha val="65000"/>
              </a:srgbClr>
            </a:outerShdw>
          </a:effectLst>
        </p:spPr>
      </p:pic>
      <p:pic>
        <p:nvPicPr>
          <p:cNvPr id="6" name="Grafik 5" descr="Ein Bild, das Screenshot enthält.&#10;&#10;Automatisch generierte Beschreibung">
            <a:extLst>
              <a:ext uri="{FF2B5EF4-FFF2-40B4-BE49-F238E27FC236}">
                <a16:creationId xmlns:a16="http://schemas.microsoft.com/office/drawing/2014/main" id="{52A7346B-88F2-1942-AF52-411275EDA97D}"/>
              </a:ext>
            </a:extLst>
          </p:cNvPr>
          <p:cNvPicPr>
            <a:picLocks noChangeAspect="1"/>
          </p:cNvPicPr>
          <p:nvPr>
            <p:custDataLst>
              <p:tags r:id="rId5"/>
            </p:custDataLst>
          </p:nvPr>
        </p:nvPicPr>
        <p:blipFill>
          <a:blip r:embed="rId9"/>
          <a:stretch>
            <a:fillRect/>
          </a:stretch>
        </p:blipFill>
        <p:spPr>
          <a:xfrm>
            <a:off x="5896845" y="3747516"/>
            <a:ext cx="5179475" cy="3033693"/>
          </a:xfrm>
          <a:prstGeom prst="rect">
            <a:avLst/>
          </a:prstGeom>
          <a:ln>
            <a:noFill/>
          </a:ln>
          <a:effectLst>
            <a:outerShdw blurRad="292100" dist="139700" dir="2700000" algn="tl" rotWithShape="0">
              <a:srgbClr val="333333">
                <a:alpha val="65000"/>
              </a:srgbClr>
            </a:outerShdw>
          </a:effectLst>
        </p:spPr>
      </p:pic>
      <p:pic>
        <p:nvPicPr>
          <p:cNvPr id="7" name="Grafik 6" descr="page1image12472800">
            <a:extLst>
              <a:ext uri="{FF2B5EF4-FFF2-40B4-BE49-F238E27FC236}">
                <a16:creationId xmlns:a16="http://schemas.microsoft.com/office/drawing/2014/main" id="{BD435CC0-E537-244D-9DE9-097CE1DF4256}"/>
              </a:ext>
            </a:extLst>
          </p:cNvPr>
          <p:cNvPicPr/>
          <p:nvPr>
            <p:custDataLst>
              <p:tags r:id="rId6"/>
            </p:custDataLst>
          </p:nvPr>
        </p:nvPicPr>
        <p:blipFill>
          <a:blip r:embed="rId10">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335318036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C7EADA-9A19-0E45-A36C-DE0CC69E8141}"/>
              </a:ext>
            </a:extLst>
          </p:cNvPr>
          <p:cNvSpPr>
            <a:spLocks noGrp="1"/>
          </p:cNvSpPr>
          <p:nvPr>
            <p:ph type="title"/>
            <p:custDataLst>
              <p:tags r:id="rId1"/>
            </p:custDataLst>
          </p:nvPr>
        </p:nvSpPr>
        <p:spPr>
          <a:xfrm>
            <a:off x="838200" y="0"/>
            <a:ext cx="10515600" cy="1325563"/>
          </a:xfrm>
        </p:spPr>
        <p:txBody>
          <a:bodyPr/>
          <a:lstStyle/>
          <a:p>
            <a:r>
              <a:rPr lang="en-US"/>
              <a:t>HTML5test</a:t>
            </a:r>
          </a:p>
        </p:txBody>
      </p:sp>
      <p:sp>
        <p:nvSpPr>
          <p:cNvPr id="3" name="Inhaltsplatzhalter 2">
            <a:extLst>
              <a:ext uri="{FF2B5EF4-FFF2-40B4-BE49-F238E27FC236}">
                <a16:creationId xmlns:a16="http://schemas.microsoft.com/office/drawing/2014/main" id="{98DEC323-F93C-4240-B933-2EC82207BA3A}"/>
              </a:ext>
            </a:extLst>
          </p:cNvPr>
          <p:cNvSpPr>
            <a:spLocks noGrp="1"/>
          </p:cNvSpPr>
          <p:nvPr>
            <p:ph idx="1"/>
            <p:custDataLst>
              <p:tags r:id="rId2"/>
            </p:custDataLst>
          </p:nvPr>
        </p:nvSpPr>
        <p:spPr>
          <a:xfrm>
            <a:off x="838200" y="1441503"/>
            <a:ext cx="4468813" cy="3005661"/>
          </a:xfrm>
        </p:spPr>
        <p:txBody>
          <a:bodyPr>
            <a:normAutofit fontScale="77500" lnSpcReduction="20000"/>
          </a:bodyPr>
          <a:lstStyle/>
          <a:p>
            <a:r>
              <a:rPr lang="en-US"/>
              <a:t>Measures how well your browser supports the HTML5 standard and its related specifications. </a:t>
            </a:r>
          </a:p>
          <a:p>
            <a:r>
              <a:rPr lang="en-US"/>
              <a:t>Tested categories: </a:t>
            </a:r>
            <a:r>
              <a:rPr lang="de-AT" err="1"/>
              <a:t>parsing rules, elements, forms, web components, location and orientation, security, performance,…</a:t>
            </a:r>
          </a:p>
          <a:p>
            <a:r>
              <a:rPr lang="de-AT"/>
              <a:t>The maximum score in this test is 555 points. </a:t>
            </a:r>
          </a:p>
          <a:p>
            <a:endParaRPr lang="de-AT"/>
          </a:p>
          <a:p>
            <a:endParaRPr lang="en-US"/>
          </a:p>
          <a:p>
            <a:endParaRPr lang="en-US"/>
          </a:p>
        </p:txBody>
      </p:sp>
      <p:sp>
        <p:nvSpPr>
          <p:cNvPr id="4" name="Foliennummernplatzhalter 3">
            <a:extLst>
              <a:ext uri="{FF2B5EF4-FFF2-40B4-BE49-F238E27FC236}">
                <a16:creationId xmlns:a16="http://schemas.microsoft.com/office/drawing/2014/main" id="{308A2ED7-ED61-E24A-A5AE-CE1B6128AAF2}"/>
              </a:ext>
            </a:extLst>
          </p:cNvPr>
          <p:cNvSpPr>
            <a:spLocks noGrp="1"/>
          </p:cNvSpPr>
          <p:nvPr>
            <p:ph type="sldNum" sz="quarter" idx="12"/>
            <p:custDataLst>
              <p:tags r:id="rId3"/>
            </p:custDataLst>
          </p:nvPr>
        </p:nvSpPr>
        <p:spPr/>
        <p:txBody>
          <a:bodyPr/>
          <a:lstStyle/>
          <a:p>
            <a:fld id="{46A6A189-8578-B74F-9120-D7B0D040BBE2}" type="slidenum">
              <a:rPr lang="en-US" smtClean="0"/>
              <a:t>18</a:t>
            </a:fld>
            <a:endParaRPr lang="en-US"/>
          </a:p>
        </p:txBody>
      </p:sp>
      <p:pic>
        <p:nvPicPr>
          <p:cNvPr id="6" name="Grafik 5" descr="Ein Bild, das Screenshot enthält.&#10;&#10;Automatisch generierte Beschreibung">
            <a:extLst>
              <a:ext uri="{FF2B5EF4-FFF2-40B4-BE49-F238E27FC236}">
                <a16:creationId xmlns:a16="http://schemas.microsoft.com/office/drawing/2014/main" id="{F2ED29AA-881E-5349-AB2A-B827FA8082B4}"/>
              </a:ext>
            </a:extLst>
          </p:cNvPr>
          <p:cNvPicPr>
            <a:picLocks noChangeAspect="1"/>
          </p:cNvPicPr>
          <p:nvPr>
            <p:custDataLst>
              <p:tags r:id="rId4"/>
            </p:custDataLst>
          </p:nvPr>
        </p:nvPicPr>
        <p:blipFill>
          <a:blip r:embed="rId7"/>
          <a:stretch>
            <a:fillRect/>
          </a:stretch>
        </p:blipFill>
        <p:spPr>
          <a:xfrm>
            <a:off x="5735202" y="2003601"/>
            <a:ext cx="5618598" cy="3301200"/>
          </a:xfrm>
          <a:prstGeom prst="rect">
            <a:avLst/>
          </a:prstGeom>
          <a:ln>
            <a:noFill/>
          </a:ln>
          <a:effectLst>
            <a:outerShdw blurRad="292100" dist="139700" dir="2700000" algn="tl" rotWithShape="0">
              <a:srgbClr val="333333">
                <a:alpha val="65000"/>
              </a:srgbClr>
            </a:outerShdw>
          </a:effectLst>
        </p:spPr>
      </p:pic>
      <p:pic>
        <p:nvPicPr>
          <p:cNvPr id="7" name="Grafik 6" descr="page1image12472800">
            <a:extLst>
              <a:ext uri="{FF2B5EF4-FFF2-40B4-BE49-F238E27FC236}">
                <a16:creationId xmlns:a16="http://schemas.microsoft.com/office/drawing/2014/main" id="{89A11CBB-6D44-DC41-8351-15811264CD5B}"/>
              </a:ext>
            </a:extLst>
          </p:cNvPr>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108652599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32972E-9E9D-584D-BFA5-5ADFF3F5F2E7}"/>
              </a:ext>
            </a:extLst>
          </p:cNvPr>
          <p:cNvSpPr>
            <a:spLocks noGrp="1"/>
          </p:cNvSpPr>
          <p:nvPr>
            <p:ph type="title"/>
            <p:custDataLst>
              <p:tags r:id="rId1"/>
            </p:custDataLst>
          </p:nvPr>
        </p:nvSpPr>
        <p:spPr>
          <a:xfrm>
            <a:off x="838200" y="0"/>
            <a:ext cx="10515600" cy="1325563"/>
          </a:xfrm>
        </p:spPr>
        <p:txBody>
          <a:bodyPr/>
          <a:lstStyle/>
          <a:p>
            <a:r>
              <a:rPr lang="en-US"/>
              <a:t>Conclusion</a:t>
            </a:r>
          </a:p>
        </p:txBody>
      </p:sp>
      <p:sp>
        <p:nvSpPr>
          <p:cNvPr id="11" name="Inhaltsplatzhalter 2">
            <a:extLst>
              <a:ext uri="{FF2B5EF4-FFF2-40B4-BE49-F238E27FC236}">
                <a16:creationId xmlns:a16="http://schemas.microsoft.com/office/drawing/2014/main" id="{582B8C69-D43A-554E-A71F-85E36A75CBD1}"/>
              </a:ext>
            </a:extLst>
          </p:cNvPr>
          <p:cNvSpPr>
            <a:spLocks noGrp="1"/>
          </p:cNvSpPr>
          <p:nvPr>
            <p:ph idx="1"/>
            <p:custDataLst>
              <p:tags r:id="rId2"/>
            </p:custDataLst>
          </p:nvPr>
        </p:nvSpPr>
        <p:spPr>
          <a:xfrm>
            <a:off x="3442901" y="1325563"/>
            <a:ext cx="6539299" cy="2136939"/>
          </a:xfrm>
        </p:spPr>
        <p:txBody>
          <a:bodyPr>
            <a:normAutofit/>
          </a:bodyPr>
          <a:lstStyle/>
          <a:p>
            <a:r>
              <a:rPr lang="en-GB" sz="1500"/>
              <a:t>The best results overall in my benchmarking test.</a:t>
            </a:r>
          </a:p>
          <a:p>
            <a:r>
              <a:rPr lang="de-AT" sz="1500" err="1"/>
              <a:t>Chromium rendering engine </a:t>
            </a:r>
          </a:p>
          <a:p>
            <a:r>
              <a:rPr lang="de-AT" sz="1500"/>
              <a:t>Brave can open tabs connected to the Tor network without the need to install the Tor Browser. </a:t>
            </a:r>
          </a:p>
          <a:p>
            <a:r>
              <a:rPr lang="de-AT" sz="1500" err="1"/>
              <a:t>Uses the search engine DuckDuckGo, which does not collect any personal information </a:t>
            </a:r>
          </a:p>
          <a:p>
            <a:r>
              <a:rPr lang="en-GB" sz="1500"/>
              <a:t>WebRTC: all functions</a:t>
            </a:r>
          </a:p>
          <a:p>
            <a:endParaRPr lang="en-GB"/>
          </a:p>
          <a:p>
            <a:endParaRPr lang="en-GB"/>
          </a:p>
          <a:p>
            <a:endParaRPr lang="en-GB"/>
          </a:p>
        </p:txBody>
      </p:sp>
      <p:sp>
        <p:nvSpPr>
          <p:cNvPr id="4" name="Foliennummernplatzhalter 3">
            <a:extLst>
              <a:ext uri="{FF2B5EF4-FFF2-40B4-BE49-F238E27FC236}">
                <a16:creationId xmlns:a16="http://schemas.microsoft.com/office/drawing/2014/main" id="{D3F1433B-AC4D-0E43-9BC0-55DF1AC0EAF1}"/>
              </a:ext>
            </a:extLst>
          </p:cNvPr>
          <p:cNvSpPr>
            <a:spLocks noGrp="1"/>
          </p:cNvSpPr>
          <p:nvPr>
            <p:ph type="sldNum" sz="quarter" idx="12"/>
            <p:custDataLst>
              <p:tags r:id="rId3"/>
            </p:custDataLst>
          </p:nvPr>
        </p:nvSpPr>
        <p:spPr/>
        <p:txBody>
          <a:bodyPr/>
          <a:lstStyle/>
          <a:p>
            <a:fld id="{46A6A189-8578-B74F-9120-D7B0D040BBE2}" type="slidenum">
              <a:rPr lang="en-US" smtClean="0"/>
              <a:t>19</a:t>
            </a:fld>
            <a:endParaRPr lang="en-US"/>
          </a:p>
        </p:txBody>
      </p:sp>
      <p:pic>
        <p:nvPicPr>
          <p:cNvPr id="5" name="Grafik 4">
            <a:extLst>
              <a:ext uri="{FF2B5EF4-FFF2-40B4-BE49-F238E27FC236}">
                <a16:creationId xmlns:a16="http://schemas.microsoft.com/office/drawing/2014/main" id="{19CBFE50-A767-1946-9552-4301148B1866}"/>
              </a:ext>
            </a:extLst>
          </p:cNvPr>
          <p:cNvPicPr>
            <a:picLocks noChangeAspect="1"/>
          </p:cNvPicPr>
          <p:nvPr>
            <p:custDataLst>
              <p:tags r:id="rId4"/>
            </p:custDataLst>
          </p:nvPr>
        </p:nvPicPr>
        <p:blipFill>
          <a:blip r:embed="rId9"/>
          <a:stretch>
            <a:fillRect/>
          </a:stretch>
        </p:blipFill>
        <p:spPr>
          <a:xfrm>
            <a:off x="838200" y="1325563"/>
            <a:ext cx="2136939" cy="2136939"/>
          </a:xfrm>
          <a:prstGeom prst="rect">
            <a:avLst/>
          </a:prstGeom>
          <a:ln>
            <a:noFill/>
          </a:ln>
          <a:effectLst>
            <a:outerShdw blurRad="292100" dist="139700" dir="2700000" algn="tl" rotWithShape="0">
              <a:srgbClr val="333333">
                <a:alpha val="65000"/>
              </a:srgbClr>
            </a:outerShdw>
          </a:effectLst>
        </p:spPr>
      </p:pic>
      <p:pic>
        <p:nvPicPr>
          <p:cNvPr id="8" name="Grafik 7">
            <a:extLst>
              <a:ext uri="{FF2B5EF4-FFF2-40B4-BE49-F238E27FC236}">
                <a16:creationId xmlns:a16="http://schemas.microsoft.com/office/drawing/2014/main" id="{645881CC-F00E-9D46-86B6-156037F3BBD8}"/>
              </a:ext>
            </a:extLst>
          </p:cNvPr>
          <p:cNvPicPr>
            <a:picLocks noChangeAspect="1"/>
          </p:cNvPicPr>
          <p:nvPr>
            <p:custDataLst>
              <p:tags r:id="rId5"/>
            </p:custDataLst>
          </p:nvPr>
        </p:nvPicPr>
        <p:blipFill>
          <a:blip r:embed="rId10"/>
          <a:stretch>
            <a:fillRect/>
          </a:stretch>
        </p:blipFill>
        <p:spPr>
          <a:xfrm>
            <a:off x="838200" y="4096951"/>
            <a:ext cx="2082754" cy="2082754"/>
          </a:xfrm>
          <a:prstGeom prst="rect">
            <a:avLst/>
          </a:prstGeom>
          <a:ln>
            <a:noFill/>
          </a:ln>
          <a:effectLst>
            <a:outerShdw blurRad="292100" dist="139700" dir="2700000" algn="tl" rotWithShape="0">
              <a:srgbClr val="333333">
                <a:alpha val="65000"/>
              </a:srgbClr>
            </a:outerShdw>
          </a:effectLst>
        </p:spPr>
      </p:pic>
      <p:sp>
        <p:nvSpPr>
          <p:cNvPr id="12" name="Inhaltsplatzhalter 2">
            <a:extLst>
              <a:ext uri="{FF2B5EF4-FFF2-40B4-BE49-F238E27FC236}">
                <a16:creationId xmlns:a16="http://schemas.microsoft.com/office/drawing/2014/main" id="{3B455F15-DB7A-4C4F-B21E-D5ED65DD6AE2}"/>
              </a:ext>
            </a:extLst>
          </p:cNvPr>
          <p:cNvSpPr txBox="1"/>
          <p:nvPr>
            <p:custDataLst>
              <p:tags r:id="rId6"/>
            </p:custDataLst>
          </p:nvPr>
        </p:nvSpPr>
        <p:spPr>
          <a:xfrm>
            <a:off x="3442901" y="4096951"/>
            <a:ext cx="6539299" cy="2603887"/>
          </a:xfrm>
          <a:prstGeom prst="rect">
            <a:avLst/>
          </a:prstGeom>
        </p:spPr>
        <p:txBody>
          <a:bodyPr vert="horz" lIns="91440" tIns="45720" rIns="91440" bIns="45720" rtlCol="0">
            <a:normAutofit/>
          </a:bodyPr>
          <a:lstStyle>
            <a:lvl1pPr marL="228600" indent="-228600">
              <a:lnSpc>
                <a:spcPct val="90000"/>
              </a:lnSpc>
              <a:spcBef>
                <a:spcPts val="1000"/>
              </a:spcBef>
              <a:buFont typeface="Arial" panose="020B0604020202020204" pitchFamily="34" charset="0"/>
              <a:buChar char="•"/>
              <a:defRPr sz="15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Highest market share with over 56% (all Versions=)</a:t>
            </a:r>
          </a:p>
          <a:p>
            <a:r>
              <a:rPr lang="de-AT"/>
              <a:t>High performance, stability, user-friendliness and innovative design </a:t>
            </a:r>
          </a:p>
          <a:p>
            <a:r>
              <a:rPr lang="de-AT"/>
              <a:t>Mid-range results in my benchmark tests</a:t>
            </a:r>
          </a:p>
          <a:p>
            <a:r>
              <a:rPr lang="de-AT"/>
              <a:t>Problems when it comes to tracking protection, as everything is closely linked to the Google Account</a:t>
            </a:r>
          </a:p>
          <a:p>
            <a:r>
              <a:rPr lang="de-AT" err="1"/>
              <a:t>Chromium rendering engine </a:t>
            </a:r>
          </a:p>
          <a:p>
            <a:r>
              <a:rPr lang="de-AT" err="1"/>
              <a:t>WebRTC: all functions </a:t>
            </a:r>
          </a:p>
          <a:p>
            <a:endParaRPr lang="de-AT"/>
          </a:p>
          <a:p>
            <a:endParaRPr lang="de-AT"/>
          </a:p>
          <a:p>
            <a:endParaRPr lang="en-US"/>
          </a:p>
          <a:p>
            <a:endParaRPr lang="en-US"/>
          </a:p>
        </p:txBody>
      </p:sp>
      <p:pic>
        <p:nvPicPr>
          <p:cNvPr id="9" name="Grafik 8" descr="page1image12472800">
            <a:extLst>
              <a:ext uri="{FF2B5EF4-FFF2-40B4-BE49-F238E27FC236}">
                <a16:creationId xmlns:a16="http://schemas.microsoft.com/office/drawing/2014/main" id="{18CF1B58-5A2F-9B4A-BEC8-0187EFEFD322}"/>
              </a:ext>
            </a:extLst>
          </p:cNvPr>
          <p:cNvPicPr/>
          <p:nvPr>
            <p:custDataLst>
              <p:tags r:id="rId7"/>
            </p:custDataLst>
          </p:nvPr>
        </p:nvPicPr>
        <p:blipFill>
          <a:blip r:embed="rId11">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427921248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2C900D-27E2-6C4D-90A8-766D20DBBB8B}"/>
              </a:ext>
            </a:extLst>
          </p:cNvPr>
          <p:cNvSpPr>
            <a:spLocks noGrp="1"/>
          </p:cNvSpPr>
          <p:nvPr>
            <p:ph type="title"/>
          </p:nvPr>
        </p:nvSpPr>
        <p:spPr>
          <a:xfrm>
            <a:off x="838200" y="0"/>
            <a:ext cx="10515600" cy="1325563"/>
          </a:xfrm>
        </p:spPr>
        <p:txBody>
          <a:bodyPr/>
          <a:lstStyle/>
          <a:p>
            <a:r>
              <a:rPr lang="en-US"/>
              <a:t>Table of Content</a:t>
            </a:r>
          </a:p>
        </p:txBody>
      </p:sp>
      <p:sp>
        <p:nvSpPr>
          <p:cNvPr id="3" name="Inhaltsplatzhalter 2">
            <a:extLst>
              <a:ext uri="{FF2B5EF4-FFF2-40B4-BE49-F238E27FC236}">
                <a16:creationId xmlns:a16="http://schemas.microsoft.com/office/drawing/2014/main" id="{5CBBFD88-B93A-494E-A7CB-BD19B08446F2}"/>
              </a:ext>
            </a:extLst>
          </p:cNvPr>
          <p:cNvSpPr>
            <a:spLocks noGrp="1"/>
          </p:cNvSpPr>
          <p:nvPr>
            <p:ph idx="1"/>
          </p:nvPr>
        </p:nvSpPr>
        <p:spPr>
          <a:xfrm>
            <a:off x="838200" y="1462548"/>
            <a:ext cx="8911687" cy="4560383"/>
          </a:xfrm>
        </p:spPr>
        <p:txBody>
          <a:bodyPr>
            <a:normAutofit fontScale="92500" lnSpcReduction="10000"/>
          </a:bodyPr>
          <a:lstStyle/>
          <a:p>
            <a:pPr marL="514350" indent="-514350">
              <a:buAutoNum type="arabicPeriod"/>
            </a:pPr>
            <a:r>
              <a:rPr lang="en-US"/>
              <a:t>History </a:t>
            </a:r>
            <a:br>
              <a:rPr lang="en-US"/>
            </a:br>
            <a:r>
              <a:rPr lang="en-US"/>
              <a:t>1.1 Tim Berners-Lee and the Beginning of Web Browsers</a:t>
            </a:r>
            <a:br>
              <a:rPr lang="en-US"/>
            </a:br>
            <a:r>
              <a:rPr lang="en-US"/>
              <a:t>1.2 Milestones</a:t>
            </a:r>
            <a:br>
              <a:rPr lang="en-US"/>
            </a:br>
            <a:r>
              <a:rPr lang="en-US"/>
              <a:t>1.3 Browser Wars</a:t>
            </a:r>
          </a:p>
          <a:p>
            <a:pPr marL="514350" indent="-514350">
              <a:buAutoNum type="arabicPeriod"/>
            </a:pPr>
            <a:r>
              <a:rPr lang="en-US"/>
              <a:t>Concepts</a:t>
            </a:r>
            <a:br>
              <a:rPr lang="en-US"/>
            </a:br>
            <a:r>
              <a:rPr lang="en-US"/>
              <a:t>2.1 Functionality </a:t>
            </a:r>
            <a:br>
              <a:rPr lang="en-US"/>
            </a:br>
            <a:r>
              <a:rPr lang="en-US"/>
              <a:t>2.2 Standards</a:t>
            </a:r>
          </a:p>
          <a:p>
            <a:pPr marL="514350" indent="-514350">
              <a:buAutoNum type="arabicPeriod"/>
            </a:pPr>
            <a:r>
              <a:rPr lang="en-US"/>
              <a:t>Market</a:t>
            </a:r>
            <a:br>
              <a:rPr lang="en-US"/>
            </a:br>
            <a:r>
              <a:rPr lang="en-US"/>
              <a:t>3.1 Overview</a:t>
            </a:r>
            <a:br>
              <a:rPr lang="en-US"/>
            </a:br>
            <a:r>
              <a:rPr lang="en-US"/>
              <a:t>3.2 Benchmarking</a:t>
            </a:r>
          </a:p>
          <a:p>
            <a:pPr marL="514350" indent="-514350">
              <a:buAutoNum type="arabicPeriod"/>
            </a:pPr>
            <a:r>
              <a:rPr lang="en-US"/>
              <a:t>Discussion</a:t>
            </a:r>
          </a:p>
          <a:p>
            <a:pPr marL="514350" indent="-514350">
              <a:buAutoNum type="arabicPeriod"/>
            </a:pPr>
            <a:r>
              <a:rPr lang="en-US"/>
              <a:t>Bibliography </a:t>
            </a:r>
          </a:p>
        </p:txBody>
      </p:sp>
      <p:sp>
        <p:nvSpPr>
          <p:cNvPr id="5" name="Foliennummernplatzhalter 4">
            <a:extLst>
              <a:ext uri="{FF2B5EF4-FFF2-40B4-BE49-F238E27FC236}">
                <a16:creationId xmlns:a16="http://schemas.microsoft.com/office/drawing/2014/main" id="{E471D30F-6C54-BB4B-A921-014ECA0135F9}"/>
              </a:ext>
            </a:extLst>
          </p:cNvPr>
          <p:cNvSpPr>
            <a:spLocks noGrp="1"/>
          </p:cNvSpPr>
          <p:nvPr>
            <p:ph type="sldNum" sz="quarter" idx="12"/>
          </p:nvPr>
        </p:nvSpPr>
        <p:spPr/>
        <p:txBody>
          <a:bodyPr/>
          <a:lstStyle/>
          <a:p>
            <a:fld id="{46A6A189-8578-B74F-9120-D7B0D040BBE2}" type="slidenum">
              <a:rPr lang="en-US" smtClean="0"/>
              <a:t>2</a:t>
            </a:fld>
            <a:endParaRPr lang="en-US"/>
          </a:p>
        </p:txBody>
      </p:sp>
      <p:pic>
        <p:nvPicPr>
          <p:cNvPr id="4" name="Grafik 3" descr="page1image12472800">
            <a:extLst>
              <a:ext uri="{FF2B5EF4-FFF2-40B4-BE49-F238E27FC236}">
                <a16:creationId xmlns:a16="http://schemas.microsoft.com/office/drawing/2014/main" id="{A4E0B4D4-89B6-494F-B991-B571DB53B19D}"/>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132400686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nhaltsplatzhalter 2">
            <a:extLst>
              <a:ext uri="{FF2B5EF4-FFF2-40B4-BE49-F238E27FC236}">
                <a16:creationId xmlns:a16="http://schemas.microsoft.com/office/drawing/2014/main" id="{2B7E5C5E-ED4F-8445-986D-0874BB25BFF5}"/>
              </a:ext>
            </a:extLst>
          </p:cNvPr>
          <p:cNvSpPr>
            <a:spLocks noGrp="1"/>
          </p:cNvSpPr>
          <p:nvPr>
            <p:ph idx="1"/>
            <p:custDataLst>
              <p:tags r:id="rId1"/>
            </p:custDataLst>
          </p:nvPr>
        </p:nvSpPr>
        <p:spPr>
          <a:xfrm>
            <a:off x="3442901" y="713432"/>
            <a:ext cx="6539299" cy="2136939"/>
          </a:xfrm>
        </p:spPr>
        <p:txBody>
          <a:bodyPr>
            <a:noAutofit/>
          </a:bodyPr>
          <a:lstStyle/>
          <a:p>
            <a:r>
              <a:rPr lang="en-CA" sz="1600"/>
              <a:t>Ranked in the lower half of tested browsers.</a:t>
            </a:r>
          </a:p>
          <a:p>
            <a:r>
              <a:rPr lang="en-CA" sz="1600"/>
              <a:t>After losing the Browser war, Edge is a new competitor after changing to Chromium.</a:t>
            </a:r>
          </a:p>
          <a:p>
            <a:r>
              <a:rPr lang="en-CA" sz="1600"/>
              <a:t>Pre-installed on every Windows device, which can help Microsoft gain new market share </a:t>
            </a:r>
          </a:p>
          <a:p>
            <a:r>
              <a:rPr lang="en-CA" sz="1600"/>
              <a:t> Privacy weaknesses: </a:t>
            </a:r>
            <a:r>
              <a:rPr lang="de-AT" sz="1600" err="1"/>
              <a:t>third-party cookies are allowed by default </a:t>
            </a:r>
          </a:p>
          <a:p>
            <a:pPr marL="0" indent="0">
              <a:buNone/>
            </a:pPr>
            <a:endParaRPr lang="en-CA" sz="1600"/>
          </a:p>
          <a:p>
            <a:endParaRPr lang="en-CA" sz="1600"/>
          </a:p>
          <a:p>
            <a:endParaRPr lang="en-CA" sz="1600"/>
          </a:p>
          <a:p>
            <a:endParaRPr lang="en-CA" sz="1600"/>
          </a:p>
        </p:txBody>
      </p:sp>
      <p:sp>
        <p:nvSpPr>
          <p:cNvPr id="4" name="Foliennummernplatzhalter 3">
            <a:extLst>
              <a:ext uri="{FF2B5EF4-FFF2-40B4-BE49-F238E27FC236}">
                <a16:creationId xmlns:a16="http://schemas.microsoft.com/office/drawing/2014/main" id="{D3F1433B-AC4D-0E43-9BC0-55DF1AC0EAF1}"/>
              </a:ext>
            </a:extLst>
          </p:cNvPr>
          <p:cNvSpPr>
            <a:spLocks noGrp="1"/>
          </p:cNvSpPr>
          <p:nvPr>
            <p:ph type="sldNum" sz="quarter" idx="12"/>
            <p:custDataLst>
              <p:tags r:id="rId2"/>
            </p:custDataLst>
          </p:nvPr>
        </p:nvSpPr>
        <p:spPr/>
        <p:txBody>
          <a:bodyPr/>
          <a:lstStyle/>
          <a:p>
            <a:fld id="{46A6A189-8578-B74F-9120-D7B0D040BBE2}" type="slidenum">
              <a:rPr lang="en-US" smtClean="0"/>
              <a:t>20</a:t>
            </a:fld>
            <a:endParaRPr lang="en-US"/>
          </a:p>
        </p:txBody>
      </p:sp>
      <p:pic>
        <p:nvPicPr>
          <p:cNvPr id="9" name="Grafik 8">
            <a:extLst>
              <a:ext uri="{FF2B5EF4-FFF2-40B4-BE49-F238E27FC236}">
                <a16:creationId xmlns:a16="http://schemas.microsoft.com/office/drawing/2014/main" id="{0CC8024F-AF70-DB49-8E6D-31C0D60B764F}"/>
              </a:ext>
            </a:extLst>
          </p:cNvPr>
          <p:cNvPicPr>
            <a:picLocks noChangeAspect="1"/>
          </p:cNvPicPr>
          <p:nvPr>
            <p:custDataLst>
              <p:tags r:id="rId3"/>
            </p:custDataLst>
          </p:nvPr>
        </p:nvPicPr>
        <p:blipFill>
          <a:blip r:embed="rId9"/>
          <a:srcRect l="44442"/>
          <a:stretch>
            <a:fillRect/>
          </a:stretch>
        </p:blipFill>
        <p:spPr>
          <a:xfrm>
            <a:off x="737999" y="722476"/>
            <a:ext cx="2228850" cy="2136939"/>
          </a:xfrm>
          <a:prstGeom prst="rect">
            <a:avLst/>
          </a:prstGeom>
          <a:ln>
            <a:noFill/>
          </a:ln>
          <a:effectLst>
            <a:outerShdw blurRad="292100" dist="139700" dir="2700000" algn="tl" rotWithShape="0">
              <a:srgbClr val="333333">
                <a:alpha val="65000"/>
              </a:srgbClr>
            </a:outerShdw>
          </a:effectLst>
        </p:spPr>
      </p:pic>
      <p:pic>
        <p:nvPicPr>
          <p:cNvPr id="10" name="Grafik 9">
            <a:extLst>
              <a:ext uri="{FF2B5EF4-FFF2-40B4-BE49-F238E27FC236}">
                <a16:creationId xmlns:a16="http://schemas.microsoft.com/office/drawing/2014/main" id="{E24D2736-08C1-1F4A-8BC4-5686611EA605}"/>
              </a:ext>
            </a:extLst>
          </p:cNvPr>
          <p:cNvPicPr>
            <a:picLocks noChangeAspect="1"/>
          </p:cNvPicPr>
          <p:nvPr>
            <p:custDataLst>
              <p:tags r:id="rId4"/>
            </p:custDataLst>
          </p:nvPr>
        </p:nvPicPr>
        <p:blipFill>
          <a:blip r:embed="rId10"/>
          <a:stretch>
            <a:fillRect/>
          </a:stretch>
        </p:blipFill>
        <p:spPr>
          <a:xfrm>
            <a:off x="783954" y="3665158"/>
            <a:ext cx="2136939" cy="2048818"/>
          </a:xfrm>
          <a:prstGeom prst="rect">
            <a:avLst/>
          </a:prstGeom>
          <a:ln>
            <a:noFill/>
          </a:ln>
          <a:effectLst>
            <a:outerShdw blurRad="292100" dist="139700" dir="2700000" algn="tl" rotWithShape="0">
              <a:srgbClr val="333333">
                <a:alpha val="65000"/>
              </a:srgbClr>
            </a:outerShdw>
          </a:effectLst>
        </p:spPr>
      </p:pic>
      <p:sp>
        <p:nvSpPr>
          <p:cNvPr id="12" name="Inhaltsplatzhalter 2">
            <a:extLst>
              <a:ext uri="{FF2B5EF4-FFF2-40B4-BE49-F238E27FC236}">
                <a16:creationId xmlns:a16="http://schemas.microsoft.com/office/drawing/2014/main" id="{0E1C8ED4-53DA-4F4C-AA2D-484449A2E7EC}"/>
              </a:ext>
            </a:extLst>
          </p:cNvPr>
          <p:cNvSpPr txBox="1"/>
          <p:nvPr>
            <p:custDataLst>
              <p:tags r:id="rId5"/>
            </p:custDataLst>
          </p:nvPr>
        </p:nvSpPr>
        <p:spPr>
          <a:xfrm>
            <a:off x="3442901" y="3663510"/>
            <a:ext cx="6539299" cy="213693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ct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ct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ct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ct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ct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ct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ct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ct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ct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228600" indent="-228600" defTabSz="914400">
              <a:lnSpc>
                <a:spcPct val="90000"/>
              </a:lnSpc>
              <a:buFont typeface="Arial" panose="020B0604020202020204" pitchFamily="34" charset="0"/>
              <a:buChar char="•"/>
            </a:pPr>
            <a:r>
              <a:rPr lang="de-AT" sz="1600">
                <a:solidFill>
                  <a:schemeClr val="tx1"/>
                </a:solidFill>
              </a:rPr>
              <a:t>After the lost browser war, Netscape released the code of its browser and founded the Mozilla Foundation. </a:t>
            </a:r>
          </a:p>
          <a:p>
            <a:pPr marL="228600" indent="-228600" defTabSz="914400">
              <a:lnSpc>
                <a:spcPct val="90000"/>
              </a:lnSpc>
              <a:buFont typeface="Arial" panose="020B0604020202020204" pitchFamily="34" charset="0"/>
              <a:buChar char="•"/>
            </a:pPr>
            <a:r>
              <a:rPr lang="de-AT" sz="1600">
                <a:solidFill>
                  <a:schemeClr val="tx1"/>
                </a:solidFill>
              </a:rPr>
              <a:t>Firefox uses the Gecko rendering engine. </a:t>
            </a:r>
          </a:p>
          <a:p>
            <a:pPr marL="228600" indent="-228600" defTabSz="914400">
              <a:lnSpc>
                <a:spcPct val="90000"/>
              </a:lnSpc>
              <a:buFont typeface="Arial" panose="020B0604020202020204" pitchFamily="34" charset="0"/>
              <a:buChar char="•"/>
            </a:pPr>
            <a:r>
              <a:rPr lang="de-AT" sz="1600" err="1">
                <a:solidFill>
                  <a:schemeClr val="tx1"/>
                </a:solidFill>
              </a:rPr>
              <a:t>Recent updates include better privacy protection with anti-tracker support, improved password synchronization between devices, and built-in alerts for security breaches. </a:t>
            </a:r>
          </a:p>
          <a:p>
            <a:pPr marL="228600" indent="-228600" defTabSz="914400">
              <a:lnSpc>
                <a:spcPct val="90000"/>
              </a:lnSpc>
              <a:buFont typeface="Arial" panose="020B0604020202020204" pitchFamily="34" charset="0"/>
              <a:buChar char="•"/>
            </a:pPr>
            <a:r>
              <a:rPr lang="de-AT" sz="1600" err="1">
                <a:solidFill>
                  <a:schemeClr val="tx1"/>
                </a:solidFill>
              </a:rPr>
              <a:t>WebRTC: all functions</a:t>
            </a:r>
          </a:p>
          <a:p>
            <a:endParaRPr lang="en-US" sz="1600"/>
          </a:p>
          <a:p>
            <a:endParaRPr lang="en-US" sz="1600"/>
          </a:p>
        </p:txBody>
      </p:sp>
      <p:pic>
        <p:nvPicPr>
          <p:cNvPr id="7" name="Grafik 6" descr="page1image12472800">
            <a:extLst>
              <a:ext uri="{FF2B5EF4-FFF2-40B4-BE49-F238E27FC236}">
                <a16:creationId xmlns:a16="http://schemas.microsoft.com/office/drawing/2014/main" id="{C7978B6B-B348-8F47-AD49-8E0EBB37E149}"/>
              </a:ext>
            </a:extLst>
          </p:cNvPr>
          <p:cNvPicPr/>
          <p:nvPr>
            <p:custDataLst>
              <p:tags r:id="rId6"/>
            </p:custDataLst>
          </p:nvPr>
        </p:nvPicPr>
        <p:blipFill>
          <a:blip r:embed="rId11">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222569608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a:extLst>
              <a:ext uri="{FF2B5EF4-FFF2-40B4-BE49-F238E27FC236}">
                <a16:creationId xmlns:a16="http://schemas.microsoft.com/office/drawing/2014/main" id="{649A2002-49CE-F449-A695-943167EC790E}"/>
              </a:ext>
            </a:extLst>
          </p:cNvPr>
          <p:cNvSpPr>
            <a:spLocks noGrp="1"/>
          </p:cNvSpPr>
          <p:nvPr>
            <p:ph idx="1"/>
            <p:custDataLst>
              <p:tags r:id="rId1"/>
            </p:custDataLst>
          </p:nvPr>
        </p:nvSpPr>
        <p:spPr>
          <a:xfrm>
            <a:off x="3673093" y="558034"/>
            <a:ext cx="6539299" cy="2136939"/>
          </a:xfrm>
        </p:spPr>
        <p:txBody>
          <a:bodyPr>
            <a:normAutofit/>
          </a:bodyPr>
          <a:lstStyle/>
          <a:p>
            <a:r>
              <a:rPr lang="en-AU" sz="1600"/>
              <a:t>Standard browser on every Mac and iOS device.</a:t>
            </a:r>
          </a:p>
          <a:p>
            <a:r>
              <a:rPr lang="en-AU" sz="1600"/>
              <a:t>Safari has added fingerprint protection that prevents web trackers from identifying users by their system specifications.</a:t>
            </a:r>
          </a:p>
          <a:p>
            <a:r>
              <a:rPr lang="en-AU" sz="1600"/>
              <a:t> Mid-field in the benchmarking test.</a:t>
            </a:r>
          </a:p>
          <a:p>
            <a:endParaRPr lang="en-AU"/>
          </a:p>
          <a:p>
            <a:endParaRPr lang="en-AU"/>
          </a:p>
          <a:p>
            <a:endParaRPr lang="en-AU"/>
          </a:p>
        </p:txBody>
      </p:sp>
      <p:sp>
        <p:nvSpPr>
          <p:cNvPr id="4" name="Foliennummernplatzhalter 3">
            <a:extLst>
              <a:ext uri="{FF2B5EF4-FFF2-40B4-BE49-F238E27FC236}">
                <a16:creationId xmlns:a16="http://schemas.microsoft.com/office/drawing/2014/main" id="{D3F1433B-AC4D-0E43-9BC0-55DF1AC0EAF1}"/>
              </a:ext>
            </a:extLst>
          </p:cNvPr>
          <p:cNvSpPr>
            <a:spLocks noGrp="1"/>
          </p:cNvSpPr>
          <p:nvPr>
            <p:ph type="sldNum" sz="quarter" idx="12"/>
            <p:custDataLst>
              <p:tags r:id="rId2"/>
            </p:custDataLst>
          </p:nvPr>
        </p:nvSpPr>
        <p:spPr/>
        <p:txBody>
          <a:bodyPr/>
          <a:lstStyle/>
          <a:p>
            <a:fld id="{46A6A189-8578-B74F-9120-D7B0D040BBE2}" type="slidenum">
              <a:rPr lang="en-US" smtClean="0"/>
              <a:t>21</a:t>
            </a:fld>
            <a:endParaRPr lang="en-US"/>
          </a:p>
        </p:txBody>
      </p:sp>
      <p:pic>
        <p:nvPicPr>
          <p:cNvPr id="7" name="Grafik 6">
            <a:extLst>
              <a:ext uri="{FF2B5EF4-FFF2-40B4-BE49-F238E27FC236}">
                <a16:creationId xmlns:a16="http://schemas.microsoft.com/office/drawing/2014/main" id="{CA802A58-D317-9149-A45D-9602EBA21777}"/>
              </a:ext>
            </a:extLst>
          </p:cNvPr>
          <p:cNvPicPr>
            <a:picLocks noChangeAspect="1"/>
          </p:cNvPicPr>
          <p:nvPr>
            <p:custDataLst>
              <p:tags r:id="rId3"/>
            </p:custDataLst>
          </p:nvPr>
        </p:nvPicPr>
        <p:blipFill>
          <a:blip r:embed="rId6"/>
          <a:srcRect l="23824" r="23749"/>
          <a:stretch>
            <a:fillRect/>
          </a:stretch>
        </p:blipFill>
        <p:spPr>
          <a:xfrm>
            <a:off x="838999" y="558034"/>
            <a:ext cx="2228850" cy="2125663"/>
          </a:xfrm>
          <a:prstGeom prst="rect">
            <a:avLst/>
          </a:prstGeom>
          <a:ln>
            <a:noFill/>
          </a:ln>
          <a:effectLst>
            <a:outerShdw blurRad="292100" dist="139700" dir="2700000" algn="tl" rotWithShape="0">
              <a:srgbClr val="333333">
                <a:alpha val="65000"/>
              </a:srgbClr>
            </a:outerShdw>
          </a:effectLst>
        </p:spPr>
      </p:pic>
      <p:pic>
        <p:nvPicPr>
          <p:cNvPr id="5" name="Grafik 4" descr="page1image12472800">
            <a:extLst>
              <a:ext uri="{FF2B5EF4-FFF2-40B4-BE49-F238E27FC236}">
                <a16:creationId xmlns:a16="http://schemas.microsoft.com/office/drawing/2014/main" id="{1F2D4D87-8B29-A54A-8781-B82C1312A58E}"/>
              </a:ext>
            </a:extLst>
          </p:cNvPr>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419815271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8247B2-E644-9143-BA4B-256242D0125E}"/>
              </a:ext>
            </a:extLst>
          </p:cNvPr>
          <p:cNvSpPr>
            <a:spLocks noGrp="1"/>
          </p:cNvSpPr>
          <p:nvPr>
            <p:ph type="title"/>
            <p:custDataLst>
              <p:tags r:id="rId1"/>
            </p:custDataLst>
          </p:nvPr>
        </p:nvSpPr>
        <p:spPr>
          <a:xfrm>
            <a:off x="838200" y="0"/>
            <a:ext cx="10515600" cy="1325563"/>
          </a:xfrm>
        </p:spPr>
        <p:txBody>
          <a:bodyPr/>
          <a:lstStyle/>
          <a:p>
            <a:r>
              <a:rPr lang="en-US"/>
              <a:t>4. Discussion </a:t>
            </a:r>
          </a:p>
        </p:txBody>
      </p:sp>
      <p:sp>
        <p:nvSpPr>
          <p:cNvPr id="3" name="Inhaltsplatzhalter 2">
            <a:extLst>
              <a:ext uri="{FF2B5EF4-FFF2-40B4-BE49-F238E27FC236}">
                <a16:creationId xmlns:a16="http://schemas.microsoft.com/office/drawing/2014/main" id="{FA51D4BA-006C-0F4D-A54B-D9F433A12957}"/>
              </a:ext>
            </a:extLst>
          </p:cNvPr>
          <p:cNvSpPr>
            <a:spLocks noGrp="1"/>
          </p:cNvSpPr>
          <p:nvPr>
            <p:ph idx="1"/>
            <p:custDataLst>
              <p:tags r:id="rId2"/>
            </p:custDataLst>
          </p:nvPr>
        </p:nvSpPr>
        <p:spPr>
          <a:xfrm>
            <a:off x="838200" y="1557151"/>
            <a:ext cx="7517726" cy="4587875"/>
          </a:xfrm>
        </p:spPr>
        <p:txBody>
          <a:bodyPr/>
          <a:lstStyle/>
          <a:p>
            <a:r>
              <a:rPr lang="en-US"/>
              <a:t>Can privacy issues arise in connection with WebRTC?</a:t>
            </a:r>
          </a:p>
          <a:p>
            <a:r>
              <a:rPr lang="en-US"/>
              <a:t>What features do you pay attention to when you need to choose a web browser?</a:t>
            </a:r>
          </a:p>
          <a:p>
            <a:r>
              <a:rPr lang="en-US"/>
              <a:t>Which functions do you think are essential for a browser? Especially now in the context of the Covid-19 crisis?</a:t>
            </a:r>
          </a:p>
          <a:p>
            <a:r>
              <a:rPr lang="en-US"/>
              <a:t>Why do you think the browser benchmarking could have been different on other devices, with other tools?</a:t>
            </a:r>
          </a:p>
          <a:p>
            <a:endParaRPr lang="en-US"/>
          </a:p>
        </p:txBody>
      </p:sp>
      <p:sp>
        <p:nvSpPr>
          <p:cNvPr id="5" name="Foliennummernplatzhalter 4">
            <a:extLst>
              <a:ext uri="{FF2B5EF4-FFF2-40B4-BE49-F238E27FC236}">
                <a16:creationId xmlns:a16="http://schemas.microsoft.com/office/drawing/2014/main" id="{7A83A905-F11A-524A-A26D-8B575DD3194B}"/>
              </a:ext>
            </a:extLst>
          </p:cNvPr>
          <p:cNvSpPr>
            <a:spLocks noGrp="1"/>
          </p:cNvSpPr>
          <p:nvPr>
            <p:ph type="sldNum" sz="quarter" idx="12"/>
            <p:custDataLst>
              <p:tags r:id="rId3"/>
            </p:custDataLst>
          </p:nvPr>
        </p:nvSpPr>
        <p:spPr/>
        <p:txBody>
          <a:bodyPr/>
          <a:lstStyle/>
          <a:p>
            <a:fld id="{46A6A189-8578-B74F-9120-D7B0D040BBE2}" type="slidenum">
              <a:rPr lang="en-US" smtClean="0"/>
              <a:t>22</a:t>
            </a:fld>
            <a:endParaRPr lang="en-US"/>
          </a:p>
        </p:txBody>
      </p:sp>
      <p:pic>
        <p:nvPicPr>
          <p:cNvPr id="4" name="Grafik 3" descr="page1image12472800">
            <a:extLst>
              <a:ext uri="{FF2B5EF4-FFF2-40B4-BE49-F238E27FC236}">
                <a16:creationId xmlns:a16="http://schemas.microsoft.com/office/drawing/2014/main" id="{F1E5E870-B46B-A74E-AAB9-FA3BF1F140A4}"/>
              </a:ext>
            </a:extLst>
          </p:cNvPr>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pic>
        <p:nvPicPr>
          <p:cNvPr id="6" name="Grafik 5">
            <a:extLst>
              <a:ext uri="{FF2B5EF4-FFF2-40B4-BE49-F238E27FC236}">
                <a16:creationId xmlns:a16="http://schemas.microsoft.com/office/drawing/2014/main" id="{181E38F2-02E2-BF41-827C-7C5089D72E59}"/>
              </a:ext>
            </a:extLst>
          </p:cNvPr>
          <p:cNvPicPr>
            <a:picLocks noChangeAspect="1"/>
          </p:cNvPicPr>
          <p:nvPr>
            <p:custDataLst>
              <p:tags r:id="rId5"/>
            </p:custDataLst>
          </p:nvPr>
        </p:nvPicPr>
        <p:blipFill>
          <a:blip r:embed="rId9"/>
          <a:stretch>
            <a:fillRect/>
          </a:stretch>
        </p:blipFill>
        <p:spPr>
          <a:xfrm>
            <a:off x="8610600" y="2127069"/>
            <a:ext cx="3328453" cy="28165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6641632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DA47E8-8944-254D-B354-B85373A5368C}"/>
              </a:ext>
            </a:extLst>
          </p:cNvPr>
          <p:cNvSpPr>
            <a:spLocks noGrp="1"/>
          </p:cNvSpPr>
          <p:nvPr>
            <p:ph type="title"/>
            <p:custDataLst>
              <p:tags r:id="rId1"/>
            </p:custDataLst>
          </p:nvPr>
        </p:nvSpPr>
        <p:spPr>
          <a:xfrm>
            <a:off x="838200" y="0"/>
            <a:ext cx="10515600" cy="1325563"/>
          </a:xfrm>
        </p:spPr>
        <p:txBody>
          <a:bodyPr/>
          <a:lstStyle/>
          <a:p>
            <a:r>
              <a:rPr lang="en-US"/>
              <a:t>5. Bibliography </a:t>
            </a:r>
          </a:p>
        </p:txBody>
      </p:sp>
      <p:sp>
        <p:nvSpPr>
          <p:cNvPr id="3" name="Inhaltsplatzhalter 2">
            <a:extLst>
              <a:ext uri="{FF2B5EF4-FFF2-40B4-BE49-F238E27FC236}">
                <a16:creationId xmlns:a16="http://schemas.microsoft.com/office/drawing/2014/main" id="{AAE9FE93-6F33-5742-8101-3D186F56E000}"/>
              </a:ext>
            </a:extLst>
          </p:cNvPr>
          <p:cNvSpPr>
            <a:spLocks noGrp="1"/>
          </p:cNvSpPr>
          <p:nvPr>
            <p:ph idx="1"/>
            <p:custDataLst>
              <p:tags r:id="rId2"/>
            </p:custDataLst>
          </p:nvPr>
        </p:nvSpPr>
        <p:spPr>
          <a:xfrm>
            <a:off x="838200" y="1320576"/>
            <a:ext cx="10515600" cy="4667250"/>
          </a:xfrm>
        </p:spPr>
        <p:txBody>
          <a:bodyPr>
            <a:noAutofit/>
          </a:bodyPr>
          <a:lstStyle/>
          <a:p>
            <a:r>
              <a:rPr lang="de-AT" sz="1100"/>
              <a:t>Browser Market Share Worldwide. (n.d.). Retrieved May 1, 2020, from </a:t>
            </a:r>
            <a:r>
              <a:rPr lang="de-AT" sz="1100">
                <a:hlinkClick r:id="rId6"/>
              </a:rPr>
              <a:t>https://gs.statcounter.com/browser-market-share#monthly-200901-202004</a:t>
            </a:r>
            <a:r>
              <a:rPr lang="de-AT" sz="1100"/>
              <a:t> </a:t>
            </a:r>
          </a:p>
          <a:p>
            <a:r>
              <a:rPr lang="de-AT" sz="1100"/>
              <a:t>Browser. (n.d.). Retrieved April 1, 2020, from </a:t>
            </a:r>
            <a:r>
              <a:rPr lang="de-AT" sz="1100">
                <a:hlinkClick r:id="rId7"/>
              </a:rPr>
              <a:t>https://www.duden.de/node/25742/revision/25771</a:t>
            </a:r>
            <a:r>
              <a:rPr lang="de-AT" sz="1100"/>
              <a:t> </a:t>
            </a:r>
          </a:p>
          <a:p>
            <a:r>
              <a:rPr lang="de-AT" sz="1100"/>
              <a:t>CERN 2019 WorldWideWeb Rebuild. (n.d.). Retrieved April 14, 2020, from </a:t>
            </a:r>
            <a:r>
              <a:rPr lang="de-AT" sz="1100">
                <a:hlinkClick r:id="rId8"/>
              </a:rPr>
              <a:t>https://worldwideweb.cern.ch</a:t>
            </a:r>
            <a:r>
              <a:rPr lang="de-AT" sz="1100"/>
              <a:t> </a:t>
            </a:r>
          </a:p>
          <a:p>
            <a:r>
              <a:rPr lang="de-AT" sz="1100" err="1"/>
              <a:t>Chatfield, T., &amp; Freytag, C. (2013). 50 Schlüsselideen Digitale Kultur. Weinheim, Germany: Beltz Verlag </a:t>
            </a:r>
          </a:p>
          <a:p>
            <a:r>
              <a:rPr lang="de-AT" sz="1100" err="1"/>
              <a:t>Chromium - The Chromium Projects. (n.d.). Retrieved May 15, 2020, from </a:t>
            </a:r>
            <a:r>
              <a:rPr lang="de-AT" sz="1100">
                <a:hlinkClick r:id="rId9"/>
              </a:rPr>
              <a:t>https://www.chromium.org/Home</a:t>
            </a:r>
            <a:r>
              <a:rPr lang="de-AT" sz="1100"/>
              <a:t> </a:t>
            </a:r>
          </a:p>
          <a:p>
            <a:r>
              <a:rPr lang="de-AT" sz="1100"/>
              <a:t>Dickens, A. (2019, Januar 14). Web Standards: The What, The Why, And The How. Retrieve April 30, 2020, from </a:t>
            </a:r>
            <a:r>
              <a:rPr lang="de-AT" sz="1100">
                <a:hlinkClick r:id="rId10"/>
              </a:rPr>
              <a:t>https://www.smashingmagazine.com/2019/01/web-standards-guide/</a:t>
            </a:r>
            <a:r>
              <a:rPr lang="de-AT" sz="1100"/>
              <a:t> </a:t>
            </a:r>
          </a:p>
          <a:p>
            <a:r>
              <a:rPr lang="de-AT" sz="1100"/>
              <a:t>Facts About W3C. (n.d.). Retrieved April 9, 2020, from </a:t>
            </a:r>
            <a:r>
              <a:rPr lang="de-AT" sz="1100">
                <a:hlinkClick r:id="rId11"/>
              </a:rPr>
              <a:t>https://www.w3.org/Consortium/facts</a:t>
            </a:r>
            <a:r>
              <a:rPr lang="de-AT" sz="1100"/>
              <a:t> </a:t>
            </a:r>
          </a:p>
          <a:p>
            <a:r>
              <a:rPr lang="de-AT" sz="1100"/>
              <a:t>First pre-release of the Mosaic browser | timeline.web.cern.ch. (n.d.). Retrieved April 15, 2020, from https://timeline.web.cern.ch/first-pre-release-mosaic- browser </a:t>
            </a:r>
          </a:p>
          <a:p>
            <a:r>
              <a:rPr lang="de-AT" sz="1100" err="1"/>
              <a:t>Garsiel, T., &amp; Irish, Paul. (2011, August 5). How Browsers Work: Behind the scenes of modern web browsers - HTML5 Rocks. Retrieved April 18, 2020, from </a:t>
            </a:r>
            <a:r>
              <a:rPr lang="de-AT" sz="1100">
                <a:hlinkClick r:id="rId12"/>
              </a:rPr>
              <a:t>https://www.html5rocks.com/en/tutorials/internals/howbrowserswork/</a:t>
            </a:r>
            <a:r>
              <a:rPr lang="de-AT" sz="1100"/>
              <a:t> </a:t>
            </a:r>
          </a:p>
          <a:p>
            <a:r>
              <a:rPr lang="de-AT" sz="1100" err="1"/>
              <a:t>Getting started with WebRTC. (n.d.). Retrieved May 5, 2020, from </a:t>
            </a:r>
            <a:r>
              <a:rPr lang="de-AT" sz="1100">
                <a:hlinkClick r:id="rId13"/>
              </a:rPr>
              <a:t>https://webrtc.org/getting-started/overview</a:t>
            </a:r>
            <a:endParaRPr lang="de-AT" sz="1100"/>
          </a:p>
          <a:p>
            <a:r>
              <a:rPr lang="de-AT" sz="1100" err="1"/>
              <a:t>Goble, G. (2019, December 28). Browser-History: Die 10 wichtigsten Meilensteine. Retrieved April 15, 2020, from </a:t>
            </a:r>
            <a:r>
              <a:rPr lang="de-AT" sz="1100">
                <a:hlinkClick r:id="rId14"/>
              </a:rPr>
              <a:t>https://www.pcwelt.de/ratgeber/Browser- History__Die_10_wichtigsten_Meilensteine-Internet-7909354.html</a:t>
            </a:r>
            <a:r>
              <a:rPr lang="de-AT" sz="1100"/>
              <a:t> </a:t>
            </a:r>
          </a:p>
          <a:p>
            <a:r>
              <a:rPr lang="de-AT" sz="1100" err="1"/>
              <a:t>Hickson, I., Berjon, R., Faulkner, S., Leithead, T., Navara, E., O’Connor, T., &amp; Pfeiffer, S. (2014, October 28). HTML5. Retrieved May 2, 2020, from </a:t>
            </a:r>
            <a:r>
              <a:rPr lang="de-AT" sz="1100">
                <a:hlinkClick r:id="rId15"/>
              </a:rPr>
              <a:t>https://www.w3.org/TR/2014/REC-html5-20141028/</a:t>
            </a:r>
            <a:r>
              <a:rPr lang="de-AT" sz="1100"/>
              <a:t> </a:t>
            </a:r>
          </a:p>
          <a:p>
            <a:r>
              <a:rPr lang="de-AT" sz="1100"/>
              <a:t>HTML Canvas. (n.d.). Retrieved May 4, 2020, from </a:t>
            </a:r>
            <a:r>
              <a:rPr lang="de-AT" sz="1100">
                <a:hlinkClick r:id="rId16"/>
              </a:rPr>
              <a:t>https://www.w3schools.com/html/html5_canvas.asp</a:t>
            </a:r>
            <a:r>
              <a:rPr lang="de-AT" sz="1100"/>
              <a:t> </a:t>
            </a:r>
          </a:p>
          <a:p>
            <a:r>
              <a:rPr lang="de-AT" sz="1100"/>
              <a:t>HTML5. (2019, March 23). Retrieved May 4, 2020, from </a:t>
            </a:r>
            <a:r>
              <a:rPr lang="de-AT" sz="1100">
                <a:hlinkClick r:id="rId17"/>
              </a:rPr>
              <a:t>https://developer.mozilla.org/de/docs/Web/HTML/HTML5</a:t>
            </a:r>
            <a:r>
              <a:rPr lang="de-AT" sz="1100"/>
              <a:t> </a:t>
            </a:r>
          </a:p>
          <a:p>
            <a:r>
              <a:rPr lang="de-AT" sz="1100"/>
              <a:t>HTML5 Semantic Tags | Viking Code School. (n.d.). Retrieved May 3, 2020, from </a:t>
            </a:r>
            <a:r>
              <a:rPr lang="de-AT" sz="1100">
                <a:hlinkClick r:id="rId18"/>
              </a:rPr>
              <a:t>https://www.vikingcodeschool.com/html5-and-css3/html5-semantic-tags</a:t>
            </a:r>
            <a:endParaRPr lang="de-AT" sz="1100"/>
          </a:p>
          <a:p>
            <a:endParaRPr lang="en-US" sz="1100"/>
          </a:p>
        </p:txBody>
      </p:sp>
      <p:sp>
        <p:nvSpPr>
          <p:cNvPr id="5" name="Foliennummernplatzhalter 4">
            <a:extLst>
              <a:ext uri="{FF2B5EF4-FFF2-40B4-BE49-F238E27FC236}">
                <a16:creationId xmlns:a16="http://schemas.microsoft.com/office/drawing/2014/main" id="{FF260E7D-AF2A-9C4B-A378-A07EC6C4C23F}"/>
              </a:ext>
            </a:extLst>
          </p:cNvPr>
          <p:cNvSpPr>
            <a:spLocks noGrp="1"/>
          </p:cNvSpPr>
          <p:nvPr>
            <p:ph type="sldNum" sz="quarter" idx="12"/>
            <p:custDataLst>
              <p:tags r:id="rId3"/>
            </p:custDataLst>
          </p:nvPr>
        </p:nvSpPr>
        <p:spPr/>
        <p:txBody>
          <a:bodyPr/>
          <a:lstStyle/>
          <a:p>
            <a:fld id="{46A6A189-8578-B74F-9120-D7B0D040BBE2}" type="slidenum">
              <a:rPr lang="en-US" smtClean="0"/>
              <a:t>23</a:t>
            </a:fld>
            <a:endParaRPr lang="en-US"/>
          </a:p>
        </p:txBody>
      </p:sp>
      <p:pic>
        <p:nvPicPr>
          <p:cNvPr id="30" name="Grafik 29" descr="page1image12472800">
            <a:extLst>
              <a:ext uri="{FF2B5EF4-FFF2-40B4-BE49-F238E27FC236}">
                <a16:creationId xmlns:a16="http://schemas.microsoft.com/office/drawing/2014/main" id="{E5F6B469-04C8-4443-A116-68DFE107C8A6}"/>
              </a:ext>
            </a:extLst>
          </p:cNvPr>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82497572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AE9FE93-6F33-5742-8101-3D186F56E000}"/>
              </a:ext>
            </a:extLst>
          </p:cNvPr>
          <p:cNvSpPr>
            <a:spLocks noGrp="1"/>
          </p:cNvSpPr>
          <p:nvPr>
            <p:ph idx="1"/>
            <p:custDataLst>
              <p:tags r:id="rId1"/>
            </p:custDataLst>
          </p:nvPr>
        </p:nvSpPr>
        <p:spPr>
          <a:xfrm>
            <a:off x="302036" y="473857"/>
            <a:ext cx="10515600" cy="5581015"/>
          </a:xfrm>
        </p:spPr>
        <p:txBody>
          <a:bodyPr>
            <a:normAutofit fontScale="62500" lnSpcReduction="20000"/>
          </a:bodyPr>
          <a:lstStyle/>
          <a:p>
            <a:r>
              <a:rPr lang="de-AT" sz="1700"/>
              <a:t>JavaScript/Canvas/Animation – SELFHTML-Wiki. (n.d.). Retrieved May 5, 2020, from </a:t>
            </a:r>
            <a:r>
              <a:rPr lang="de-AT" sz="1700">
                <a:hlinkClick r:id="rId6"/>
              </a:rPr>
              <a:t>https://wiki.selfhtml.org/wiki/JavaScript/Canvas/Animation</a:t>
            </a:r>
            <a:r>
              <a:rPr lang="de-AT" sz="1700"/>
              <a:t> </a:t>
            </a:r>
          </a:p>
          <a:p>
            <a:r>
              <a:rPr lang="de-AT" sz="1700"/>
              <a:t>Kroker, M. (2016, May 4). Die ersten Male im Internet: Von der ersten E-Mail 1971 bis zum ersten Instagram-Foto 2010 | Kroker’s Look @ IT. Retrieved April 13, 2020, from </a:t>
            </a:r>
            <a:r>
              <a:rPr lang="de-AT" sz="1700">
                <a:hlinkClick r:id="rId7"/>
              </a:rPr>
              <a:t>https://blog.wiwo.de/look-at-it/2016/05/04/die-ersten-male-im-internet- von-der-ersten-e-mail-1971-bis-zum-ersten-instagram-foto-2010/</a:t>
            </a:r>
            <a:r>
              <a:rPr lang="de-AT" sz="1700"/>
              <a:t> </a:t>
            </a:r>
          </a:p>
          <a:p>
            <a:r>
              <a:rPr lang="de-AT" sz="1700"/>
              <a:t>Line Mode Browser 2013. (n.d.). Retrieved April 15, 2020, from </a:t>
            </a:r>
            <a:r>
              <a:rPr lang="de-AT" sz="1700">
                <a:hlinkClick r:id="rId8"/>
              </a:rPr>
              <a:t>http://line-mode.cern.ch</a:t>
            </a:r>
            <a:endParaRPr lang="de-AT" sz="1700"/>
          </a:p>
          <a:p>
            <a:r>
              <a:rPr lang="de-AT" sz="1700" err="1"/>
              <a:t>McPeak, A. (2018, September 7). A Brief History of Web Browsers and How They Work. Retrieved April 15, 2020, from </a:t>
            </a:r>
            <a:r>
              <a:rPr lang="de-AT" sz="1700">
                <a:hlinkClick r:id="rId9"/>
              </a:rPr>
              <a:t>https://crossbrowsertesting.com/blog/test- automation/history-of-web-browsers/</a:t>
            </a:r>
            <a:endParaRPr lang="de-AT" sz="1700"/>
          </a:p>
          <a:p>
            <a:r>
              <a:rPr lang="de-AT" sz="1700"/>
              <a:t>Mercier, C. (n.d.). World Wide Web Consortium (W3C). Retrieved April 9, 2020, from </a:t>
            </a:r>
            <a:r>
              <a:rPr lang="de-AT" sz="1700">
                <a:hlinkClick r:id="rId10"/>
              </a:rPr>
              <a:t>https://www.w3.org/People/Berners-Lee/</a:t>
            </a:r>
            <a:r>
              <a:rPr lang="de-AT" sz="1700"/>
              <a:t> </a:t>
            </a:r>
          </a:p>
          <a:p>
            <a:r>
              <a:rPr lang="de-AT" sz="1700"/>
              <a:t>Moussaoui, H. E., &amp; Zeppenfeld, K. (2007). AJAX. New York, United States: Springer Publishing. </a:t>
            </a:r>
          </a:p>
          <a:p>
            <a:r>
              <a:rPr lang="de-AT" sz="1700"/>
              <a:t>Online, F. (2009, March 13). Vor 20 Jahren: Internet versus World Wide Web. Retrieved April 13, 2020, from </a:t>
            </a:r>
            <a:r>
              <a:rPr lang="de-AT" sz="1700">
                <a:hlinkClick r:id="rId11"/>
              </a:rPr>
              <a:t>https://www.focus.de/digital/internet/internetgeschichte/tid-13637/vor-20-jahren- internet-versus-world-wide-web_aid_379722.html</a:t>
            </a:r>
            <a:endParaRPr lang="de-AT" sz="1700"/>
          </a:p>
          <a:p>
            <a:r>
              <a:rPr lang="de-AT" sz="1700"/>
              <a:t>Secure, Fast &amp; Private Web Browser with Adblocker. (n.d.). Retrieved May 2, 2020, from </a:t>
            </a:r>
            <a:r>
              <a:rPr lang="de-AT" sz="1700">
                <a:hlinkClick r:id="rId12"/>
              </a:rPr>
              <a:t>https://brave.com</a:t>
            </a:r>
            <a:endParaRPr lang="de-AT" sz="1700"/>
          </a:p>
          <a:p>
            <a:r>
              <a:rPr lang="de-AT" sz="1700"/>
              <a:t>Standards - W3C. (n.d.). Retrieved April 20, 2020, from </a:t>
            </a:r>
            <a:r>
              <a:rPr lang="de-AT" sz="1700">
                <a:hlinkClick r:id="rId13"/>
              </a:rPr>
              <a:t>https://www.w3.org/standards/</a:t>
            </a:r>
            <a:r>
              <a:rPr lang="de-AT" sz="1700"/>
              <a:t> </a:t>
            </a:r>
          </a:p>
          <a:p>
            <a:r>
              <a:rPr lang="de-AT" sz="1700" err="1"/>
              <a:t>StatCounter. (18. März, 2020). Marktanteile der meistgenutzten Browserversionen weltweit im Februar 2020 [Graph]. Retrieved April 8, 2020, from </a:t>
            </a:r>
            <a:r>
              <a:rPr lang="de-AT" sz="1700">
                <a:hlinkClick r:id="rId14"/>
              </a:rPr>
              <a:t>https://de.statista.com/statistik/daten/studie/158095/umfrage/meistgenutzte-browser- im-internet-weltweit/</a:t>
            </a:r>
            <a:endParaRPr lang="de-AT" sz="1700"/>
          </a:p>
          <a:p>
            <a:r>
              <a:rPr lang="de-AT" sz="1700"/>
              <a:t>The birth of the Web | CERN. (n.d.). Retrieved April 8, 2020, from </a:t>
            </a:r>
            <a:r>
              <a:rPr lang="de-AT" sz="1700">
                <a:hlinkClick r:id="rId15"/>
              </a:rPr>
              <a:t>https://home.cern/science/computing/birth-web</a:t>
            </a:r>
            <a:r>
              <a:rPr lang="de-AT" sz="1700"/>
              <a:t> </a:t>
            </a:r>
          </a:p>
          <a:p>
            <a:r>
              <a:rPr lang="de-AT" sz="1700"/>
              <a:t>The HTML 5 JavaScript API Index. (n.d.). Retrieved May 5, 2020, from </a:t>
            </a:r>
            <a:r>
              <a:rPr lang="de-AT" sz="1700">
                <a:hlinkClick r:id="rId16"/>
              </a:rPr>
              <a:t>http://html5index.org</a:t>
            </a:r>
            <a:r>
              <a:rPr lang="de-AT" sz="1700"/>
              <a:t> </a:t>
            </a:r>
          </a:p>
          <a:p>
            <a:r>
              <a:rPr lang="de-AT" sz="1700"/>
              <a:t>The original proposal of the WWW, HTMLized. (n.d.). Retrieved April 14, 2020, from </a:t>
            </a:r>
            <a:r>
              <a:rPr lang="de-AT" sz="1700">
                <a:hlinkClick r:id="rId17"/>
              </a:rPr>
              <a:t>https://www.w3.org/History/1989/proposal.html</a:t>
            </a:r>
            <a:endParaRPr lang="de-AT" sz="1700"/>
          </a:p>
          <a:p>
            <a:r>
              <a:rPr lang="de-AT" sz="1700"/>
              <a:t>The web and web standards. (2020, April 17). Retrieved May 1, 2020, from https://developer.mozilla.org/en- US/docs/Learn/Getting_started_with_the_web/The_web_and_web_standards</a:t>
            </a:r>
          </a:p>
          <a:p>
            <a:r>
              <a:rPr lang="de-AT" sz="1800" err="1"/>
              <a:t>Tryit Editor v3.6. (n.d.). Retrieved May 4, 2020, from </a:t>
            </a:r>
            <a:r>
              <a:rPr lang="de-AT" sz="1800">
                <a:hlinkClick r:id="rId18"/>
              </a:rPr>
              <a:t>https://www.w3schools.com/css/tryit.asp?filename=trycss_buttons_animate3</a:t>
            </a:r>
            <a:r>
              <a:rPr lang="de-AT" sz="1800"/>
              <a:t> </a:t>
            </a:r>
          </a:p>
          <a:p>
            <a:r>
              <a:rPr lang="de-AT" sz="1800"/>
              <a:t>Was ist ein Browser? (2020, February 13). Retrieved April 20, 2020, from </a:t>
            </a:r>
            <a:r>
              <a:rPr lang="de-AT" sz="1800">
                <a:hlinkClick r:id="rId19"/>
              </a:rPr>
              <a:t>https://www.ionos.de/digitalguide/websites/web-entwicklung/was-ist-ein-browser/</a:t>
            </a:r>
            <a:r>
              <a:rPr lang="de-AT" sz="1800"/>
              <a:t> </a:t>
            </a:r>
          </a:p>
          <a:p>
            <a:r>
              <a:rPr lang="de-AT" sz="1800" err="1"/>
              <a:t>What is JavaScript? (2020, April 28). Retrieved May 4, 2020, from </a:t>
            </a:r>
            <a:r>
              <a:rPr lang="de-AT" sz="1800">
                <a:hlinkClick r:id="rId20"/>
              </a:rPr>
              <a:t>https://developer.mozilla.org/en-US/docs/Learn/JavaScript/First_steps/What_is_JavaScript</a:t>
            </a:r>
            <a:endParaRPr lang="de-AT" sz="1800"/>
          </a:p>
          <a:p>
            <a:r>
              <a:rPr lang="de-AT" sz="1800" err="1"/>
              <a:t>What is the role of HTML, CSS and JS in front-end development? - Quora. (n.d.). Retrieved May 4, 2020, from </a:t>
            </a:r>
            <a:r>
              <a:rPr lang="de-AT" sz="1800">
                <a:hlinkClick r:id="rId21"/>
              </a:rPr>
              <a:t>https://www.quora.com/What-is-the-role-of-HTML-CSS-and-JS-in-front-end-development</a:t>
            </a:r>
            <a:r>
              <a:rPr lang="de-AT" sz="1800"/>
              <a:t> </a:t>
            </a:r>
          </a:p>
          <a:p>
            <a:r>
              <a:rPr lang="de-AT" sz="1800"/>
              <a:t>Wikipedia contributors. (2020, April 2). Tim Berners-Lee. Retrieved April 9, 2020, from </a:t>
            </a:r>
            <a:r>
              <a:rPr lang="de-AT" sz="1800">
                <a:hlinkClick r:id="rId22"/>
              </a:rPr>
              <a:t>https://en.wikipedia.org/w/index.php?title=Tim_</a:t>
            </a:r>
            <a:endParaRPr lang="de-AT" sz="1700"/>
          </a:p>
          <a:p>
            <a:endParaRPr lang="de-AT" sz="1200"/>
          </a:p>
          <a:p>
            <a:endParaRPr lang="de-AT" sz="1200"/>
          </a:p>
          <a:p>
            <a:endParaRPr lang="en-US" sz="1200"/>
          </a:p>
        </p:txBody>
      </p:sp>
      <p:sp>
        <p:nvSpPr>
          <p:cNvPr id="8" name="Foliennummernplatzhalter 7">
            <a:extLst>
              <a:ext uri="{FF2B5EF4-FFF2-40B4-BE49-F238E27FC236}">
                <a16:creationId xmlns:a16="http://schemas.microsoft.com/office/drawing/2014/main" id="{5C0EFB9F-411D-2047-AE37-7FB38E060A41}"/>
              </a:ext>
            </a:extLst>
          </p:cNvPr>
          <p:cNvSpPr>
            <a:spLocks noGrp="1"/>
          </p:cNvSpPr>
          <p:nvPr>
            <p:ph type="sldNum" sz="quarter" idx="12"/>
            <p:custDataLst>
              <p:tags r:id="rId2"/>
            </p:custDataLst>
          </p:nvPr>
        </p:nvSpPr>
        <p:spPr/>
        <p:txBody>
          <a:bodyPr/>
          <a:lstStyle/>
          <a:p>
            <a:fld id="{46A6A189-8578-B74F-9120-D7B0D040BBE2}" type="slidenum">
              <a:rPr lang="en-US" smtClean="0"/>
              <a:t>24</a:t>
            </a:fld>
            <a:endParaRPr lang="en-US"/>
          </a:p>
        </p:txBody>
      </p:sp>
      <p:pic>
        <p:nvPicPr>
          <p:cNvPr id="15" name="Grafik 14" descr="page1image12472800">
            <a:extLst>
              <a:ext uri="{FF2B5EF4-FFF2-40B4-BE49-F238E27FC236}">
                <a16:creationId xmlns:a16="http://schemas.microsoft.com/office/drawing/2014/main" id="{D62AE5D5-C28B-8C4E-87AB-AA136CBD7938}"/>
              </a:ext>
            </a:extLst>
          </p:cNvPr>
          <p:cNvPicPr/>
          <p:nvPr>
            <p:custDataLst>
              <p:tags r:id="rId3"/>
            </p:custDataLst>
          </p:nvPr>
        </p:nvPicPr>
        <p:blipFill>
          <a:blip r:embed="rId23">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1523426453"/>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43385D0-B623-5B44-A157-C9B18DFE3410}"/>
              </a:ext>
            </a:extLst>
          </p:cNvPr>
          <p:cNvSpPr>
            <a:spLocks noGrp="1"/>
          </p:cNvSpPr>
          <p:nvPr>
            <p:ph type="sldNum" sz="quarter" idx="12"/>
            <p:custDataLst>
              <p:tags r:id="rId1"/>
            </p:custDataLst>
          </p:nvPr>
        </p:nvSpPr>
        <p:spPr/>
        <p:txBody>
          <a:bodyPr/>
          <a:lstStyle/>
          <a:p>
            <a:fld id="{46A6A189-8578-B74F-9120-D7B0D040BBE2}" type="slidenum">
              <a:rPr lang="en-US" smtClean="0"/>
              <a:t>25</a:t>
            </a:fld>
            <a:endParaRPr lang="en-US"/>
          </a:p>
        </p:txBody>
      </p:sp>
      <p:pic>
        <p:nvPicPr>
          <p:cNvPr id="4" name="Grafik 3" descr="page1image12472800">
            <a:extLst>
              <a:ext uri="{FF2B5EF4-FFF2-40B4-BE49-F238E27FC236}">
                <a16:creationId xmlns:a16="http://schemas.microsoft.com/office/drawing/2014/main" id="{01AB5A3A-1EB9-E940-B2B5-E9B518765900}"/>
              </a:ext>
            </a:extLst>
          </p:cNvPr>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
        <p:nvSpPr>
          <p:cNvPr id="5" name="Inhaltsplatzhalter 2">
            <a:extLst>
              <a:ext uri="{FF2B5EF4-FFF2-40B4-BE49-F238E27FC236}">
                <a16:creationId xmlns:a16="http://schemas.microsoft.com/office/drawing/2014/main" id="{ADBFBD0F-4F7C-0541-95DE-E166ACA1F29A}"/>
              </a:ext>
            </a:extLst>
          </p:cNvPr>
          <p:cNvSpPr txBox="1"/>
          <p:nvPr>
            <p:custDataLst>
              <p:tags r:id="rId3"/>
            </p:custDataLst>
          </p:nvPr>
        </p:nvSpPr>
        <p:spPr>
          <a:xfrm>
            <a:off x="618309" y="558034"/>
            <a:ext cx="10515600" cy="55810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AT" sz="1300">
                <a:hlinkClick r:id="rId7"/>
              </a:rPr>
              <a:t>Berners-Lee&amp;oldid=948684222</a:t>
            </a:r>
            <a:endParaRPr lang="de-AT" sz="1300"/>
          </a:p>
          <a:p>
            <a:r>
              <a:rPr lang="de-AT" sz="1300"/>
              <a:t>Wikipedia contributors. (2020, April 5). Browser wars. Retrieved April 16, 2020, from </a:t>
            </a:r>
            <a:r>
              <a:rPr lang="de-AT" sz="1300">
                <a:hlinkClick r:id="rId8"/>
              </a:rPr>
              <a:t>https://en.wikipedia.org/wiki/Browser_wars#/media/File:Layout_engine_usage_share-2009-01-07.svg</a:t>
            </a:r>
            <a:r>
              <a:rPr lang="de-AT" sz="1300"/>
              <a:t> </a:t>
            </a:r>
          </a:p>
          <a:p>
            <a:r>
              <a:rPr lang="de-AT" sz="1300"/>
              <a:t>Wikipedia contributors. (2020, April 9). Internet. Retrieved April 13, 2020, from </a:t>
            </a:r>
            <a:r>
              <a:rPr lang="de-AT" sz="1300">
                <a:hlinkClick r:id="rId9"/>
              </a:rPr>
              <a:t>https://en.wikipedia.org/w/index.php?title=Internet&amp;oldid=949988003</a:t>
            </a:r>
            <a:r>
              <a:rPr lang="de-AT" sz="1300"/>
              <a:t> </a:t>
            </a:r>
          </a:p>
          <a:p>
            <a:r>
              <a:rPr lang="de-AT" sz="1300"/>
              <a:t>Wikipedia contributors. (2020, March 30). Web browser. In Wikipedia, The Free Encyclopedia. Retrieved April 1, 2020, from </a:t>
            </a:r>
            <a:r>
              <a:rPr lang="de-AT" sz="1300">
                <a:hlinkClick r:id="rId10"/>
              </a:rPr>
              <a:t>https://en.wikipedia.org/w/index.php?title=Web_browser&amp;oldid=948219627</a:t>
            </a:r>
            <a:r>
              <a:rPr lang="de-AT" sz="1300"/>
              <a:t> </a:t>
            </a:r>
          </a:p>
          <a:p>
            <a:r>
              <a:rPr lang="de-AT" sz="1300"/>
              <a:t>Wood, A. (2020, January 15). HTML5 Basics For Everyone Tired Of Reading About Deprecated... Retrieved May 3, 2020, from </a:t>
            </a:r>
            <a:r>
              <a:rPr lang="de-AT" sz="1300">
                <a:hlinkClick r:id="rId11"/>
              </a:rPr>
              <a:t>https://html.com/html5/#What_is_HTML5</a:t>
            </a:r>
            <a:endParaRPr lang="de-AT" sz="1300"/>
          </a:p>
          <a:p>
            <a:pPr marL="0" indent="0">
              <a:buFont typeface="Arial" panose="020B0604020202020204" pitchFamily="34" charset="0"/>
              <a:buNone/>
            </a:pPr>
            <a:endParaRPr lang="de-AT"/>
          </a:p>
          <a:p>
            <a:endParaRPr lang="de-AT"/>
          </a:p>
          <a:p>
            <a:endParaRPr lang="de-AT"/>
          </a:p>
          <a:p>
            <a:endParaRPr lang="de-AT"/>
          </a:p>
          <a:p>
            <a:endParaRPr lang="en-US"/>
          </a:p>
        </p:txBody>
      </p:sp>
    </p:spTree>
    <p:extLst>
      <p:ext uri="{BB962C8B-B14F-4D97-AF65-F5344CB8AC3E}">
        <p14:creationId xmlns:p14="http://schemas.microsoft.com/office/powerpoint/2010/main" val="25121059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7E793D-9F93-6642-98E7-07356C7C5911}"/>
              </a:ext>
            </a:extLst>
          </p:cNvPr>
          <p:cNvSpPr>
            <a:spLocks noGrp="1"/>
          </p:cNvSpPr>
          <p:nvPr>
            <p:ph type="title"/>
          </p:nvPr>
        </p:nvSpPr>
        <p:spPr>
          <a:xfrm>
            <a:off x="1177080" y="164017"/>
            <a:ext cx="8911687" cy="1619028"/>
          </a:xfrm>
        </p:spPr>
        <p:txBody>
          <a:bodyPr>
            <a:normAutofit fontScale="90000"/>
          </a:bodyPr>
          <a:lstStyle/>
          <a:p>
            <a:r>
              <a:rPr lang="en-US" dirty="0"/>
              <a:t>1. History</a:t>
            </a:r>
            <a:br>
              <a:rPr lang="en-US" dirty="0"/>
            </a:br>
            <a:r>
              <a:rPr lang="en-US" sz="3600" dirty="0"/>
              <a:t>1.1 Tim Berners-Lee and the Beginning of Web Browsers</a:t>
            </a:r>
          </a:p>
        </p:txBody>
      </p:sp>
      <p:pic>
        <p:nvPicPr>
          <p:cNvPr id="6" name="Inhaltsplatzhalter 5" descr="Ein Bild, das Person, drinnen, Mann, Elektronik enthält.&#10;&#10;Automatisch generierte Beschreibung">
            <a:extLst>
              <a:ext uri="{FF2B5EF4-FFF2-40B4-BE49-F238E27FC236}">
                <a16:creationId xmlns:a16="http://schemas.microsoft.com/office/drawing/2014/main" id="{693F9CB1-FBE3-BD46-9A37-25AD1D29F11F}"/>
              </a:ext>
            </a:extLst>
          </p:cNvPr>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177080" y="2994616"/>
            <a:ext cx="3764332" cy="2583543"/>
          </a:xfrm>
          <a:prstGeom prst="rect">
            <a:avLst/>
          </a:prstGeom>
          <a:ln>
            <a:noFill/>
          </a:ln>
          <a:effectLst>
            <a:outerShdw blurRad="292100" dist="139700" dir="2700000" algn="tl" rotWithShape="0">
              <a:srgbClr val="333333">
                <a:alpha val="65000"/>
              </a:srgbClr>
            </a:outerShdw>
          </a:effectLst>
        </p:spPr>
      </p:pic>
      <p:sp>
        <p:nvSpPr>
          <p:cNvPr id="5" name="Foliennummernplatzhalter 4">
            <a:extLst>
              <a:ext uri="{FF2B5EF4-FFF2-40B4-BE49-F238E27FC236}">
                <a16:creationId xmlns:a16="http://schemas.microsoft.com/office/drawing/2014/main" id="{1124DB2F-6EF8-CB4C-AE29-A361863760EA}"/>
              </a:ext>
            </a:extLst>
          </p:cNvPr>
          <p:cNvSpPr>
            <a:spLocks noGrp="1"/>
          </p:cNvSpPr>
          <p:nvPr>
            <p:ph type="sldNum" sz="quarter" idx="12"/>
          </p:nvPr>
        </p:nvSpPr>
        <p:spPr/>
        <p:txBody>
          <a:bodyPr/>
          <a:lstStyle/>
          <a:p>
            <a:fld id="{46A6A189-8578-B74F-9120-D7B0D040BBE2}" type="slidenum">
              <a:rPr lang="en-US" smtClean="0"/>
              <a:t>3</a:t>
            </a:fld>
            <a:endParaRPr lang="en-US"/>
          </a:p>
        </p:txBody>
      </p:sp>
      <p:pic>
        <p:nvPicPr>
          <p:cNvPr id="4" name="Grafik 3" descr="page1image12472800">
            <a:extLst>
              <a:ext uri="{FF2B5EF4-FFF2-40B4-BE49-F238E27FC236}">
                <a16:creationId xmlns:a16="http://schemas.microsoft.com/office/drawing/2014/main" id="{75D8C04A-522E-5B4E-A4BE-27B62DC7DDC4}"/>
              </a:ext>
            </a:extLst>
          </p:cNvPr>
          <p:cNvPicPr/>
          <p:nvPr/>
        </p:nvPicPr>
        <p:blipFill>
          <a:blip r:embed="rId4">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pic>
        <p:nvPicPr>
          <p:cNvPr id="7" name="Grafik 6" descr="Ein Bild, das Text, Karte enthält.&#10;&#10;Automatisch generierte Beschreibung">
            <a:extLst>
              <a:ext uri="{FF2B5EF4-FFF2-40B4-BE49-F238E27FC236}">
                <a16:creationId xmlns:a16="http://schemas.microsoft.com/office/drawing/2014/main" id="{703120B2-F94C-FF4C-A5E5-9D3CA8DAE367}"/>
              </a:ext>
            </a:extLst>
          </p:cNvPr>
          <p:cNvPicPr/>
          <p:nvPr/>
        </p:nvPicPr>
        <p:blipFill>
          <a:blip r:embed="rId5">
            <a:extLst>
              <a:ext uri="{28A0092B-C50C-407E-A947-70E740481C1C}">
                <a14:useLocalDpi xmlns:a14="http://schemas.microsoft.com/office/drawing/2010/main" val="0"/>
              </a:ext>
            </a:extLst>
          </a:blip>
          <a:stretch>
            <a:fillRect/>
          </a:stretch>
        </p:blipFill>
        <p:spPr>
          <a:xfrm>
            <a:off x="5469984" y="2112867"/>
            <a:ext cx="5408612" cy="46086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2148423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el 1">
            <a:extLst>
              <a:ext uri="{FF2B5EF4-FFF2-40B4-BE49-F238E27FC236}">
                <a16:creationId xmlns:a16="http://schemas.microsoft.com/office/drawing/2014/main" id="{A58980AD-2A6B-3F45-B781-5618F79EDDCC}"/>
              </a:ext>
            </a:extLst>
          </p:cNvPr>
          <p:cNvSpPr>
            <a:spLocks noGrp="1"/>
          </p:cNvSpPr>
          <p:nvPr>
            <p:ph type="title"/>
          </p:nvPr>
        </p:nvSpPr>
        <p:spPr>
          <a:xfrm>
            <a:off x="681320" y="-13533"/>
            <a:ext cx="8911687" cy="1280890"/>
          </a:xfrm>
        </p:spPr>
        <p:txBody>
          <a:bodyPr/>
          <a:lstStyle/>
          <a:p>
            <a:r>
              <a:rPr lang="en-US"/>
              <a:t>1.2 Milestones</a:t>
            </a:r>
          </a:p>
        </p:txBody>
      </p:sp>
      <p:sp>
        <p:nvSpPr>
          <p:cNvPr id="5" name="Foliennummernplatzhalter 4">
            <a:extLst>
              <a:ext uri="{FF2B5EF4-FFF2-40B4-BE49-F238E27FC236}">
                <a16:creationId xmlns:a16="http://schemas.microsoft.com/office/drawing/2014/main" id="{4B13E28E-8E44-9642-87CD-D5513CC63EAF}"/>
              </a:ext>
            </a:extLst>
          </p:cNvPr>
          <p:cNvSpPr>
            <a:spLocks noGrp="1"/>
          </p:cNvSpPr>
          <p:nvPr>
            <p:ph type="sldNum" sz="quarter" idx="12"/>
          </p:nvPr>
        </p:nvSpPr>
        <p:spPr/>
        <p:txBody>
          <a:bodyPr/>
          <a:lstStyle/>
          <a:p>
            <a:fld id="{46A6A189-8578-B74F-9120-D7B0D040BBE2}" type="slidenum">
              <a:rPr lang="en-US" smtClean="0"/>
              <a:t>4</a:t>
            </a:fld>
            <a:endParaRPr lang="en-US"/>
          </a:p>
        </p:txBody>
      </p:sp>
      <p:pic>
        <p:nvPicPr>
          <p:cNvPr id="4" name="Grafik 3" descr="page1image12472800">
            <a:extLst>
              <a:ext uri="{FF2B5EF4-FFF2-40B4-BE49-F238E27FC236}">
                <a16:creationId xmlns:a16="http://schemas.microsoft.com/office/drawing/2014/main" id="{3F6D1FB5-62B3-744D-9AF2-13252D168BEF}"/>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
        <p:nvSpPr>
          <p:cNvPr id="7" name="Pfeil nach rechts 6">
            <a:extLst>
              <a:ext uri="{FF2B5EF4-FFF2-40B4-BE49-F238E27FC236}">
                <a16:creationId xmlns:a16="http://schemas.microsoft.com/office/drawing/2014/main" id="{233FEAAB-0AC6-EB4A-9AB2-8EE8DFBF5170}"/>
              </a:ext>
            </a:extLst>
          </p:cNvPr>
          <p:cNvSpPr/>
          <p:nvPr/>
        </p:nvSpPr>
        <p:spPr>
          <a:xfrm>
            <a:off x="293437" y="5689603"/>
            <a:ext cx="11742224" cy="11038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feld 7">
            <a:extLst>
              <a:ext uri="{FF2B5EF4-FFF2-40B4-BE49-F238E27FC236}">
                <a16:creationId xmlns:a16="http://schemas.microsoft.com/office/drawing/2014/main" id="{6B49B849-254A-B242-9A99-8D2FA18952DC}"/>
              </a:ext>
            </a:extLst>
          </p:cNvPr>
          <p:cNvSpPr txBox="1"/>
          <p:nvPr/>
        </p:nvSpPr>
        <p:spPr>
          <a:xfrm>
            <a:off x="302497" y="5940170"/>
            <a:ext cx="770708" cy="369332"/>
          </a:xfrm>
          <a:prstGeom prst="rect">
            <a:avLst/>
          </a:prstGeom>
          <a:noFill/>
        </p:spPr>
        <p:txBody>
          <a:bodyPr wrap="square" rtlCol="0">
            <a:spAutoFit/>
          </a:bodyPr>
          <a:lstStyle/>
          <a:p>
            <a:r>
              <a:rPr lang="en-US"/>
              <a:t>1968</a:t>
            </a:r>
          </a:p>
        </p:txBody>
      </p:sp>
      <p:cxnSp>
        <p:nvCxnSpPr>
          <p:cNvPr id="10" name="Gerade Verbindung 9">
            <a:extLst>
              <a:ext uri="{FF2B5EF4-FFF2-40B4-BE49-F238E27FC236}">
                <a16:creationId xmlns:a16="http://schemas.microsoft.com/office/drawing/2014/main" id="{4E097C6E-DB99-7845-9C33-A7E965A35E2F}"/>
              </a:ext>
            </a:extLst>
          </p:cNvPr>
          <p:cNvCxnSpPr>
            <a:stCxn id="8" idx="0"/>
          </p:cNvCxnSpPr>
          <p:nvPr/>
        </p:nvCxnSpPr>
        <p:spPr>
          <a:xfrm flipH="1" flipV="1">
            <a:off x="681320" y="5689603"/>
            <a:ext cx="6531" cy="250567"/>
          </a:xfrm>
          <a:prstGeom prst="line">
            <a:avLst/>
          </a:prstGeom>
        </p:spPr>
        <p:style>
          <a:lnRef idx="1">
            <a:schemeClr val="dk1"/>
          </a:lnRef>
          <a:fillRef idx="0">
            <a:schemeClr val="dk1"/>
          </a:fillRef>
          <a:effectRef idx="0">
            <a:schemeClr val="dk1"/>
          </a:effectRef>
          <a:fontRef idx="minor">
            <a:schemeClr val="tx1"/>
          </a:fontRef>
        </p:style>
      </p:cxnSp>
      <p:sp>
        <p:nvSpPr>
          <p:cNvPr id="11" name="Textfeld 10">
            <a:extLst>
              <a:ext uri="{FF2B5EF4-FFF2-40B4-BE49-F238E27FC236}">
                <a16:creationId xmlns:a16="http://schemas.microsoft.com/office/drawing/2014/main" id="{472AE5E7-4076-5148-BCDE-A51ABC71DC77}"/>
              </a:ext>
            </a:extLst>
          </p:cNvPr>
          <p:cNvSpPr txBox="1"/>
          <p:nvPr/>
        </p:nvSpPr>
        <p:spPr>
          <a:xfrm>
            <a:off x="156334" y="5335122"/>
            <a:ext cx="1162594" cy="369332"/>
          </a:xfrm>
          <a:prstGeom prst="rect">
            <a:avLst/>
          </a:prstGeom>
          <a:noFill/>
        </p:spPr>
        <p:txBody>
          <a:bodyPr wrap="square" rtlCol="0">
            <a:spAutoFit/>
          </a:bodyPr>
          <a:lstStyle/>
          <a:p>
            <a:r>
              <a:rPr lang="en-US"/>
              <a:t>ARPAnet</a:t>
            </a:r>
          </a:p>
        </p:txBody>
      </p:sp>
      <p:sp>
        <p:nvSpPr>
          <p:cNvPr id="12" name="Textfeld 11">
            <a:extLst>
              <a:ext uri="{FF2B5EF4-FFF2-40B4-BE49-F238E27FC236}">
                <a16:creationId xmlns:a16="http://schemas.microsoft.com/office/drawing/2014/main" id="{E511B5EE-68DB-7C4D-B285-3BA20DB3AE4B}"/>
              </a:ext>
            </a:extLst>
          </p:cNvPr>
          <p:cNvSpPr txBox="1"/>
          <p:nvPr/>
        </p:nvSpPr>
        <p:spPr>
          <a:xfrm>
            <a:off x="1564305" y="6208851"/>
            <a:ext cx="770708" cy="369332"/>
          </a:xfrm>
          <a:prstGeom prst="rect">
            <a:avLst/>
          </a:prstGeom>
          <a:noFill/>
        </p:spPr>
        <p:txBody>
          <a:bodyPr wrap="square" rtlCol="0">
            <a:spAutoFit/>
          </a:bodyPr>
          <a:lstStyle/>
          <a:p>
            <a:r>
              <a:rPr lang="en-US"/>
              <a:t>1990</a:t>
            </a:r>
          </a:p>
        </p:txBody>
      </p:sp>
      <p:cxnSp>
        <p:nvCxnSpPr>
          <p:cNvPr id="13" name="Gerade Verbindung 12">
            <a:extLst>
              <a:ext uri="{FF2B5EF4-FFF2-40B4-BE49-F238E27FC236}">
                <a16:creationId xmlns:a16="http://schemas.microsoft.com/office/drawing/2014/main" id="{55ECC615-DB80-3D46-8E37-74D11A1595C7}"/>
              </a:ext>
            </a:extLst>
          </p:cNvPr>
          <p:cNvCxnSpPr/>
          <p:nvPr/>
        </p:nvCxnSpPr>
        <p:spPr>
          <a:xfrm flipH="1" flipV="1">
            <a:off x="1935358" y="5146516"/>
            <a:ext cx="1" cy="1073181"/>
          </a:xfrm>
          <a:prstGeom prst="line">
            <a:avLst/>
          </a:prstGeom>
        </p:spPr>
        <p:style>
          <a:lnRef idx="1">
            <a:schemeClr val="dk1"/>
          </a:lnRef>
          <a:fillRef idx="0">
            <a:schemeClr val="dk1"/>
          </a:fillRef>
          <a:effectRef idx="0">
            <a:schemeClr val="dk1"/>
          </a:effectRef>
          <a:fontRef idx="minor">
            <a:schemeClr val="tx1"/>
          </a:fontRef>
        </p:style>
      </p:cxnSp>
      <p:sp>
        <p:nvSpPr>
          <p:cNvPr id="14" name="Textfeld 13">
            <a:extLst>
              <a:ext uri="{FF2B5EF4-FFF2-40B4-BE49-F238E27FC236}">
                <a16:creationId xmlns:a16="http://schemas.microsoft.com/office/drawing/2014/main" id="{AB6E89D4-FBC3-E14C-9DCF-EF449BDC2344}"/>
              </a:ext>
            </a:extLst>
          </p:cNvPr>
          <p:cNvSpPr txBox="1"/>
          <p:nvPr/>
        </p:nvSpPr>
        <p:spPr>
          <a:xfrm>
            <a:off x="1312401" y="4538875"/>
            <a:ext cx="1162594" cy="646331"/>
          </a:xfrm>
          <a:prstGeom prst="rect">
            <a:avLst/>
          </a:prstGeom>
          <a:noFill/>
        </p:spPr>
        <p:txBody>
          <a:bodyPr wrap="square" rtlCol="0">
            <a:spAutoFit/>
          </a:bodyPr>
          <a:lstStyle/>
          <a:p>
            <a:r>
              <a:rPr lang="en-US"/>
              <a:t>First Web Browser</a:t>
            </a:r>
          </a:p>
        </p:txBody>
      </p:sp>
      <p:sp>
        <p:nvSpPr>
          <p:cNvPr id="15" name="Textfeld 14">
            <a:extLst>
              <a:ext uri="{FF2B5EF4-FFF2-40B4-BE49-F238E27FC236}">
                <a16:creationId xmlns:a16="http://schemas.microsoft.com/office/drawing/2014/main" id="{FC885413-2E12-454F-9177-7AFE036F8BAE}"/>
              </a:ext>
            </a:extLst>
          </p:cNvPr>
          <p:cNvSpPr txBox="1"/>
          <p:nvPr/>
        </p:nvSpPr>
        <p:spPr>
          <a:xfrm>
            <a:off x="2145602" y="5945834"/>
            <a:ext cx="770708" cy="369332"/>
          </a:xfrm>
          <a:prstGeom prst="rect">
            <a:avLst/>
          </a:prstGeom>
          <a:noFill/>
        </p:spPr>
        <p:txBody>
          <a:bodyPr wrap="square" rtlCol="0">
            <a:spAutoFit/>
          </a:bodyPr>
          <a:lstStyle/>
          <a:p>
            <a:r>
              <a:rPr lang="en-US"/>
              <a:t>1991</a:t>
            </a:r>
          </a:p>
        </p:txBody>
      </p:sp>
      <p:cxnSp>
        <p:nvCxnSpPr>
          <p:cNvPr id="16" name="Gerade Verbindung 15">
            <a:extLst>
              <a:ext uri="{FF2B5EF4-FFF2-40B4-BE49-F238E27FC236}">
                <a16:creationId xmlns:a16="http://schemas.microsoft.com/office/drawing/2014/main" id="{5BDCB340-C13D-6F4E-A4BF-0E28FA4C61A2}"/>
              </a:ext>
            </a:extLst>
          </p:cNvPr>
          <p:cNvCxnSpPr/>
          <p:nvPr/>
        </p:nvCxnSpPr>
        <p:spPr>
          <a:xfrm flipH="1" flipV="1">
            <a:off x="2530956" y="4140926"/>
            <a:ext cx="1" cy="1802817"/>
          </a:xfrm>
          <a:prstGeom prst="line">
            <a:avLst/>
          </a:prstGeom>
        </p:spPr>
        <p:style>
          <a:lnRef idx="1">
            <a:schemeClr val="dk1"/>
          </a:lnRef>
          <a:fillRef idx="0">
            <a:schemeClr val="dk1"/>
          </a:fillRef>
          <a:effectRef idx="0">
            <a:schemeClr val="dk1"/>
          </a:effectRef>
          <a:fontRef idx="minor">
            <a:schemeClr val="tx1"/>
          </a:fontRef>
        </p:style>
      </p:cxnSp>
      <p:pic>
        <p:nvPicPr>
          <p:cNvPr id="17" name="Grafik 16" descr="Ein Bild, das Screenshot, Monitor, Bildschirm, silbern enthält.&#10;&#10;Automatisch generierte Beschreibung">
            <a:extLst>
              <a:ext uri="{FF2B5EF4-FFF2-40B4-BE49-F238E27FC236}">
                <a16:creationId xmlns:a16="http://schemas.microsoft.com/office/drawing/2014/main" id="{76D72A7D-00B1-0343-A746-6148B127C982}"/>
              </a:ext>
            </a:extLst>
          </p:cNvPr>
          <p:cNvPicPr/>
          <p:nvPr/>
        </p:nvPicPr>
        <p:blipFill>
          <a:blip r:embed="rId4">
            <a:extLst>
              <a:ext uri="{28A0092B-C50C-407E-A947-70E740481C1C}">
                <a14:useLocalDpi xmlns:a14="http://schemas.microsoft.com/office/drawing/2010/main" val="0"/>
              </a:ext>
            </a:extLst>
          </a:blip>
          <a:srcRect l="3685" t="2692" r="3412" b="7067"/>
          <a:stretch>
            <a:fillRect/>
          </a:stretch>
        </p:blipFill>
        <p:spPr bwMode="auto">
          <a:xfrm>
            <a:off x="2953825" y="1306849"/>
            <a:ext cx="2924516" cy="1996011"/>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21" name="Textfeld 20">
            <a:extLst>
              <a:ext uri="{FF2B5EF4-FFF2-40B4-BE49-F238E27FC236}">
                <a16:creationId xmlns:a16="http://schemas.microsoft.com/office/drawing/2014/main" id="{CB5CD280-44CF-D344-ADA9-11209C6D501E}"/>
              </a:ext>
            </a:extLst>
          </p:cNvPr>
          <p:cNvSpPr txBox="1"/>
          <p:nvPr/>
        </p:nvSpPr>
        <p:spPr>
          <a:xfrm>
            <a:off x="2966987" y="3308413"/>
            <a:ext cx="2898192" cy="369332"/>
          </a:xfrm>
          <a:prstGeom prst="rect">
            <a:avLst/>
          </a:prstGeom>
          <a:noFill/>
        </p:spPr>
        <p:txBody>
          <a:bodyPr wrap="square" rtlCol="0">
            <a:spAutoFit/>
          </a:bodyPr>
          <a:lstStyle/>
          <a:p>
            <a:r>
              <a:rPr lang="en-US"/>
              <a:t>“Line-mode Browser”</a:t>
            </a:r>
          </a:p>
        </p:txBody>
      </p:sp>
      <p:pic>
        <p:nvPicPr>
          <p:cNvPr id="22" name="Grafik 21" descr="Ein Bild, das Screenshot enthält.&#10;&#10;Automatisch generierte Beschreibung">
            <a:extLst>
              <a:ext uri="{FF2B5EF4-FFF2-40B4-BE49-F238E27FC236}">
                <a16:creationId xmlns:a16="http://schemas.microsoft.com/office/drawing/2014/main" id="{D997FCC4-5E54-9D4C-BE14-39DA461F253A}"/>
              </a:ext>
            </a:extLst>
          </p:cNvPr>
          <p:cNvPicPr/>
          <p:nvPr/>
        </p:nvPicPr>
        <p:blipFill>
          <a:blip r:embed="rId5">
            <a:extLst>
              <a:ext uri="{28A0092B-C50C-407E-A947-70E740481C1C}">
                <a14:useLocalDpi xmlns:a14="http://schemas.microsoft.com/office/drawing/2010/main" val="0"/>
              </a:ext>
            </a:extLst>
          </a:blip>
          <a:srcRect l="11588" t="2616" r="12154" b="5073"/>
          <a:stretch>
            <a:fillRect/>
          </a:stretch>
        </p:blipFill>
        <p:spPr bwMode="auto">
          <a:xfrm>
            <a:off x="6526720" y="186282"/>
            <a:ext cx="3229001" cy="207700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
        <p:nvSpPr>
          <p:cNvPr id="23" name="Textfeld 22">
            <a:extLst>
              <a:ext uri="{FF2B5EF4-FFF2-40B4-BE49-F238E27FC236}">
                <a16:creationId xmlns:a16="http://schemas.microsoft.com/office/drawing/2014/main" id="{A6DD4F10-1355-0F41-8FC4-320EC22DF794}"/>
              </a:ext>
            </a:extLst>
          </p:cNvPr>
          <p:cNvSpPr txBox="1"/>
          <p:nvPr/>
        </p:nvSpPr>
        <p:spPr>
          <a:xfrm>
            <a:off x="2706066" y="6190279"/>
            <a:ext cx="770708" cy="369332"/>
          </a:xfrm>
          <a:prstGeom prst="rect">
            <a:avLst/>
          </a:prstGeom>
          <a:noFill/>
        </p:spPr>
        <p:txBody>
          <a:bodyPr wrap="square" rtlCol="0">
            <a:spAutoFit/>
          </a:bodyPr>
          <a:lstStyle/>
          <a:p>
            <a:r>
              <a:rPr lang="en-US"/>
              <a:t>1993</a:t>
            </a:r>
          </a:p>
        </p:txBody>
      </p:sp>
      <p:sp>
        <p:nvSpPr>
          <p:cNvPr id="44" name="Textfeld 43">
            <a:extLst>
              <a:ext uri="{FF2B5EF4-FFF2-40B4-BE49-F238E27FC236}">
                <a16:creationId xmlns:a16="http://schemas.microsoft.com/office/drawing/2014/main" id="{8B7C2959-3084-2746-A959-9857340567F4}"/>
              </a:ext>
            </a:extLst>
          </p:cNvPr>
          <p:cNvSpPr txBox="1"/>
          <p:nvPr/>
        </p:nvSpPr>
        <p:spPr>
          <a:xfrm>
            <a:off x="7669019" y="2293254"/>
            <a:ext cx="1260271" cy="369332"/>
          </a:xfrm>
          <a:prstGeom prst="rect">
            <a:avLst/>
          </a:prstGeom>
          <a:noFill/>
        </p:spPr>
        <p:txBody>
          <a:bodyPr wrap="square" rtlCol="0">
            <a:spAutoFit/>
          </a:bodyPr>
          <a:lstStyle/>
          <a:p>
            <a:r>
              <a:rPr lang="en-US"/>
              <a:t>Mosaic</a:t>
            </a:r>
          </a:p>
        </p:txBody>
      </p:sp>
      <p:cxnSp>
        <p:nvCxnSpPr>
          <p:cNvPr id="45" name="Gerade Verbindung 44">
            <a:extLst>
              <a:ext uri="{FF2B5EF4-FFF2-40B4-BE49-F238E27FC236}">
                <a16:creationId xmlns:a16="http://schemas.microsoft.com/office/drawing/2014/main" id="{7520371F-A39C-0A4F-B0F2-453566FCB87D}"/>
              </a:ext>
            </a:extLst>
          </p:cNvPr>
          <p:cNvCxnSpPr/>
          <p:nvPr/>
        </p:nvCxnSpPr>
        <p:spPr>
          <a:xfrm flipH="1" flipV="1">
            <a:off x="3048059" y="5163029"/>
            <a:ext cx="0" cy="1027252"/>
          </a:xfrm>
          <a:prstGeom prst="line">
            <a:avLst/>
          </a:prstGeom>
        </p:spPr>
        <p:style>
          <a:lnRef idx="1">
            <a:schemeClr val="dk1"/>
          </a:lnRef>
          <a:fillRef idx="0">
            <a:schemeClr val="dk1"/>
          </a:fillRef>
          <a:effectRef idx="0">
            <a:schemeClr val="dk1"/>
          </a:effectRef>
          <a:fontRef idx="minor">
            <a:schemeClr val="tx1"/>
          </a:fontRef>
        </p:style>
      </p:cxnSp>
      <p:cxnSp>
        <p:nvCxnSpPr>
          <p:cNvPr id="47" name="Gerade Verbindung 46">
            <a:extLst>
              <a:ext uri="{FF2B5EF4-FFF2-40B4-BE49-F238E27FC236}">
                <a16:creationId xmlns:a16="http://schemas.microsoft.com/office/drawing/2014/main" id="{D95A6940-6244-954F-B48F-CE3C61BF5DE8}"/>
              </a:ext>
            </a:extLst>
          </p:cNvPr>
          <p:cNvCxnSpPr/>
          <p:nvPr/>
        </p:nvCxnSpPr>
        <p:spPr>
          <a:xfrm>
            <a:off x="3052470" y="5163029"/>
            <a:ext cx="3229001" cy="22177"/>
          </a:xfrm>
          <a:prstGeom prst="line">
            <a:avLst/>
          </a:prstGeom>
        </p:spPr>
        <p:style>
          <a:lnRef idx="1">
            <a:schemeClr val="dk1"/>
          </a:lnRef>
          <a:fillRef idx="0">
            <a:schemeClr val="dk1"/>
          </a:fillRef>
          <a:effectRef idx="0">
            <a:schemeClr val="dk1"/>
          </a:effectRef>
          <a:fontRef idx="minor">
            <a:schemeClr val="tx1"/>
          </a:fontRef>
        </p:style>
      </p:cxnSp>
      <p:cxnSp>
        <p:nvCxnSpPr>
          <p:cNvPr id="54" name="Gerade Verbindung 53">
            <a:extLst>
              <a:ext uri="{FF2B5EF4-FFF2-40B4-BE49-F238E27FC236}">
                <a16:creationId xmlns:a16="http://schemas.microsoft.com/office/drawing/2014/main" id="{257794D9-EA2E-3B46-BC1C-A734355A515F}"/>
              </a:ext>
            </a:extLst>
          </p:cNvPr>
          <p:cNvCxnSpPr/>
          <p:nvPr/>
        </p:nvCxnSpPr>
        <p:spPr>
          <a:xfrm flipH="1">
            <a:off x="6281471" y="2461304"/>
            <a:ext cx="0" cy="2712813"/>
          </a:xfrm>
          <a:prstGeom prst="line">
            <a:avLst/>
          </a:prstGeom>
        </p:spPr>
        <p:style>
          <a:lnRef idx="1">
            <a:schemeClr val="dk1"/>
          </a:lnRef>
          <a:fillRef idx="0">
            <a:schemeClr val="dk1"/>
          </a:fillRef>
          <a:effectRef idx="0">
            <a:schemeClr val="dk1"/>
          </a:effectRef>
          <a:fontRef idx="minor">
            <a:schemeClr val="tx1"/>
          </a:fontRef>
        </p:style>
      </p:cxnSp>
      <p:sp>
        <p:nvSpPr>
          <p:cNvPr id="58" name="Textfeld 57">
            <a:extLst>
              <a:ext uri="{FF2B5EF4-FFF2-40B4-BE49-F238E27FC236}">
                <a16:creationId xmlns:a16="http://schemas.microsoft.com/office/drawing/2014/main" id="{4116CD4E-F7FC-3B47-B3AF-3D13F54A0B84}"/>
              </a:ext>
            </a:extLst>
          </p:cNvPr>
          <p:cNvSpPr txBox="1"/>
          <p:nvPr/>
        </p:nvSpPr>
        <p:spPr>
          <a:xfrm>
            <a:off x="3301664" y="5929708"/>
            <a:ext cx="770708" cy="369332"/>
          </a:xfrm>
          <a:prstGeom prst="rect">
            <a:avLst/>
          </a:prstGeom>
          <a:noFill/>
        </p:spPr>
        <p:txBody>
          <a:bodyPr wrap="square" rtlCol="0">
            <a:spAutoFit/>
          </a:bodyPr>
          <a:lstStyle/>
          <a:p>
            <a:r>
              <a:rPr lang="en-US"/>
              <a:t>1994</a:t>
            </a:r>
          </a:p>
        </p:txBody>
      </p:sp>
      <p:cxnSp>
        <p:nvCxnSpPr>
          <p:cNvPr id="59" name="Gerade Verbindung 58">
            <a:extLst>
              <a:ext uri="{FF2B5EF4-FFF2-40B4-BE49-F238E27FC236}">
                <a16:creationId xmlns:a16="http://schemas.microsoft.com/office/drawing/2014/main" id="{C2C3FD0F-5D41-6347-AF2E-800E1C612B2F}"/>
              </a:ext>
            </a:extLst>
          </p:cNvPr>
          <p:cNvCxnSpPr/>
          <p:nvPr/>
        </p:nvCxnSpPr>
        <p:spPr>
          <a:xfrm flipH="1" flipV="1">
            <a:off x="3643656" y="5755780"/>
            <a:ext cx="1" cy="218121"/>
          </a:xfrm>
          <a:prstGeom prst="line">
            <a:avLst/>
          </a:prstGeom>
        </p:spPr>
        <p:style>
          <a:lnRef idx="1">
            <a:schemeClr val="dk1"/>
          </a:lnRef>
          <a:fillRef idx="0">
            <a:schemeClr val="dk1"/>
          </a:fillRef>
          <a:effectRef idx="0">
            <a:schemeClr val="dk1"/>
          </a:effectRef>
          <a:fontRef idx="minor">
            <a:schemeClr val="tx1"/>
          </a:fontRef>
        </p:style>
      </p:cxnSp>
      <p:sp>
        <p:nvSpPr>
          <p:cNvPr id="62" name="Textfeld 61">
            <a:extLst>
              <a:ext uri="{FF2B5EF4-FFF2-40B4-BE49-F238E27FC236}">
                <a16:creationId xmlns:a16="http://schemas.microsoft.com/office/drawing/2014/main" id="{65E55439-2E25-C84D-A233-1D3E5113CCF2}"/>
              </a:ext>
            </a:extLst>
          </p:cNvPr>
          <p:cNvSpPr txBox="1"/>
          <p:nvPr/>
        </p:nvSpPr>
        <p:spPr>
          <a:xfrm>
            <a:off x="3145943" y="5419903"/>
            <a:ext cx="3229002" cy="369332"/>
          </a:xfrm>
          <a:prstGeom prst="rect">
            <a:avLst/>
          </a:prstGeom>
          <a:noFill/>
        </p:spPr>
        <p:txBody>
          <a:bodyPr wrap="square" rtlCol="0">
            <a:spAutoFit/>
          </a:bodyPr>
          <a:lstStyle/>
          <a:p>
            <a:r>
              <a:rPr lang="en-US"/>
              <a:t>Netscape Navigator; W3C</a:t>
            </a:r>
          </a:p>
        </p:txBody>
      </p:sp>
      <p:sp>
        <p:nvSpPr>
          <p:cNvPr id="63" name="Textfeld 62">
            <a:extLst>
              <a:ext uri="{FF2B5EF4-FFF2-40B4-BE49-F238E27FC236}">
                <a16:creationId xmlns:a16="http://schemas.microsoft.com/office/drawing/2014/main" id="{00721842-E5E9-A247-97EF-BAF441CC209A}"/>
              </a:ext>
            </a:extLst>
          </p:cNvPr>
          <p:cNvSpPr txBox="1"/>
          <p:nvPr/>
        </p:nvSpPr>
        <p:spPr>
          <a:xfrm>
            <a:off x="3862128" y="6176895"/>
            <a:ext cx="770708" cy="369332"/>
          </a:xfrm>
          <a:prstGeom prst="rect">
            <a:avLst/>
          </a:prstGeom>
          <a:noFill/>
        </p:spPr>
        <p:txBody>
          <a:bodyPr wrap="square" rtlCol="0">
            <a:spAutoFit/>
          </a:bodyPr>
          <a:lstStyle/>
          <a:p>
            <a:r>
              <a:rPr lang="en-US"/>
              <a:t>1996</a:t>
            </a:r>
          </a:p>
        </p:txBody>
      </p:sp>
      <p:cxnSp>
        <p:nvCxnSpPr>
          <p:cNvPr id="65" name="Gerade Verbindung 64">
            <a:extLst>
              <a:ext uri="{FF2B5EF4-FFF2-40B4-BE49-F238E27FC236}">
                <a16:creationId xmlns:a16="http://schemas.microsoft.com/office/drawing/2014/main" id="{894E1E0E-64C2-AF40-9574-5F40E6784926}"/>
              </a:ext>
            </a:extLst>
          </p:cNvPr>
          <p:cNvCxnSpPr/>
          <p:nvPr/>
        </p:nvCxnSpPr>
        <p:spPr>
          <a:xfrm flipH="1" flipV="1">
            <a:off x="4234842" y="5800341"/>
            <a:ext cx="0" cy="432328"/>
          </a:xfrm>
          <a:prstGeom prst="line">
            <a:avLst/>
          </a:prstGeom>
        </p:spPr>
        <p:style>
          <a:lnRef idx="1">
            <a:schemeClr val="dk1"/>
          </a:lnRef>
          <a:fillRef idx="0">
            <a:schemeClr val="dk1"/>
          </a:fillRef>
          <a:effectRef idx="0">
            <a:schemeClr val="dk1"/>
          </a:effectRef>
          <a:fontRef idx="minor">
            <a:schemeClr val="tx1"/>
          </a:fontRef>
        </p:style>
      </p:cxnSp>
      <p:cxnSp>
        <p:nvCxnSpPr>
          <p:cNvPr id="66" name="Gerade Verbindung 65">
            <a:extLst>
              <a:ext uri="{FF2B5EF4-FFF2-40B4-BE49-F238E27FC236}">
                <a16:creationId xmlns:a16="http://schemas.microsoft.com/office/drawing/2014/main" id="{EB09134B-489D-AF4C-8E65-47F48BE2C345}"/>
              </a:ext>
            </a:extLst>
          </p:cNvPr>
          <p:cNvCxnSpPr/>
          <p:nvPr/>
        </p:nvCxnSpPr>
        <p:spPr>
          <a:xfrm>
            <a:off x="4239253" y="5800341"/>
            <a:ext cx="6095402" cy="0"/>
          </a:xfrm>
          <a:prstGeom prst="line">
            <a:avLst/>
          </a:prstGeom>
        </p:spPr>
        <p:style>
          <a:lnRef idx="1">
            <a:schemeClr val="dk1"/>
          </a:lnRef>
          <a:fillRef idx="0">
            <a:schemeClr val="dk1"/>
          </a:fillRef>
          <a:effectRef idx="0">
            <a:schemeClr val="dk1"/>
          </a:effectRef>
          <a:fontRef idx="minor">
            <a:schemeClr val="tx1"/>
          </a:fontRef>
        </p:style>
      </p:cxnSp>
      <p:cxnSp>
        <p:nvCxnSpPr>
          <p:cNvPr id="67" name="Gerade Verbindung 66">
            <a:extLst>
              <a:ext uri="{FF2B5EF4-FFF2-40B4-BE49-F238E27FC236}">
                <a16:creationId xmlns:a16="http://schemas.microsoft.com/office/drawing/2014/main" id="{D8F4F869-B0FE-0F49-9E6D-08B557EF12D6}"/>
              </a:ext>
            </a:extLst>
          </p:cNvPr>
          <p:cNvCxnSpPr/>
          <p:nvPr/>
        </p:nvCxnSpPr>
        <p:spPr>
          <a:xfrm flipH="1">
            <a:off x="10348678" y="5426875"/>
            <a:ext cx="0" cy="368857"/>
          </a:xfrm>
          <a:prstGeom prst="line">
            <a:avLst/>
          </a:prstGeom>
        </p:spPr>
        <p:style>
          <a:lnRef idx="1">
            <a:schemeClr val="dk1"/>
          </a:lnRef>
          <a:fillRef idx="0">
            <a:schemeClr val="dk1"/>
          </a:fillRef>
          <a:effectRef idx="0">
            <a:schemeClr val="dk1"/>
          </a:effectRef>
          <a:fontRef idx="minor">
            <a:schemeClr val="tx1"/>
          </a:fontRef>
        </p:style>
      </p:cxnSp>
      <p:sp>
        <p:nvSpPr>
          <p:cNvPr id="71" name="Textfeld 70">
            <a:extLst>
              <a:ext uri="{FF2B5EF4-FFF2-40B4-BE49-F238E27FC236}">
                <a16:creationId xmlns:a16="http://schemas.microsoft.com/office/drawing/2014/main" id="{023E34E1-DCBF-674C-BFEA-9B955BC62940}"/>
              </a:ext>
            </a:extLst>
          </p:cNvPr>
          <p:cNvSpPr txBox="1"/>
          <p:nvPr/>
        </p:nvSpPr>
        <p:spPr>
          <a:xfrm>
            <a:off x="9411218" y="5113325"/>
            <a:ext cx="2120480" cy="369332"/>
          </a:xfrm>
          <a:prstGeom prst="rect">
            <a:avLst/>
          </a:prstGeom>
          <a:noFill/>
        </p:spPr>
        <p:txBody>
          <a:bodyPr wrap="square" rtlCol="0">
            <a:spAutoFit/>
          </a:bodyPr>
          <a:lstStyle/>
          <a:p>
            <a:r>
              <a:rPr lang="en-US"/>
              <a:t>Internet Explorer</a:t>
            </a:r>
          </a:p>
        </p:txBody>
      </p:sp>
      <p:pic>
        <p:nvPicPr>
          <p:cNvPr id="73" name="Grafik 72" descr="Ein Bild, das Screenshot enthält.&#10;&#10;Automatisch generierte Beschreibung">
            <a:extLst>
              <a:ext uri="{FF2B5EF4-FFF2-40B4-BE49-F238E27FC236}">
                <a16:creationId xmlns:a16="http://schemas.microsoft.com/office/drawing/2014/main" id="{AC32CDA9-6339-224C-ADAE-B18284FE4E88}"/>
              </a:ext>
            </a:extLst>
          </p:cNvPr>
          <p:cNvPicPr/>
          <p:nvPr/>
        </p:nvPicPr>
        <p:blipFill>
          <a:blip r:embed="rId6">
            <a:extLst>
              <a:ext uri="{28A0092B-C50C-407E-A947-70E740481C1C}">
                <a14:useLocalDpi xmlns:a14="http://schemas.microsoft.com/office/drawing/2010/main" val="0"/>
              </a:ext>
            </a:extLst>
          </a:blip>
          <a:stretch>
            <a:fillRect/>
          </a:stretch>
        </p:blipFill>
        <p:spPr>
          <a:xfrm>
            <a:off x="8852353" y="2991238"/>
            <a:ext cx="2923654" cy="2114657"/>
          </a:xfrm>
          <a:prstGeom prst="rect">
            <a:avLst/>
          </a:prstGeom>
          <a:ln>
            <a:noFill/>
          </a:ln>
          <a:effectLst>
            <a:outerShdw blurRad="292100" dist="139700" dir="2700000" algn="tl" rotWithShape="0">
              <a:srgbClr val="333333">
                <a:alpha val="65000"/>
              </a:srgbClr>
            </a:outerShdw>
          </a:effectLst>
        </p:spPr>
      </p:pic>
      <p:sp>
        <p:nvSpPr>
          <p:cNvPr id="78" name="Textfeld 77">
            <a:extLst>
              <a:ext uri="{FF2B5EF4-FFF2-40B4-BE49-F238E27FC236}">
                <a16:creationId xmlns:a16="http://schemas.microsoft.com/office/drawing/2014/main" id="{D97324DE-A9A0-FE47-AD3F-6FF41D39B7AB}"/>
              </a:ext>
            </a:extLst>
          </p:cNvPr>
          <p:cNvSpPr txBox="1"/>
          <p:nvPr/>
        </p:nvSpPr>
        <p:spPr>
          <a:xfrm>
            <a:off x="6301928" y="5930292"/>
            <a:ext cx="770708" cy="369332"/>
          </a:xfrm>
          <a:prstGeom prst="rect">
            <a:avLst/>
          </a:prstGeom>
          <a:noFill/>
        </p:spPr>
        <p:txBody>
          <a:bodyPr wrap="square" rtlCol="0">
            <a:spAutoFit/>
          </a:bodyPr>
          <a:lstStyle/>
          <a:p>
            <a:r>
              <a:rPr lang="en-US"/>
              <a:t>2003</a:t>
            </a:r>
          </a:p>
        </p:txBody>
      </p:sp>
      <p:sp>
        <p:nvSpPr>
          <p:cNvPr id="79" name="Textfeld 78">
            <a:extLst>
              <a:ext uri="{FF2B5EF4-FFF2-40B4-BE49-F238E27FC236}">
                <a16:creationId xmlns:a16="http://schemas.microsoft.com/office/drawing/2014/main" id="{A505C1EF-3480-EA49-AB27-186E576016D1}"/>
              </a:ext>
            </a:extLst>
          </p:cNvPr>
          <p:cNvSpPr txBox="1"/>
          <p:nvPr/>
        </p:nvSpPr>
        <p:spPr>
          <a:xfrm>
            <a:off x="6915562" y="6130500"/>
            <a:ext cx="770708" cy="369332"/>
          </a:xfrm>
          <a:prstGeom prst="rect">
            <a:avLst/>
          </a:prstGeom>
          <a:noFill/>
        </p:spPr>
        <p:txBody>
          <a:bodyPr wrap="square" rtlCol="0">
            <a:spAutoFit/>
          </a:bodyPr>
          <a:lstStyle/>
          <a:p>
            <a:r>
              <a:rPr lang="en-US"/>
              <a:t>2004</a:t>
            </a:r>
          </a:p>
        </p:txBody>
      </p:sp>
      <p:cxnSp>
        <p:nvCxnSpPr>
          <p:cNvPr id="80" name="Gerade Verbindung 79">
            <a:extLst>
              <a:ext uri="{FF2B5EF4-FFF2-40B4-BE49-F238E27FC236}">
                <a16:creationId xmlns:a16="http://schemas.microsoft.com/office/drawing/2014/main" id="{329AE8A6-2BAC-E14E-A615-25CA4A5A2704}"/>
              </a:ext>
            </a:extLst>
          </p:cNvPr>
          <p:cNvCxnSpPr/>
          <p:nvPr/>
        </p:nvCxnSpPr>
        <p:spPr>
          <a:xfrm flipH="1" flipV="1">
            <a:off x="6697764" y="4958360"/>
            <a:ext cx="0" cy="1006505"/>
          </a:xfrm>
          <a:prstGeom prst="line">
            <a:avLst/>
          </a:prstGeom>
        </p:spPr>
        <p:style>
          <a:lnRef idx="1">
            <a:schemeClr val="dk1"/>
          </a:lnRef>
          <a:fillRef idx="0">
            <a:schemeClr val="dk1"/>
          </a:fillRef>
          <a:effectRef idx="0">
            <a:schemeClr val="dk1"/>
          </a:effectRef>
          <a:fontRef idx="minor">
            <a:schemeClr val="tx1"/>
          </a:fontRef>
        </p:style>
      </p:cxnSp>
      <p:sp>
        <p:nvSpPr>
          <p:cNvPr id="81" name="Textfeld 80">
            <a:extLst>
              <a:ext uri="{FF2B5EF4-FFF2-40B4-BE49-F238E27FC236}">
                <a16:creationId xmlns:a16="http://schemas.microsoft.com/office/drawing/2014/main" id="{7E33401F-B52F-F14D-91C5-979DABA89D89}"/>
              </a:ext>
            </a:extLst>
          </p:cNvPr>
          <p:cNvSpPr txBox="1"/>
          <p:nvPr/>
        </p:nvSpPr>
        <p:spPr>
          <a:xfrm>
            <a:off x="6301928" y="4504624"/>
            <a:ext cx="1367091" cy="369332"/>
          </a:xfrm>
          <a:prstGeom prst="rect">
            <a:avLst/>
          </a:prstGeom>
          <a:solidFill>
            <a:schemeClr val="bg1">
              <a:alpha val="61000"/>
            </a:schemeClr>
          </a:solidFill>
        </p:spPr>
        <p:txBody>
          <a:bodyPr wrap="square" rtlCol="0">
            <a:spAutoFit/>
          </a:bodyPr>
          <a:lstStyle>
            <a:defPPr>
              <a:defRPr lang="en-US"/>
            </a:defPPr>
          </a:lstStyle>
          <a:p>
            <a:r>
              <a:rPr lang="en-US"/>
              <a:t>Safari</a:t>
            </a:r>
          </a:p>
        </p:txBody>
      </p:sp>
      <p:cxnSp>
        <p:nvCxnSpPr>
          <p:cNvPr id="82" name="Gerade Verbindung 81">
            <a:extLst>
              <a:ext uri="{FF2B5EF4-FFF2-40B4-BE49-F238E27FC236}">
                <a16:creationId xmlns:a16="http://schemas.microsoft.com/office/drawing/2014/main" id="{E343CBB8-D959-E14E-8477-E10D781588B7}"/>
              </a:ext>
            </a:extLst>
          </p:cNvPr>
          <p:cNvCxnSpPr/>
          <p:nvPr/>
        </p:nvCxnSpPr>
        <p:spPr>
          <a:xfrm flipH="1" flipV="1">
            <a:off x="7225456" y="5335122"/>
            <a:ext cx="0" cy="784992"/>
          </a:xfrm>
          <a:prstGeom prst="line">
            <a:avLst/>
          </a:prstGeom>
        </p:spPr>
        <p:style>
          <a:lnRef idx="1">
            <a:schemeClr val="dk1"/>
          </a:lnRef>
          <a:fillRef idx="0">
            <a:schemeClr val="dk1"/>
          </a:fillRef>
          <a:effectRef idx="0">
            <a:schemeClr val="dk1"/>
          </a:effectRef>
          <a:fontRef idx="minor">
            <a:schemeClr val="tx1"/>
          </a:fontRef>
        </p:style>
      </p:cxnSp>
      <p:sp>
        <p:nvSpPr>
          <p:cNvPr id="83" name="Textfeld 82">
            <a:extLst>
              <a:ext uri="{FF2B5EF4-FFF2-40B4-BE49-F238E27FC236}">
                <a16:creationId xmlns:a16="http://schemas.microsoft.com/office/drawing/2014/main" id="{8EF375D9-E008-A547-AF65-F11E7C4335F4}"/>
              </a:ext>
            </a:extLst>
          </p:cNvPr>
          <p:cNvSpPr txBox="1"/>
          <p:nvPr/>
        </p:nvSpPr>
        <p:spPr>
          <a:xfrm>
            <a:off x="6734379" y="4958360"/>
            <a:ext cx="2120480" cy="369332"/>
          </a:xfrm>
          <a:prstGeom prst="rect">
            <a:avLst/>
          </a:prstGeom>
          <a:solidFill>
            <a:schemeClr val="bg1">
              <a:alpha val="61000"/>
            </a:schemeClr>
          </a:solidFill>
        </p:spPr>
        <p:txBody>
          <a:bodyPr wrap="square" rtlCol="0">
            <a:spAutoFit/>
          </a:bodyPr>
          <a:lstStyle>
            <a:defPPr>
              <a:defRPr lang="en-US"/>
            </a:defPPr>
          </a:lstStyle>
          <a:p>
            <a:r>
              <a:rPr lang="en-US"/>
              <a:t>Firefox</a:t>
            </a:r>
          </a:p>
        </p:txBody>
      </p:sp>
      <p:sp>
        <p:nvSpPr>
          <p:cNvPr id="86" name="Textfeld 85">
            <a:extLst>
              <a:ext uri="{FF2B5EF4-FFF2-40B4-BE49-F238E27FC236}">
                <a16:creationId xmlns:a16="http://schemas.microsoft.com/office/drawing/2014/main" id="{1085E9CB-D937-9A45-A9A2-A95672205926}"/>
              </a:ext>
            </a:extLst>
          </p:cNvPr>
          <p:cNvSpPr txBox="1"/>
          <p:nvPr/>
        </p:nvSpPr>
        <p:spPr>
          <a:xfrm>
            <a:off x="7682901" y="5940170"/>
            <a:ext cx="770708" cy="369332"/>
          </a:xfrm>
          <a:prstGeom prst="rect">
            <a:avLst/>
          </a:prstGeom>
          <a:noFill/>
        </p:spPr>
        <p:txBody>
          <a:bodyPr wrap="square" rtlCol="0">
            <a:spAutoFit/>
          </a:bodyPr>
          <a:lstStyle/>
          <a:p>
            <a:r>
              <a:rPr lang="en-US"/>
              <a:t>2008</a:t>
            </a:r>
          </a:p>
        </p:txBody>
      </p:sp>
      <p:cxnSp>
        <p:nvCxnSpPr>
          <p:cNvPr id="87" name="Gerade Verbindung 86">
            <a:extLst>
              <a:ext uri="{FF2B5EF4-FFF2-40B4-BE49-F238E27FC236}">
                <a16:creationId xmlns:a16="http://schemas.microsoft.com/office/drawing/2014/main" id="{0E8E5877-0940-0D4B-B0C1-0B347D58CCB3}"/>
              </a:ext>
            </a:extLst>
          </p:cNvPr>
          <p:cNvCxnSpPr/>
          <p:nvPr/>
        </p:nvCxnSpPr>
        <p:spPr>
          <a:xfrm flipH="1" flipV="1">
            <a:off x="8025391" y="5218807"/>
            <a:ext cx="0" cy="784992"/>
          </a:xfrm>
          <a:prstGeom prst="line">
            <a:avLst/>
          </a:prstGeom>
        </p:spPr>
        <p:style>
          <a:lnRef idx="1">
            <a:schemeClr val="dk1"/>
          </a:lnRef>
          <a:fillRef idx="0">
            <a:schemeClr val="dk1"/>
          </a:fillRef>
          <a:effectRef idx="0">
            <a:schemeClr val="dk1"/>
          </a:effectRef>
          <a:fontRef idx="minor">
            <a:schemeClr val="tx1"/>
          </a:fontRef>
        </p:style>
      </p:cxnSp>
      <p:sp>
        <p:nvSpPr>
          <p:cNvPr id="88" name="Textfeld 87">
            <a:extLst>
              <a:ext uri="{FF2B5EF4-FFF2-40B4-BE49-F238E27FC236}">
                <a16:creationId xmlns:a16="http://schemas.microsoft.com/office/drawing/2014/main" id="{46A7FD55-8EB1-0245-846C-5C3371894BEA}"/>
              </a:ext>
            </a:extLst>
          </p:cNvPr>
          <p:cNvSpPr txBox="1"/>
          <p:nvPr/>
        </p:nvSpPr>
        <p:spPr>
          <a:xfrm>
            <a:off x="7594403" y="4868636"/>
            <a:ext cx="1093637" cy="369332"/>
          </a:xfrm>
          <a:prstGeom prst="rect">
            <a:avLst/>
          </a:prstGeom>
          <a:solidFill>
            <a:schemeClr val="bg1">
              <a:alpha val="61000"/>
            </a:schemeClr>
          </a:solidFill>
        </p:spPr>
        <p:txBody>
          <a:bodyPr wrap="square" rtlCol="0">
            <a:spAutoFit/>
          </a:bodyPr>
          <a:lstStyle>
            <a:defPPr>
              <a:defRPr lang="en-US"/>
            </a:defPPr>
          </a:lstStyle>
          <a:p>
            <a:r>
              <a:rPr lang="en-US"/>
              <a:t>Chrome</a:t>
            </a:r>
          </a:p>
        </p:txBody>
      </p:sp>
      <p:cxnSp>
        <p:nvCxnSpPr>
          <p:cNvPr id="43" name="Gerade Verbindung 42">
            <a:extLst>
              <a:ext uri="{FF2B5EF4-FFF2-40B4-BE49-F238E27FC236}">
                <a16:creationId xmlns:a16="http://schemas.microsoft.com/office/drawing/2014/main" id="{3A529D9F-CB46-F348-BF93-A92C6D94A8C7}"/>
              </a:ext>
            </a:extLst>
          </p:cNvPr>
          <p:cNvCxnSpPr>
            <a:endCxn id="44" idx="1"/>
          </p:cNvCxnSpPr>
          <p:nvPr/>
        </p:nvCxnSpPr>
        <p:spPr>
          <a:xfrm>
            <a:off x="6281393" y="2470228"/>
            <a:ext cx="1387626" cy="7692"/>
          </a:xfrm>
          <a:prstGeom prst="line">
            <a:avLst/>
          </a:prstGeom>
        </p:spPr>
        <p:style>
          <a:lnRef idx="1">
            <a:schemeClr val="dk1"/>
          </a:lnRef>
          <a:fillRef idx="0">
            <a:schemeClr val="dk1"/>
          </a:fillRef>
          <a:effectRef idx="0">
            <a:schemeClr val="dk1"/>
          </a:effectRef>
          <a:fontRef idx="minor">
            <a:schemeClr val="tx1"/>
          </a:fontRef>
        </p:style>
      </p:cxnSp>
      <p:cxnSp>
        <p:nvCxnSpPr>
          <p:cNvPr id="46" name="Gerade Verbindung 45">
            <a:extLst>
              <a:ext uri="{FF2B5EF4-FFF2-40B4-BE49-F238E27FC236}">
                <a16:creationId xmlns:a16="http://schemas.microsoft.com/office/drawing/2014/main" id="{FE6D7714-18B2-3C49-894C-5F73FCB4A115}"/>
              </a:ext>
            </a:extLst>
          </p:cNvPr>
          <p:cNvCxnSpPr/>
          <p:nvPr/>
        </p:nvCxnSpPr>
        <p:spPr>
          <a:xfrm>
            <a:off x="2530957" y="4137132"/>
            <a:ext cx="1735702" cy="1703"/>
          </a:xfrm>
          <a:prstGeom prst="line">
            <a:avLst/>
          </a:prstGeom>
        </p:spPr>
        <p:style>
          <a:lnRef idx="1">
            <a:schemeClr val="dk1"/>
          </a:lnRef>
          <a:fillRef idx="0">
            <a:schemeClr val="dk1"/>
          </a:fillRef>
          <a:effectRef idx="0">
            <a:schemeClr val="dk1"/>
          </a:effectRef>
          <a:fontRef idx="minor">
            <a:schemeClr val="tx1"/>
          </a:fontRef>
        </p:style>
      </p:cxnSp>
      <p:cxnSp>
        <p:nvCxnSpPr>
          <p:cNvPr id="48" name="Gerade Verbindung 47">
            <a:extLst>
              <a:ext uri="{FF2B5EF4-FFF2-40B4-BE49-F238E27FC236}">
                <a16:creationId xmlns:a16="http://schemas.microsoft.com/office/drawing/2014/main" id="{6AAF9D25-9FEC-CA44-94B3-708BAC7CF377}"/>
              </a:ext>
            </a:extLst>
          </p:cNvPr>
          <p:cNvCxnSpPr/>
          <p:nvPr/>
        </p:nvCxnSpPr>
        <p:spPr>
          <a:xfrm flipH="1" flipV="1">
            <a:off x="4281354" y="3737430"/>
            <a:ext cx="0" cy="399702"/>
          </a:xfrm>
          <a:prstGeom prst="line">
            <a:avLst/>
          </a:prstGeom>
        </p:spPr>
        <p:style>
          <a:lnRef idx="1">
            <a:schemeClr val="dk1"/>
          </a:lnRef>
          <a:fillRef idx="0">
            <a:schemeClr val="dk1"/>
          </a:fillRef>
          <a:effectRef idx="0">
            <a:schemeClr val="dk1"/>
          </a:effectRef>
          <a:fontRef idx="minor">
            <a:schemeClr val="tx1"/>
          </a:fontRef>
        </p:style>
      </p:cxnSp>
      <p:pic>
        <p:nvPicPr>
          <p:cNvPr id="52" name="Grafik 51" descr="Ein Bild, das Screenshot enthält.&#10;&#10;Automatisch generierte Beschreibung">
            <a:extLst>
              <a:ext uri="{FF2B5EF4-FFF2-40B4-BE49-F238E27FC236}">
                <a16:creationId xmlns:a16="http://schemas.microsoft.com/office/drawing/2014/main" id="{38687827-41F1-604B-8D7F-551FAD35C8BE}"/>
              </a:ext>
            </a:extLst>
          </p:cNvPr>
          <p:cNvPicPr/>
          <p:nvPr/>
        </p:nvPicPr>
        <p:blipFill>
          <a:blip r:embed="rId7">
            <a:extLst>
              <a:ext uri="{28A0092B-C50C-407E-A947-70E740481C1C}">
                <a14:useLocalDpi xmlns:a14="http://schemas.microsoft.com/office/drawing/2010/main" val="0"/>
              </a:ext>
            </a:extLst>
          </a:blip>
          <a:srcRect l="17361" t="5255" r="39999" b="3844"/>
          <a:stretch>
            <a:fillRect/>
          </a:stretch>
        </p:blipFill>
        <p:spPr bwMode="auto">
          <a:xfrm>
            <a:off x="156334" y="1968554"/>
            <a:ext cx="2318659" cy="2536070"/>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90624188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0CBD60-7641-364E-9A18-85CB359BC13A}"/>
              </a:ext>
            </a:extLst>
          </p:cNvPr>
          <p:cNvSpPr>
            <a:spLocks noGrp="1"/>
          </p:cNvSpPr>
          <p:nvPr>
            <p:ph type="title"/>
          </p:nvPr>
        </p:nvSpPr>
        <p:spPr>
          <a:xfrm>
            <a:off x="838200" y="0"/>
            <a:ext cx="10515600" cy="1325563"/>
          </a:xfrm>
        </p:spPr>
        <p:txBody>
          <a:bodyPr/>
          <a:lstStyle/>
          <a:p>
            <a:r>
              <a:rPr lang="en-US"/>
              <a:t>1.3 Browser Wars</a:t>
            </a:r>
          </a:p>
        </p:txBody>
      </p:sp>
      <p:sp>
        <p:nvSpPr>
          <p:cNvPr id="5" name="Foliennummernplatzhalter 4">
            <a:extLst>
              <a:ext uri="{FF2B5EF4-FFF2-40B4-BE49-F238E27FC236}">
                <a16:creationId xmlns:a16="http://schemas.microsoft.com/office/drawing/2014/main" id="{26E0B1E9-0667-4A4B-B30E-35CEDD88005F}"/>
              </a:ext>
            </a:extLst>
          </p:cNvPr>
          <p:cNvSpPr>
            <a:spLocks noGrp="1"/>
          </p:cNvSpPr>
          <p:nvPr>
            <p:ph type="sldNum" sz="quarter" idx="12"/>
          </p:nvPr>
        </p:nvSpPr>
        <p:spPr/>
        <p:txBody>
          <a:bodyPr/>
          <a:lstStyle/>
          <a:p>
            <a:fld id="{46A6A189-8578-B74F-9120-D7B0D040BBE2}" type="slidenum">
              <a:rPr lang="en-US" smtClean="0"/>
              <a:t>5</a:t>
            </a:fld>
            <a:endParaRPr lang="en-US"/>
          </a:p>
        </p:txBody>
      </p:sp>
      <p:pic>
        <p:nvPicPr>
          <p:cNvPr id="4" name="Grafik 3" descr="page1image12472800">
            <a:extLst>
              <a:ext uri="{FF2B5EF4-FFF2-40B4-BE49-F238E27FC236}">
                <a16:creationId xmlns:a16="http://schemas.microsoft.com/office/drawing/2014/main" id="{CBF8A45B-E04E-0141-9F78-3C8096FCACA9}"/>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pic>
        <p:nvPicPr>
          <p:cNvPr id="12" name="Grafik 11">
            <a:extLst>
              <a:ext uri="{FF2B5EF4-FFF2-40B4-BE49-F238E27FC236}">
                <a16:creationId xmlns:a16="http://schemas.microsoft.com/office/drawing/2014/main" id="{482F070D-7488-5E41-9925-0F3A95C01619}"/>
              </a:ext>
            </a:extLst>
          </p:cNvPr>
          <p:cNvPicPr>
            <a:picLocks noChangeAspect="1"/>
          </p:cNvPicPr>
          <p:nvPr/>
        </p:nvPicPr>
        <p:blipFill>
          <a:blip r:embed="rId4"/>
          <a:srcRect t="9034"/>
          <a:stretch>
            <a:fillRect/>
          </a:stretch>
        </p:blipFill>
        <p:spPr>
          <a:xfrm>
            <a:off x="2478881" y="1460183"/>
            <a:ext cx="7234238" cy="4935523"/>
          </a:xfrm>
          <a:prstGeom prst="rect">
            <a:avLst/>
          </a:prstGeom>
          <a:ln>
            <a:noFill/>
          </a:ln>
          <a:effectLst>
            <a:outerShdw blurRad="292100" dist="139700" dir="2700000" algn="tl" rotWithShape="0">
              <a:srgbClr val="333333">
                <a:alpha val="65000"/>
              </a:srgbClr>
            </a:outerShdw>
          </a:effectLst>
        </p:spPr>
      </p:pic>
      <p:sp>
        <p:nvSpPr>
          <p:cNvPr id="3" name="Textfeld 2">
            <a:extLst>
              <a:ext uri="{FF2B5EF4-FFF2-40B4-BE49-F238E27FC236}">
                <a16:creationId xmlns:a16="http://schemas.microsoft.com/office/drawing/2014/main" id="{D6D235FB-6D07-5941-B530-B351DC0F539A}"/>
              </a:ext>
            </a:extLst>
          </p:cNvPr>
          <p:cNvSpPr txBox="1"/>
          <p:nvPr/>
        </p:nvSpPr>
        <p:spPr>
          <a:xfrm>
            <a:off x="4457524" y="6395706"/>
            <a:ext cx="3276952" cy="369332"/>
          </a:xfrm>
          <a:prstGeom prst="rect">
            <a:avLst/>
          </a:prstGeom>
          <a:noFill/>
        </p:spPr>
        <p:txBody>
          <a:bodyPr wrap="square" rtlCol="0">
            <a:spAutoFit/>
          </a:bodyPr>
          <a:lstStyle/>
          <a:p>
            <a:r>
              <a:rPr lang="en-US" i="1"/>
              <a:t>Market Share Web Browsers</a:t>
            </a:r>
            <a:endParaRPr lang="en-US"/>
          </a:p>
        </p:txBody>
      </p:sp>
    </p:spTree>
    <p:extLst>
      <p:ext uri="{BB962C8B-B14F-4D97-AF65-F5344CB8AC3E}">
        <p14:creationId xmlns:p14="http://schemas.microsoft.com/office/powerpoint/2010/main" val="217182069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F33C88-F9A6-354D-81C2-C63DFAAEABBD}"/>
              </a:ext>
            </a:extLst>
          </p:cNvPr>
          <p:cNvSpPr>
            <a:spLocks noGrp="1"/>
          </p:cNvSpPr>
          <p:nvPr>
            <p:ph type="title"/>
          </p:nvPr>
        </p:nvSpPr>
        <p:spPr>
          <a:xfrm>
            <a:off x="838200" y="0"/>
            <a:ext cx="10515600" cy="1325563"/>
          </a:xfrm>
        </p:spPr>
        <p:txBody>
          <a:bodyPr/>
          <a:lstStyle/>
          <a:p>
            <a:r>
              <a:rPr lang="en-US"/>
              <a:t>2. Concepts</a:t>
            </a:r>
          </a:p>
        </p:txBody>
      </p:sp>
      <p:sp>
        <p:nvSpPr>
          <p:cNvPr id="7" name="Foliennummernplatzhalter 6">
            <a:extLst>
              <a:ext uri="{FF2B5EF4-FFF2-40B4-BE49-F238E27FC236}">
                <a16:creationId xmlns:a16="http://schemas.microsoft.com/office/drawing/2014/main" id="{57DE1746-7BF7-F74A-BCA3-CD04FE93A261}"/>
              </a:ext>
            </a:extLst>
          </p:cNvPr>
          <p:cNvSpPr>
            <a:spLocks noGrp="1"/>
          </p:cNvSpPr>
          <p:nvPr>
            <p:ph type="sldNum" sz="quarter" idx="12"/>
          </p:nvPr>
        </p:nvSpPr>
        <p:spPr/>
        <p:txBody>
          <a:bodyPr/>
          <a:lstStyle/>
          <a:p>
            <a:fld id="{46A6A189-8578-B74F-9120-D7B0D040BBE2}" type="slidenum">
              <a:rPr lang="en-US" smtClean="0"/>
              <a:t>6</a:t>
            </a:fld>
            <a:endParaRPr lang="en-US"/>
          </a:p>
        </p:txBody>
      </p:sp>
      <p:pic>
        <p:nvPicPr>
          <p:cNvPr id="5" name="Grafik 4" descr="Ein Bild, das Schild enthält.&#10;&#10;Automatisch generierte Beschreibung">
            <a:extLst>
              <a:ext uri="{FF2B5EF4-FFF2-40B4-BE49-F238E27FC236}">
                <a16:creationId xmlns:a16="http://schemas.microsoft.com/office/drawing/2014/main" id="{7FB578C8-7514-A74B-975D-49C7D03F8FF4}"/>
              </a:ext>
            </a:extLst>
          </p:cNvPr>
          <p:cNvPicPr>
            <a:picLocks noChangeAspect="1"/>
          </p:cNvPicPr>
          <p:nvPr/>
        </p:nvPicPr>
        <p:blipFill>
          <a:blip r:embed="rId2"/>
          <a:srcRect t="19003" b="19601"/>
          <a:stretch>
            <a:fillRect/>
          </a:stretch>
        </p:blipFill>
        <p:spPr>
          <a:xfrm>
            <a:off x="1609997" y="1602212"/>
            <a:ext cx="8972006" cy="4721481"/>
          </a:xfrm>
          <a:prstGeom prst="rect">
            <a:avLst/>
          </a:prstGeom>
          <a:ln>
            <a:noFill/>
          </a:ln>
          <a:effectLst>
            <a:outerShdw blurRad="292100" dist="139700" dir="2700000" algn="tl" rotWithShape="0">
              <a:srgbClr val="333333">
                <a:alpha val="65000"/>
              </a:srgbClr>
            </a:outerShdw>
          </a:effectLst>
        </p:spPr>
      </p:pic>
      <p:pic>
        <p:nvPicPr>
          <p:cNvPr id="6" name="Grafik 5" descr="page1image12472800">
            <a:extLst>
              <a:ext uri="{FF2B5EF4-FFF2-40B4-BE49-F238E27FC236}">
                <a16:creationId xmlns:a16="http://schemas.microsoft.com/office/drawing/2014/main" id="{7DEE6E9F-6838-9C42-90D6-7032A1127A29}"/>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114876556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1AA48-5AF1-B84E-A271-2EA87827133A}"/>
              </a:ext>
            </a:extLst>
          </p:cNvPr>
          <p:cNvSpPr>
            <a:spLocks noGrp="1"/>
          </p:cNvSpPr>
          <p:nvPr>
            <p:ph type="title"/>
          </p:nvPr>
        </p:nvSpPr>
        <p:spPr>
          <a:xfrm>
            <a:off x="838200" y="17490"/>
            <a:ext cx="10515600" cy="1325563"/>
          </a:xfrm>
        </p:spPr>
        <p:txBody>
          <a:bodyPr/>
          <a:lstStyle/>
          <a:p>
            <a:r>
              <a:rPr lang="en-US"/>
              <a:t>2.1 Functionality </a:t>
            </a:r>
          </a:p>
        </p:txBody>
      </p:sp>
      <p:sp>
        <p:nvSpPr>
          <p:cNvPr id="5" name="Foliennummernplatzhalter 4">
            <a:extLst>
              <a:ext uri="{FF2B5EF4-FFF2-40B4-BE49-F238E27FC236}">
                <a16:creationId xmlns:a16="http://schemas.microsoft.com/office/drawing/2014/main" id="{52F71C9B-77A3-C440-A0D0-215658577F90}"/>
              </a:ext>
            </a:extLst>
          </p:cNvPr>
          <p:cNvSpPr>
            <a:spLocks noGrp="1"/>
          </p:cNvSpPr>
          <p:nvPr>
            <p:ph type="sldNum" sz="quarter" idx="12"/>
          </p:nvPr>
        </p:nvSpPr>
        <p:spPr/>
        <p:txBody>
          <a:bodyPr/>
          <a:lstStyle/>
          <a:p>
            <a:fld id="{46A6A189-8578-B74F-9120-D7B0D040BBE2}" type="slidenum">
              <a:rPr lang="en-US" smtClean="0"/>
              <a:t>7</a:t>
            </a:fld>
            <a:endParaRPr lang="en-US"/>
          </a:p>
        </p:txBody>
      </p:sp>
      <p:pic>
        <p:nvPicPr>
          <p:cNvPr id="4" name="Grafik 3" descr="page1image12472800">
            <a:extLst>
              <a:ext uri="{FF2B5EF4-FFF2-40B4-BE49-F238E27FC236}">
                <a16:creationId xmlns:a16="http://schemas.microsoft.com/office/drawing/2014/main" id="{BFB1C83C-AE87-4D47-B71A-4D0E1780F5C1}"/>
              </a:ext>
            </a:extLst>
          </p:cNvPr>
          <p:cNvPicPr/>
          <p:nvPr/>
        </p:nvPicPr>
        <p:blipFill>
          <a:blip r:embed="rId3">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pic>
        <p:nvPicPr>
          <p:cNvPr id="7" name="Grafik 6">
            <a:extLst>
              <a:ext uri="{FF2B5EF4-FFF2-40B4-BE49-F238E27FC236}">
                <a16:creationId xmlns:a16="http://schemas.microsoft.com/office/drawing/2014/main" id="{504B756F-7C12-8547-8B25-19B82749E6A7}"/>
              </a:ext>
            </a:extLst>
          </p:cNvPr>
          <p:cNvPicPr/>
          <p:nvPr/>
        </p:nvPicPr>
        <p:blipFill>
          <a:blip r:embed="rId4">
            <a:extLst>
              <a:ext uri="{28A0092B-C50C-407E-A947-70E740481C1C}">
                <a14:useLocalDpi xmlns:a14="http://schemas.microsoft.com/office/drawing/2010/main" val="0"/>
              </a:ext>
            </a:extLst>
          </a:blip>
          <a:stretch>
            <a:fillRect/>
          </a:stretch>
        </p:blipFill>
        <p:spPr>
          <a:xfrm>
            <a:off x="339057" y="1905000"/>
            <a:ext cx="5219701" cy="3667125"/>
          </a:xfrm>
          <a:prstGeom prst="rect">
            <a:avLst/>
          </a:prstGeom>
          <a:ln>
            <a:noFill/>
          </a:ln>
          <a:effectLst>
            <a:outerShdw blurRad="292100" dist="139700" dir="2700000" algn="tl" rotWithShape="0">
              <a:srgbClr val="333333">
                <a:alpha val="65000"/>
              </a:srgbClr>
            </a:outerShdw>
          </a:effectLst>
        </p:spPr>
      </p:pic>
      <p:pic>
        <p:nvPicPr>
          <p:cNvPr id="8" name="Grafik 7" descr="Ein Bild, das Schild, sitzend, schwarz, Straße enthält.&#10;&#10;Automatisch generierte Beschreibung">
            <a:extLst>
              <a:ext uri="{FF2B5EF4-FFF2-40B4-BE49-F238E27FC236}">
                <a16:creationId xmlns:a16="http://schemas.microsoft.com/office/drawing/2014/main" id="{27C54604-1C9B-914E-8FF6-FADBC597373D}"/>
              </a:ext>
            </a:extLst>
          </p:cNvPr>
          <p:cNvPicPr/>
          <p:nvPr/>
        </p:nvPicPr>
        <p:blipFill>
          <a:blip r:embed="rId5">
            <a:extLst>
              <a:ext uri="{28A0092B-C50C-407E-A947-70E740481C1C}">
                <a14:useLocalDpi xmlns:a14="http://schemas.microsoft.com/office/drawing/2010/main" val="0"/>
              </a:ext>
            </a:extLst>
          </a:blip>
          <a:stretch>
            <a:fillRect/>
          </a:stretch>
        </p:blipFill>
        <p:spPr>
          <a:xfrm>
            <a:off x="6246146" y="3695698"/>
            <a:ext cx="5945854" cy="2831303"/>
          </a:xfrm>
          <a:prstGeom prst="rect">
            <a:avLst/>
          </a:prstGeom>
          <a:ln>
            <a:noFill/>
          </a:ln>
          <a:effectLst>
            <a:outerShdw blurRad="292100" dist="139700" dir="2700000" algn="tl" rotWithShape="0">
              <a:srgbClr val="333333">
                <a:alpha val="65000"/>
              </a:srgbClr>
            </a:outerShdw>
          </a:effectLst>
        </p:spPr>
      </p:pic>
      <p:sp>
        <p:nvSpPr>
          <p:cNvPr id="11" name="Ring 10">
            <a:extLst>
              <a:ext uri="{FF2B5EF4-FFF2-40B4-BE49-F238E27FC236}">
                <a16:creationId xmlns:a16="http://schemas.microsoft.com/office/drawing/2014/main" id="{6B7B8D58-8ADA-464B-A2F6-33848C6C9A01}"/>
              </a:ext>
            </a:extLst>
          </p:cNvPr>
          <p:cNvSpPr/>
          <p:nvPr/>
        </p:nvSpPr>
        <p:spPr>
          <a:xfrm>
            <a:off x="742950" y="3738562"/>
            <a:ext cx="3257550" cy="804863"/>
          </a:xfrm>
          <a:prstGeom prst="donut">
            <a:avLst/>
          </a:pr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3" name="Gekrümmte Verbindung 12">
            <a:extLst>
              <a:ext uri="{FF2B5EF4-FFF2-40B4-BE49-F238E27FC236}">
                <a16:creationId xmlns:a16="http://schemas.microsoft.com/office/drawing/2014/main" id="{8F76E3DE-C8D9-9F43-B835-F986DDCDBC07}"/>
              </a:ext>
            </a:extLst>
          </p:cNvPr>
          <p:cNvCxnSpPr/>
          <p:nvPr/>
        </p:nvCxnSpPr>
        <p:spPr>
          <a:xfrm>
            <a:off x="4014788" y="4157663"/>
            <a:ext cx="2081212" cy="1200150"/>
          </a:xfrm>
          <a:prstGeom prst="curvedConnector3">
            <a:avLst/>
          </a:prstGeom>
          <a:ln w="25400">
            <a:solidFill>
              <a:schemeClr val="accent1">
                <a:shade val="9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5" name="Grafik 14" descr="Ein Bild, das Essen enthält.&#10;&#10;Automatisch generierte Beschreibung">
            <a:extLst>
              <a:ext uri="{FF2B5EF4-FFF2-40B4-BE49-F238E27FC236}">
                <a16:creationId xmlns:a16="http://schemas.microsoft.com/office/drawing/2014/main" id="{44124A57-91B9-0C45-88B5-D72EFA45CF80}"/>
              </a:ext>
            </a:extLst>
          </p:cNvPr>
          <p:cNvPicPr>
            <a:picLocks noChangeAspect="1"/>
          </p:cNvPicPr>
          <p:nvPr/>
        </p:nvPicPr>
        <p:blipFill>
          <a:blip r:embed="rId6">
            <a:alphaModFix amt="77000"/>
          </a:blip>
          <a:stretch>
            <a:fillRect/>
          </a:stretch>
        </p:blipFill>
        <p:spPr>
          <a:xfrm>
            <a:off x="6599662" y="1449388"/>
            <a:ext cx="5238821" cy="19796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1345805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1AA48-5AF1-B84E-A271-2EA87827133A}"/>
              </a:ext>
            </a:extLst>
          </p:cNvPr>
          <p:cNvSpPr>
            <a:spLocks noGrp="1"/>
          </p:cNvSpPr>
          <p:nvPr>
            <p:ph type="title"/>
          </p:nvPr>
        </p:nvSpPr>
        <p:spPr>
          <a:xfrm>
            <a:off x="838200" y="0"/>
            <a:ext cx="10515600" cy="1325563"/>
          </a:xfrm>
        </p:spPr>
        <p:txBody>
          <a:bodyPr/>
          <a:lstStyle/>
          <a:p>
            <a:r>
              <a:rPr lang="en-US"/>
              <a:t>2.2 Standards</a:t>
            </a:r>
          </a:p>
        </p:txBody>
      </p:sp>
      <p:sp>
        <p:nvSpPr>
          <p:cNvPr id="3" name="Inhaltsplatzhalter 2">
            <a:extLst>
              <a:ext uri="{FF2B5EF4-FFF2-40B4-BE49-F238E27FC236}">
                <a16:creationId xmlns:a16="http://schemas.microsoft.com/office/drawing/2014/main" id="{3B94F789-C49C-AC47-84DB-F997660763B7}"/>
              </a:ext>
            </a:extLst>
          </p:cNvPr>
          <p:cNvSpPr>
            <a:spLocks noGrp="1"/>
          </p:cNvSpPr>
          <p:nvPr>
            <p:ph idx="1"/>
          </p:nvPr>
        </p:nvSpPr>
        <p:spPr>
          <a:xfrm>
            <a:off x="838200" y="1499760"/>
            <a:ext cx="10515600" cy="4351338"/>
          </a:xfrm>
        </p:spPr>
        <p:txBody>
          <a:bodyPr>
            <a:normAutofit fontScale="92500" lnSpcReduction="20000"/>
          </a:bodyPr>
          <a:lstStyle/>
          <a:p>
            <a:pPr marL="0" indent="0">
              <a:buNone/>
            </a:pPr>
            <a:r>
              <a:rPr lang="de-AT"/>
              <a:t>Definition:</a:t>
            </a:r>
          </a:p>
          <a:p>
            <a:r>
              <a:rPr lang="de-AT"/>
              <a:t>These Web standards are the technologies we use to build web sites. </a:t>
            </a:r>
            <a:r>
              <a:rPr lang="en-AU"/>
              <a:t>One of the main ideas of web standards is that the web should be free to contribute and use and should not be constrained by patents and licenses. </a:t>
            </a:r>
          </a:p>
          <a:p>
            <a:pPr marL="0" indent="0">
              <a:buNone/>
            </a:pPr>
            <a:endParaRPr lang="en-AU"/>
          </a:p>
          <a:p>
            <a:pPr marL="0" indent="0">
              <a:buNone/>
            </a:pPr>
            <a:r>
              <a:rPr lang="en-AU"/>
              <a:t>Important Organisations:</a:t>
            </a:r>
          </a:p>
          <a:p>
            <a:r>
              <a:rPr lang="en-AU"/>
              <a:t>W3C (World Wide Web Consortium): develops these technical specifications and guidelines through a process designed to maximize consensus about the content of a technical report </a:t>
            </a:r>
          </a:p>
          <a:p>
            <a:r>
              <a:rPr lang="en-AU"/>
              <a:t>WHATWG (Web Hypertext Application Technology Working Group): Working group whose aim is to develop new technologies by extending existing technologies to make it easier for authors to create Internet applications</a:t>
            </a:r>
          </a:p>
          <a:p>
            <a:pPr marL="0" indent="0">
              <a:buNone/>
            </a:pPr>
            <a:endParaRPr lang="en-AU"/>
          </a:p>
          <a:p>
            <a:endParaRPr lang="en-AU"/>
          </a:p>
        </p:txBody>
      </p:sp>
      <p:sp>
        <p:nvSpPr>
          <p:cNvPr id="5" name="Foliennummernplatzhalter 4">
            <a:extLst>
              <a:ext uri="{FF2B5EF4-FFF2-40B4-BE49-F238E27FC236}">
                <a16:creationId xmlns:a16="http://schemas.microsoft.com/office/drawing/2014/main" id="{743FE20F-4F02-094A-A885-BB50D7C49E13}"/>
              </a:ext>
            </a:extLst>
          </p:cNvPr>
          <p:cNvSpPr>
            <a:spLocks noGrp="1"/>
          </p:cNvSpPr>
          <p:nvPr>
            <p:ph type="sldNum" sz="quarter" idx="12"/>
          </p:nvPr>
        </p:nvSpPr>
        <p:spPr/>
        <p:txBody>
          <a:bodyPr/>
          <a:lstStyle/>
          <a:p>
            <a:fld id="{46A6A189-8578-B74F-9120-D7B0D040BBE2}" type="slidenum">
              <a:rPr lang="en-US" smtClean="0"/>
              <a:t>8</a:t>
            </a:fld>
            <a:endParaRPr lang="en-US"/>
          </a:p>
        </p:txBody>
      </p:sp>
      <p:pic>
        <p:nvPicPr>
          <p:cNvPr id="4" name="Grafik 3" descr="page1image12472800">
            <a:extLst>
              <a:ext uri="{FF2B5EF4-FFF2-40B4-BE49-F238E27FC236}">
                <a16:creationId xmlns:a16="http://schemas.microsoft.com/office/drawing/2014/main" id="{E166213A-2C2D-4E4C-84C9-F15264E59156}"/>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299443422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913D2A-0BA5-6149-A228-4726084EDC48}"/>
              </a:ext>
            </a:extLst>
          </p:cNvPr>
          <p:cNvSpPr>
            <a:spLocks noGrp="1"/>
          </p:cNvSpPr>
          <p:nvPr>
            <p:ph type="title"/>
          </p:nvPr>
        </p:nvSpPr>
        <p:spPr>
          <a:xfrm>
            <a:off x="838200" y="-5385"/>
            <a:ext cx="10515600" cy="1325563"/>
          </a:xfrm>
        </p:spPr>
        <p:txBody>
          <a:bodyPr/>
          <a:lstStyle/>
          <a:p>
            <a:r>
              <a:rPr lang="en-US"/>
              <a:t>HTML5 Standards</a:t>
            </a:r>
          </a:p>
        </p:txBody>
      </p:sp>
      <p:sp>
        <p:nvSpPr>
          <p:cNvPr id="3" name="Inhaltsplatzhalter 2">
            <a:extLst>
              <a:ext uri="{FF2B5EF4-FFF2-40B4-BE49-F238E27FC236}">
                <a16:creationId xmlns:a16="http://schemas.microsoft.com/office/drawing/2014/main" id="{8E286994-FE50-0944-9728-D3E0AAE86587}"/>
              </a:ext>
            </a:extLst>
          </p:cNvPr>
          <p:cNvSpPr>
            <a:spLocks noGrp="1"/>
          </p:cNvSpPr>
          <p:nvPr>
            <p:ph idx="1"/>
          </p:nvPr>
        </p:nvSpPr>
        <p:spPr>
          <a:xfrm>
            <a:off x="838200" y="1572243"/>
            <a:ext cx="5086350" cy="4100289"/>
          </a:xfrm>
        </p:spPr>
        <p:txBody>
          <a:bodyPr>
            <a:normAutofit fontScale="92500" lnSpcReduction="10000"/>
          </a:bodyPr>
          <a:lstStyle/>
          <a:p>
            <a:r>
              <a:rPr lang="de-AT"/>
              <a:t>The HTML5 specification defines the 5th major revision of the core language of the World Wide Web, which is called Hypertext Markup Language and used for structuring and presenting content in the web. </a:t>
            </a:r>
          </a:p>
          <a:p>
            <a:r>
              <a:rPr lang="en-US"/>
              <a:t>Released in 2014</a:t>
            </a:r>
          </a:p>
          <a:p>
            <a:r>
              <a:rPr lang="en-US"/>
              <a:t>Major Changes: </a:t>
            </a:r>
            <a:r>
              <a:rPr lang="de-AT"/>
              <a:t>&lt;section&gt;, &lt;nav&gt;, &lt;article&gt;, &lt;aside&gt;, &lt;header&gt;, &lt;footer&gt;, or &lt;main&gt; </a:t>
            </a:r>
          </a:p>
          <a:p>
            <a:endParaRPr lang="en-US"/>
          </a:p>
        </p:txBody>
      </p:sp>
      <p:sp>
        <p:nvSpPr>
          <p:cNvPr id="4" name="Foliennummernplatzhalter 3">
            <a:extLst>
              <a:ext uri="{FF2B5EF4-FFF2-40B4-BE49-F238E27FC236}">
                <a16:creationId xmlns:a16="http://schemas.microsoft.com/office/drawing/2014/main" id="{CDD9044A-F6D5-674A-B53A-DDEA382BA817}"/>
              </a:ext>
            </a:extLst>
          </p:cNvPr>
          <p:cNvSpPr>
            <a:spLocks noGrp="1"/>
          </p:cNvSpPr>
          <p:nvPr>
            <p:ph type="sldNum" sz="quarter" idx="12"/>
          </p:nvPr>
        </p:nvSpPr>
        <p:spPr/>
        <p:txBody>
          <a:bodyPr/>
          <a:lstStyle/>
          <a:p>
            <a:fld id="{46A6A189-8578-B74F-9120-D7B0D040BBE2}" type="slidenum">
              <a:rPr lang="en-US" smtClean="0"/>
              <a:t>9</a:t>
            </a:fld>
            <a:endParaRPr lang="en-US"/>
          </a:p>
        </p:txBody>
      </p:sp>
      <p:pic>
        <p:nvPicPr>
          <p:cNvPr id="1025" name="Picture 1" descr="page21image24239216">
            <a:extLst>
              <a:ext uri="{FF2B5EF4-FFF2-40B4-BE49-F238E27FC236}">
                <a16:creationId xmlns:a16="http://schemas.microsoft.com/office/drawing/2014/main" id="{7654C39A-2C03-7945-9AAA-C71E8622D1D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924550" y="1743563"/>
            <a:ext cx="6076384" cy="40726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Grafik 5" descr="page1image12472800">
            <a:extLst>
              <a:ext uri="{FF2B5EF4-FFF2-40B4-BE49-F238E27FC236}">
                <a16:creationId xmlns:a16="http://schemas.microsoft.com/office/drawing/2014/main" id="{8B4804CD-D8D4-A84D-87AE-AF8316EAA2C2}"/>
              </a:ext>
            </a:extLst>
          </p:cNvPr>
          <p:cNvPicPr/>
          <p:nvPr/>
        </p:nvPicPr>
        <p:blipFill>
          <a:blip r:embed="rId4">
            <a:extLst>
              <a:ext uri="{28A0092B-C50C-407E-A947-70E740481C1C}">
                <a14:useLocalDpi xmlns:a14="http://schemas.microsoft.com/office/drawing/2010/main" val="0"/>
              </a:ext>
            </a:extLst>
          </a:blip>
          <a:stretch>
            <a:fillRect/>
          </a:stretch>
        </p:blipFill>
        <p:spPr bwMode="auto">
          <a:xfrm>
            <a:off x="10817636" y="164017"/>
            <a:ext cx="1256030" cy="788035"/>
          </a:xfrm>
          <a:prstGeom prst="rect">
            <a:avLst/>
          </a:prstGeom>
          <a:noFill/>
          <a:ln>
            <a:noFill/>
          </a:ln>
        </p:spPr>
      </p:pic>
    </p:spTree>
    <p:extLst>
      <p:ext uri="{BB962C8B-B14F-4D97-AF65-F5344CB8AC3E}">
        <p14:creationId xmlns:p14="http://schemas.microsoft.com/office/powerpoint/2010/main" val="2279913930"/>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7.01.13"/>
  <p:tag name="AS_TITLE" val="Aspose.Slides for .NET 4.0"/>
  <p:tag name="AS_VERSION" val="16.12.1.0"/>
</p:tagLst>
</file>

<file path=ppt/tags/tag10.xml><?xml version="1.0" encoding="utf-8"?>
<p:tagLst xmlns:a="http://schemas.openxmlformats.org/drawingml/2006/main" xmlns:r="http://schemas.openxmlformats.org/officeDocument/2006/relationships" xmlns:p="http://schemas.openxmlformats.org/presentationml/2006/main">
  <p:tag name="AS_UNIQUEID" val="14"/>
</p:tagLst>
</file>

<file path=ppt/tags/tag11.xml><?xml version="1.0" encoding="utf-8"?>
<p:tagLst xmlns:a="http://schemas.openxmlformats.org/drawingml/2006/main" xmlns:r="http://schemas.openxmlformats.org/officeDocument/2006/relationships" xmlns:p="http://schemas.openxmlformats.org/presentationml/2006/main">
  <p:tag name="AS_UNIQUEID" val="6"/>
</p:tagLst>
</file>

<file path=ppt/tags/tag12.xml><?xml version="1.0" encoding="utf-8"?>
<p:tagLst xmlns:a="http://schemas.openxmlformats.org/drawingml/2006/main" xmlns:r="http://schemas.openxmlformats.org/officeDocument/2006/relationships" xmlns:p="http://schemas.openxmlformats.org/presentationml/2006/main">
  <p:tag name="AS_UNIQUEID" val="7"/>
</p:tagLst>
</file>

<file path=ppt/tags/tag13.xml><?xml version="1.0" encoding="utf-8"?>
<p:tagLst xmlns:a="http://schemas.openxmlformats.org/drawingml/2006/main" xmlns:r="http://schemas.openxmlformats.org/officeDocument/2006/relationships" xmlns:p="http://schemas.openxmlformats.org/presentationml/2006/main">
  <p:tag name="AS_UNIQUEID" val="8"/>
</p:tagLst>
</file>

<file path=ppt/tags/tag14.xml><?xml version="1.0" encoding="utf-8"?>
<p:tagLst xmlns:a="http://schemas.openxmlformats.org/drawingml/2006/main" xmlns:r="http://schemas.openxmlformats.org/officeDocument/2006/relationships" xmlns:p="http://schemas.openxmlformats.org/presentationml/2006/main">
  <p:tag name="AS_UNIQUEID" val="16"/>
</p:tagLst>
</file>

<file path=ppt/tags/tag15.xml><?xml version="1.0" encoding="utf-8"?>
<p:tagLst xmlns:a="http://schemas.openxmlformats.org/drawingml/2006/main" xmlns:r="http://schemas.openxmlformats.org/officeDocument/2006/relationships" xmlns:p="http://schemas.openxmlformats.org/presentationml/2006/main">
  <p:tag name="AS_UNIQUEID" val="17"/>
</p:tagLst>
</file>

<file path=ppt/tags/tag16.xml><?xml version="1.0" encoding="utf-8"?>
<p:tagLst xmlns:a="http://schemas.openxmlformats.org/drawingml/2006/main" xmlns:r="http://schemas.openxmlformats.org/officeDocument/2006/relationships" xmlns:p="http://schemas.openxmlformats.org/presentationml/2006/main">
  <p:tag name="AS_UNIQUEID" val="18"/>
</p:tagLst>
</file>

<file path=ppt/tags/tag17.xml><?xml version="1.0" encoding="utf-8"?>
<p:tagLst xmlns:a="http://schemas.openxmlformats.org/drawingml/2006/main" xmlns:r="http://schemas.openxmlformats.org/officeDocument/2006/relationships" xmlns:p="http://schemas.openxmlformats.org/presentationml/2006/main">
  <p:tag name="AS_UNIQUEID" val="19"/>
</p:tagLst>
</file>

<file path=ppt/tags/tag18.xml><?xml version="1.0" encoding="utf-8"?>
<p:tagLst xmlns:a="http://schemas.openxmlformats.org/drawingml/2006/main" xmlns:r="http://schemas.openxmlformats.org/officeDocument/2006/relationships" xmlns:p="http://schemas.openxmlformats.org/presentationml/2006/main">
  <p:tag name="AS_UNIQUEID" val="25"/>
</p:tagLst>
</file>

<file path=ppt/tags/tag19.xml><?xml version="1.0" encoding="utf-8"?>
<p:tagLst xmlns:a="http://schemas.openxmlformats.org/drawingml/2006/main" xmlns:r="http://schemas.openxmlformats.org/officeDocument/2006/relationships" xmlns:p="http://schemas.openxmlformats.org/presentationml/2006/main">
  <p:tag name="AS_UNIQUEID" val="26"/>
</p:tagLst>
</file>

<file path=ppt/tags/tag2.xml><?xml version="1.0" encoding="utf-8"?>
<p:tagLst xmlns:a="http://schemas.openxmlformats.org/drawingml/2006/main" xmlns:r="http://schemas.openxmlformats.org/officeDocument/2006/relationships" xmlns:p="http://schemas.openxmlformats.org/presentationml/2006/main">
  <p:tag name="AS_UNIQUEID" val="2"/>
</p:tagLst>
</file>

<file path=ppt/tags/tag20.xml><?xml version="1.0" encoding="utf-8"?>
<p:tagLst xmlns:a="http://schemas.openxmlformats.org/drawingml/2006/main" xmlns:r="http://schemas.openxmlformats.org/officeDocument/2006/relationships" xmlns:p="http://schemas.openxmlformats.org/presentationml/2006/main">
  <p:tag name="AS_UNIQUEID" val="27"/>
</p:tagLst>
</file>

<file path=ppt/tags/tag21.xml><?xml version="1.0" encoding="utf-8"?>
<p:tagLst xmlns:a="http://schemas.openxmlformats.org/drawingml/2006/main" xmlns:r="http://schemas.openxmlformats.org/officeDocument/2006/relationships" xmlns:p="http://schemas.openxmlformats.org/presentationml/2006/main">
  <p:tag name="AS_UNIQUEID" val="28"/>
</p:tagLst>
</file>

<file path=ppt/tags/tag22.xml><?xml version="1.0" encoding="utf-8"?>
<p:tagLst xmlns:a="http://schemas.openxmlformats.org/drawingml/2006/main" xmlns:r="http://schemas.openxmlformats.org/officeDocument/2006/relationships" xmlns:p="http://schemas.openxmlformats.org/presentationml/2006/main">
  <p:tag name="AS_UNIQUEID" val="29"/>
</p:tagLst>
</file>

<file path=ppt/tags/tag23.xml><?xml version="1.0" encoding="utf-8"?>
<p:tagLst xmlns:a="http://schemas.openxmlformats.org/drawingml/2006/main" xmlns:r="http://schemas.openxmlformats.org/officeDocument/2006/relationships" xmlns:p="http://schemas.openxmlformats.org/presentationml/2006/main">
  <p:tag name="AS_UNIQUEID" val="30"/>
</p:tagLst>
</file>

<file path=ppt/tags/tag24.xml><?xml version="1.0" encoding="utf-8"?>
<p:tagLst xmlns:a="http://schemas.openxmlformats.org/drawingml/2006/main" xmlns:r="http://schemas.openxmlformats.org/officeDocument/2006/relationships" xmlns:p="http://schemas.openxmlformats.org/presentationml/2006/main">
  <p:tag name="AS_UNIQUEID" val="21"/>
</p:tagLst>
</file>

<file path=ppt/tags/tag25.xml><?xml version="1.0" encoding="utf-8"?>
<p:tagLst xmlns:a="http://schemas.openxmlformats.org/drawingml/2006/main" xmlns:r="http://schemas.openxmlformats.org/officeDocument/2006/relationships" xmlns:p="http://schemas.openxmlformats.org/presentationml/2006/main">
  <p:tag name="AS_UNIQUEID" val="22"/>
</p:tagLst>
</file>

<file path=ppt/tags/tag26.xml><?xml version="1.0" encoding="utf-8"?>
<p:tagLst xmlns:a="http://schemas.openxmlformats.org/drawingml/2006/main" xmlns:r="http://schemas.openxmlformats.org/officeDocument/2006/relationships" xmlns:p="http://schemas.openxmlformats.org/presentationml/2006/main">
  <p:tag name="AS_UNIQUEID" val="23"/>
</p:tagLst>
</file>

<file path=ppt/tags/tag27.xml><?xml version="1.0" encoding="utf-8"?>
<p:tagLst xmlns:a="http://schemas.openxmlformats.org/drawingml/2006/main" xmlns:r="http://schemas.openxmlformats.org/officeDocument/2006/relationships" xmlns:p="http://schemas.openxmlformats.org/presentationml/2006/main">
  <p:tag name="AS_UNIQUEID" val="32"/>
</p:tagLst>
</file>

<file path=ppt/tags/tag28.xml><?xml version="1.0" encoding="utf-8"?>
<p:tagLst xmlns:a="http://schemas.openxmlformats.org/drawingml/2006/main" xmlns:r="http://schemas.openxmlformats.org/officeDocument/2006/relationships" xmlns:p="http://schemas.openxmlformats.org/presentationml/2006/main">
  <p:tag name="AS_UNIQUEID" val="33"/>
</p:tagLst>
</file>

<file path=ppt/tags/tag29.xml><?xml version="1.0" encoding="utf-8"?>
<p:tagLst xmlns:a="http://schemas.openxmlformats.org/drawingml/2006/main" xmlns:r="http://schemas.openxmlformats.org/officeDocument/2006/relationships" xmlns:p="http://schemas.openxmlformats.org/presentationml/2006/main">
  <p:tag name="AS_UNIQUEID" val="34"/>
</p:tagLst>
</file>

<file path=ppt/tags/tag3.xml><?xml version="1.0" encoding="utf-8"?>
<p:tagLst xmlns:a="http://schemas.openxmlformats.org/drawingml/2006/main" xmlns:r="http://schemas.openxmlformats.org/officeDocument/2006/relationships" xmlns:p="http://schemas.openxmlformats.org/presentationml/2006/main">
  <p:tag name="AS_UNIQUEID" val="0"/>
</p:tagLst>
</file>

<file path=ppt/tags/tag30.xml><?xml version="1.0" encoding="utf-8"?>
<p:tagLst xmlns:a="http://schemas.openxmlformats.org/drawingml/2006/main" xmlns:r="http://schemas.openxmlformats.org/officeDocument/2006/relationships" xmlns:p="http://schemas.openxmlformats.org/presentationml/2006/main">
  <p:tag name="AS_UNIQUEID" val="35"/>
</p:tagLst>
</file>

<file path=ppt/tags/tag31.xml><?xml version="1.0" encoding="utf-8"?>
<p:tagLst xmlns:a="http://schemas.openxmlformats.org/drawingml/2006/main" xmlns:r="http://schemas.openxmlformats.org/officeDocument/2006/relationships" xmlns:p="http://schemas.openxmlformats.org/presentationml/2006/main">
  <p:tag name="AS_UNIQUEID" val="36"/>
</p:tagLst>
</file>

<file path=ppt/tags/tag32.xml><?xml version="1.0" encoding="utf-8"?>
<p:tagLst xmlns:a="http://schemas.openxmlformats.org/drawingml/2006/main" xmlns:r="http://schemas.openxmlformats.org/officeDocument/2006/relationships" xmlns:p="http://schemas.openxmlformats.org/presentationml/2006/main">
  <p:tag name="AS_UNIQUEID" val="37"/>
</p:tagLst>
</file>

<file path=ppt/tags/tag33.xml><?xml version="1.0" encoding="utf-8"?>
<p:tagLst xmlns:a="http://schemas.openxmlformats.org/drawingml/2006/main" xmlns:r="http://schemas.openxmlformats.org/officeDocument/2006/relationships" xmlns:p="http://schemas.openxmlformats.org/presentationml/2006/main">
  <p:tag name="AS_UNIQUEID" val="39"/>
</p:tagLst>
</file>

<file path=ppt/tags/tag34.xml><?xml version="1.0" encoding="utf-8"?>
<p:tagLst xmlns:a="http://schemas.openxmlformats.org/drawingml/2006/main" xmlns:r="http://schemas.openxmlformats.org/officeDocument/2006/relationships" xmlns:p="http://schemas.openxmlformats.org/presentationml/2006/main">
  <p:tag name="AS_UNIQUEID" val="40"/>
</p:tagLst>
</file>

<file path=ppt/tags/tag35.xml><?xml version="1.0" encoding="utf-8"?>
<p:tagLst xmlns:a="http://schemas.openxmlformats.org/drawingml/2006/main" xmlns:r="http://schemas.openxmlformats.org/officeDocument/2006/relationships" xmlns:p="http://schemas.openxmlformats.org/presentationml/2006/main">
  <p:tag name="AS_UNIQUEID" val="41"/>
</p:tagLst>
</file>

<file path=ppt/tags/tag36.xml><?xml version="1.0" encoding="utf-8"?>
<p:tagLst xmlns:a="http://schemas.openxmlformats.org/drawingml/2006/main" xmlns:r="http://schemas.openxmlformats.org/officeDocument/2006/relationships" xmlns:p="http://schemas.openxmlformats.org/presentationml/2006/main">
  <p:tag name="AS_UNIQUEID" val="42"/>
</p:tagLst>
</file>

<file path=ppt/tags/tag37.xml><?xml version="1.0" encoding="utf-8"?>
<p:tagLst xmlns:a="http://schemas.openxmlformats.org/drawingml/2006/main" xmlns:r="http://schemas.openxmlformats.org/officeDocument/2006/relationships" xmlns:p="http://schemas.openxmlformats.org/presentationml/2006/main">
  <p:tag name="AS_UNIQUEID" val="43"/>
</p:tagLst>
</file>

<file path=ppt/tags/tag38.xml><?xml version="1.0" encoding="utf-8"?>
<p:tagLst xmlns:a="http://schemas.openxmlformats.org/drawingml/2006/main" xmlns:r="http://schemas.openxmlformats.org/officeDocument/2006/relationships" xmlns:p="http://schemas.openxmlformats.org/presentationml/2006/main">
  <p:tag name="AS_UNIQUEID" val="45"/>
</p:tagLst>
</file>

<file path=ppt/tags/tag39.xml><?xml version="1.0" encoding="utf-8"?>
<p:tagLst xmlns:a="http://schemas.openxmlformats.org/drawingml/2006/main" xmlns:r="http://schemas.openxmlformats.org/officeDocument/2006/relationships" xmlns:p="http://schemas.openxmlformats.org/presentationml/2006/main">
  <p:tag name="AS_UNIQUEID" val="46"/>
</p:tagLst>
</file>

<file path=ppt/tags/tag4.xml><?xml version="1.0" encoding="utf-8"?>
<p:tagLst xmlns:a="http://schemas.openxmlformats.org/drawingml/2006/main" xmlns:r="http://schemas.openxmlformats.org/officeDocument/2006/relationships" xmlns:p="http://schemas.openxmlformats.org/presentationml/2006/main">
  <p:tag name="AS_UNIQUEID" val="3"/>
</p:tagLst>
</file>

<file path=ppt/tags/tag40.xml><?xml version="1.0" encoding="utf-8"?>
<p:tagLst xmlns:a="http://schemas.openxmlformats.org/drawingml/2006/main" xmlns:r="http://schemas.openxmlformats.org/officeDocument/2006/relationships" xmlns:p="http://schemas.openxmlformats.org/presentationml/2006/main">
  <p:tag name="AS_UNIQUEID" val="47"/>
</p:tagLst>
</file>

<file path=ppt/tags/tag41.xml><?xml version="1.0" encoding="utf-8"?>
<p:tagLst xmlns:a="http://schemas.openxmlformats.org/drawingml/2006/main" xmlns:r="http://schemas.openxmlformats.org/officeDocument/2006/relationships" xmlns:p="http://schemas.openxmlformats.org/presentationml/2006/main">
  <p:tag name="AS_UNIQUEID" val="48"/>
</p:tagLst>
</file>

<file path=ppt/tags/tag42.xml><?xml version="1.0" encoding="utf-8"?>
<p:tagLst xmlns:a="http://schemas.openxmlformats.org/drawingml/2006/main" xmlns:r="http://schemas.openxmlformats.org/officeDocument/2006/relationships" xmlns:p="http://schemas.openxmlformats.org/presentationml/2006/main">
  <p:tag name="AS_UNIQUEID" val="49"/>
</p:tagLst>
</file>

<file path=ppt/tags/tag43.xml><?xml version="1.0" encoding="utf-8"?>
<p:tagLst xmlns:a="http://schemas.openxmlformats.org/drawingml/2006/main" xmlns:r="http://schemas.openxmlformats.org/officeDocument/2006/relationships" xmlns:p="http://schemas.openxmlformats.org/presentationml/2006/main">
  <p:tag name="AS_UNIQUEID" val="50"/>
</p:tagLst>
</file>

<file path=ppt/tags/tag44.xml><?xml version="1.0" encoding="utf-8"?>
<p:tagLst xmlns:a="http://schemas.openxmlformats.org/drawingml/2006/main" xmlns:r="http://schemas.openxmlformats.org/officeDocument/2006/relationships" xmlns:p="http://schemas.openxmlformats.org/presentationml/2006/main">
  <p:tag name="AS_UNIQUEID" val="51"/>
</p:tagLst>
</file>

<file path=ppt/tags/tag45.xml><?xml version="1.0" encoding="utf-8"?>
<p:tagLst xmlns:a="http://schemas.openxmlformats.org/drawingml/2006/main" xmlns:r="http://schemas.openxmlformats.org/officeDocument/2006/relationships" xmlns:p="http://schemas.openxmlformats.org/presentationml/2006/main">
  <p:tag name="AS_UNIQUEID" val="57"/>
</p:tagLst>
</file>

<file path=ppt/tags/tag46.xml><?xml version="1.0" encoding="utf-8"?>
<p:tagLst xmlns:a="http://schemas.openxmlformats.org/drawingml/2006/main" xmlns:r="http://schemas.openxmlformats.org/officeDocument/2006/relationships" xmlns:p="http://schemas.openxmlformats.org/presentationml/2006/main">
  <p:tag name="AS_UNIQUEID" val="58"/>
</p:tagLst>
</file>

<file path=ppt/tags/tag47.xml><?xml version="1.0" encoding="utf-8"?>
<p:tagLst xmlns:a="http://schemas.openxmlformats.org/drawingml/2006/main" xmlns:r="http://schemas.openxmlformats.org/officeDocument/2006/relationships" xmlns:p="http://schemas.openxmlformats.org/presentationml/2006/main">
  <p:tag name="AS_UNIQUEID" val="59"/>
</p:tagLst>
</file>

<file path=ppt/tags/tag48.xml><?xml version="1.0" encoding="utf-8"?>
<p:tagLst xmlns:a="http://schemas.openxmlformats.org/drawingml/2006/main" xmlns:r="http://schemas.openxmlformats.org/officeDocument/2006/relationships" xmlns:p="http://schemas.openxmlformats.org/presentationml/2006/main">
  <p:tag name="AS_UNIQUEID" val="60"/>
</p:tagLst>
</file>

<file path=ppt/tags/tag49.xml><?xml version="1.0" encoding="utf-8"?>
<p:tagLst xmlns:a="http://schemas.openxmlformats.org/drawingml/2006/main" xmlns:r="http://schemas.openxmlformats.org/officeDocument/2006/relationships" xmlns:p="http://schemas.openxmlformats.org/presentationml/2006/main">
  <p:tag name="AS_UNIQUEID" val="61"/>
</p:tagLst>
</file>

<file path=ppt/tags/tag5.xml><?xml version="1.0" encoding="utf-8"?>
<p:tagLst xmlns:a="http://schemas.openxmlformats.org/drawingml/2006/main" xmlns:r="http://schemas.openxmlformats.org/officeDocument/2006/relationships" xmlns:p="http://schemas.openxmlformats.org/presentationml/2006/main">
  <p:tag name="AS_UNIQUEID" val="4"/>
</p:tagLst>
</file>

<file path=ppt/tags/tag50.xml><?xml version="1.0" encoding="utf-8"?>
<p:tagLst xmlns:a="http://schemas.openxmlformats.org/drawingml/2006/main" xmlns:r="http://schemas.openxmlformats.org/officeDocument/2006/relationships" xmlns:p="http://schemas.openxmlformats.org/presentationml/2006/main">
  <p:tag name="AS_UNIQUEID" val="62"/>
</p:tagLst>
</file>

<file path=ppt/tags/tag51.xml><?xml version="1.0" encoding="utf-8"?>
<p:tagLst xmlns:a="http://schemas.openxmlformats.org/drawingml/2006/main" xmlns:r="http://schemas.openxmlformats.org/officeDocument/2006/relationships" xmlns:p="http://schemas.openxmlformats.org/presentationml/2006/main">
  <p:tag name="AS_UNIQUEID" val="53"/>
</p:tagLst>
</file>

<file path=ppt/tags/tag52.xml><?xml version="1.0" encoding="utf-8"?>
<p:tagLst xmlns:a="http://schemas.openxmlformats.org/drawingml/2006/main" xmlns:r="http://schemas.openxmlformats.org/officeDocument/2006/relationships" xmlns:p="http://schemas.openxmlformats.org/presentationml/2006/main">
  <p:tag name="AS_UNIQUEID" val="54"/>
</p:tagLst>
</file>

<file path=ppt/tags/tag53.xml><?xml version="1.0" encoding="utf-8"?>
<p:tagLst xmlns:a="http://schemas.openxmlformats.org/drawingml/2006/main" xmlns:r="http://schemas.openxmlformats.org/officeDocument/2006/relationships" xmlns:p="http://schemas.openxmlformats.org/presentationml/2006/main">
  <p:tag name="AS_UNIQUEID" val="55"/>
</p:tagLst>
</file>

<file path=ppt/tags/tag54.xml><?xml version="1.0" encoding="utf-8"?>
<p:tagLst xmlns:a="http://schemas.openxmlformats.org/drawingml/2006/main" xmlns:r="http://schemas.openxmlformats.org/officeDocument/2006/relationships" xmlns:p="http://schemas.openxmlformats.org/presentationml/2006/main">
  <p:tag name="AS_UNIQUEID" val="64"/>
</p:tagLst>
</file>

<file path=ppt/tags/tag55.xml><?xml version="1.0" encoding="utf-8"?>
<p:tagLst xmlns:a="http://schemas.openxmlformats.org/drawingml/2006/main" xmlns:r="http://schemas.openxmlformats.org/officeDocument/2006/relationships" xmlns:p="http://schemas.openxmlformats.org/presentationml/2006/main">
  <p:tag name="AS_UNIQUEID" val="65"/>
</p:tagLst>
</file>

<file path=ppt/tags/tag56.xml><?xml version="1.0" encoding="utf-8"?>
<p:tagLst xmlns:a="http://schemas.openxmlformats.org/drawingml/2006/main" xmlns:r="http://schemas.openxmlformats.org/officeDocument/2006/relationships" xmlns:p="http://schemas.openxmlformats.org/presentationml/2006/main">
  <p:tag name="AS_UNIQUEID" val="66"/>
</p:tagLst>
</file>

<file path=ppt/tags/tag57.xml><?xml version="1.0" encoding="utf-8"?>
<p:tagLst xmlns:a="http://schemas.openxmlformats.org/drawingml/2006/main" xmlns:r="http://schemas.openxmlformats.org/officeDocument/2006/relationships" xmlns:p="http://schemas.openxmlformats.org/presentationml/2006/main">
  <p:tag name="AS_UNIQUEID" val="67"/>
</p:tagLst>
</file>

<file path=ppt/tags/tag58.xml><?xml version="1.0" encoding="utf-8"?>
<p:tagLst xmlns:a="http://schemas.openxmlformats.org/drawingml/2006/main" xmlns:r="http://schemas.openxmlformats.org/officeDocument/2006/relationships" xmlns:p="http://schemas.openxmlformats.org/presentationml/2006/main">
  <p:tag name="AS_UNIQUEID" val="73"/>
</p:tagLst>
</file>

<file path=ppt/tags/tag59.xml><?xml version="1.0" encoding="utf-8"?>
<p:tagLst xmlns:a="http://schemas.openxmlformats.org/drawingml/2006/main" xmlns:r="http://schemas.openxmlformats.org/officeDocument/2006/relationships" xmlns:p="http://schemas.openxmlformats.org/presentationml/2006/main">
  <p:tag name="AS_UNIQUEID" val="74"/>
</p:tagLst>
</file>

<file path=ppt/tags/tag6.xml><?xml version="1.0" encoding="utf-8"?>
<p:tagLst xmlns:a="http://schemas.openxmlformats.org/drawingml/2006/main" xmlns:r="http://schemas.openxmlformats.org/officeDocument/2006/relationships" xmlns:p="http://schemas.openxmlformats.org/presentationml/2006/main">
  <p:tag name="AS_UNIQUEID" val="10"/>
</p:tagLst>
</file>

<file path=ppt/tags/tag60.xml><?xml version="1.0" encoding="utf-8"?>
<p:tagLst xmlns:a="http://schemas.openxmlformats.org/drawingml/2006/main" xmlns:r="http://schemas.openxmlformats.org/officeDocument/2006/relationships" xmlns:p="http://schemas.openxmlformats.org/presentationml/2006/main">
  <p:tag name="AS_UNIQUEID" val="75"/>
</p:tagLst>
</file>

<file path=ppt/tags/tag61.xml><?xml version="1.0" encoding="utf-8"?>
<p:tagLst xmlns:a="http://schemas.openxmlformats.org/drawingml/2006/main" xmlns:r="http://schemas.openxmlformats.org/officeDocument/2006/relationships" xmlns:p="http://schemas.openxmlformats.org/presentationml/2006/main">
  <p:tag name="AS_UNIQUEID" val="76"/>
</p:tagLst>
</file>

<file path=ppt/tags/tag62.xml><?xml version="1.0" encoding="utf-8"?>
<p:tagLst xmlns:a="http://schemas.openxmlformats.org/drawingml/2006/main" xmlns:r="http://schemas.openxmlformats.org/officeDocument/2006/relationships" xmlns:p="http://schemas.openxmlformats.org/presentationml/2006/main">
  <p:tag name="AS_UNIQUEID" val="77"/>
</p:tagLst>
</file>

<file path=ppt/tags/tag63.xml><?xml version="1.0" encoding="utf-8"?>
<p:tagLst xmlns:a="http://schemas.openxmlformats.org/drawingml/2006/main" xmlns:r="http://schemas.openxmlformats.org/officeDocument/2006/relationships" xmlns:p="http://schemas.openxmlformats.org/presentationml/2006/main">
  <p:tag name="AS_UNIQUEID" val="69"/>
</p:tagLst>
</file>

<file path=ppt/tags/tag64.xml><?xml version="1.0" encoding="utf-8"?>
<p:tagLst xmlns:a="http://schemas.openxmlformats.org/drawingml/2006/main" xmlns:r="http://schemas.openxmlformats.org/officeDocument/2006/relationships" xmlns:p="http://schemas.openxmlformats.org/presentationml/2006/main">
  <p:tag name="AS_UNIQUEID" val="70"/>
</p:tagLst>
</file>

<file path=ppt/tags/tag65.xml><?xml version="1.0" encoding="utf-8"?>
<p:tagLst xmlns:a="http://schemas.openxmlformats.org/drawingml/2006/main" xmlns:r="http://schemas.openxmlformats.org/officeDocument/2006/relationships" xmlns:p="http://schemas.openxmlformats.org/presentationml/2006/main">
  <p:tag name="AS_UNIQUEID" val="71"/>
</p:tagLst>
</file>

<file path=ppt/tags/tag66.xml><?xml version="1.0" encoding="utf-8"?>
<p:tagLst xmlns:a="http://schemas.openxmlformats.org/drawingml/2006/main" xmlns:r="http://schemas.openxmlformats.org/officeDocument/2006/relationships" xmlns:p="http://schemas.openxmlformats.org/presentationml/2006/main">
  <p:tag name="AS_UNIQUEID" val="79"/>
</p:tagLst>
</file>

<file path=ppt/tags/tag67.xml><?xml version="1.0" encoding="utf-8"?>
<p:tagLst xmlns:a="http://schemas.openxmlformats.org/drawingml/2006/main" xmlns:r="http://schemas.openxmlformats.org/officeDocument/2006/relationships" xmlns:p="http://schemas.openxmlformats.org/presentationml/2006/main">
  <p:tag name="AS_UNIQUEID" val="80"/>
</p:tagLst>
</file>

<file path=ppt/tags/tag68.xml><?xml version="1.0" encoding="utf-8"?>
<p:tagLst xmlns:a="http://schemas.openxmlformats.org/drawingml/2006/main" xmlns:r="http://schemas.openxmlformats.org/officeDocument/2006/relationships" xmlns:p="http://schemas.openxmlformats.org/presentationml/2006/main">
  <p:tag name="AS_UNIQUEID" val="81"/>
</p:tagLst>
</file>

<file path=ppt/tags/tag69.xml><?xml version="1.0" encoding="utf-8"?>
<p:tagLst xmlns:a="http://schemas.openxmlformats.org/drawingml/2006/main" xmlns:r="http://schemas.openxmlformats.org/officeDocument/2006/relationships" xmlns:p="http://schemas.openxmlformats.org/presentationml/2006/main">
  <p:tag name="AS_UNIQUEID" val="82"/>
</p:tagLst>
</file>

<file path=ppt/tags/tag7.xml><?xml version="1.0" encoding="utf-8"?>
<p:tagLst xmlns:a="http://schemas.openxmlformats.org/drawingml/2006/main" xmlns:r="http://schemas.openxmlformats.org/officeDocument/2006/relationships" xmlns:p="http://schemas.openxmlformats.org/presentationml/2006/main">
  <p:tag name="AS_UNIQUEID" val="11"/>
</p:tagLst>
</file>

<file path=ppt/tags/tag70.xml><?xml version="1.0" encoding="utf-8"?>
<p:tagLst xmlns:a="http://schemas.openxmlformats.org/drawingml/2006/main" xmlns:r="http://schemas.openxmlformats.org/officeDocument/2006/relationships" xmlns:p="http://schemas.openxmlformats.org/presentationml/2006/main">
  <p:tag name="AS_UNIQUEID" val="88"/>
</p:tagLst>
</file>

<file path=ppt/tags/tag71.xml><?xml version="1.0" encoding="utf-8"?>
<p:tagLst xmlns:a="http://schemas.openxmlformats.org/drawingml/2006/main" xmlns:r="http://schemas.openxmlformats.org/officeDocument/2006/relationships" xmlns:p="http://schemas.openxmlformats.org/presentationml/2006/main">
  <p:tag name="AS_UNIQUEID" val="89"/>
</p:tagLst>
</file>

<file path=ppt/tags/tag72.xml><?xml version="1.0" encoding="utf-8"?>
<p:tagLst xmlns:a="http://schemas.openxmlformats.org/drawingml/2006/main" xmlns:r="http://schemas.openxmlformats.org/officeDocument/2006/relationships" xmlns:p="http://schemas.openxmlformats.org/presentationml/2006/main">
  <p:tag name="AS_UNIQUEID" val="90"/>
</p:tagLst>
</file>

<file path=ppt/tags/tag73.xml><?xml version="1.0" encoding="utf-8"?>
<p:tagLst xmlns:a="http://schemas.openxmlformats.org/drawingml/2006/main" xmlns:r="http://schemas.openxmlformats.org/officeDocument/2006/relationships" xmlns:p="http://schemas.openxmlformats.org/presentationml/2006/main">
  <p:tag name="AS_UNIQUEID" val="84"/>
</p:tagLst>
</file>

<file path=ppt/tags/tag74.xml><?xml version="1.0" encoding="utf-8"?>
<p:tagLst xmlns:a="http://schemas.openxmlformats.org/drawingml/2006/main" xmlns:r="http://schemas.openxmlformats.org/officeDocument/2006/relationships" xmlns:p="http://schemas.openxmlformats.org/presentationml/2006/main">
  <p:tag name="AS_UNIQUEID" val="85"/>
</p:tagLst>
</file>

<file path=ppt/tags/tag75.xml><?xml version="1.0" encoding="utf-8"?>
<p:tagLst xmlns:a="http://schemas.openxmlformats.org/drawingml/2006/main" xmlns:r="http://schemas.openxmlformats.org/officeDocument/2006/relationships" xmlns:p="http://schemas.openxmlformats.org/presentationml/2006/main">
  <p:tag name="AS_UNIQUEID" val="86"/>
</p:tagLst>
</file>

<file path=ppt/tags/tag76.xml><?xml version="1.0" encoding="utf-8"?>
<p:tagLst xmlns:a="http://schemas.openxmlformats.org/drawingml/2006/main" xmlns:r="http://schemas.openxmlformats.org/officeDocument/2006/relationships" xmlns:p="http://schemas.openxmlformats.org/presentationml/2006/main">
  <p:tag name="AS_UNIQUEID" val="96"/>
</p:tagLst>
</file>

<file path=ppt/tags/tag77.xml><?xml version="1.0" encoding="utf-8"?>
<p:tagLst xmlns:a="http://schemas.openxmlformats.org/drawingml/2006/main" xmlns:r="http://schemas.openxmlformats.org/officeDocument/2006/relationships" xmlns:p="http://schemas.openxmlformats.org/presentationml/2006/main">
  <p:tag name="AS_UNIQUEID" val="97"/>
</p:tagLst>
</file>

<file path=ppt/tags/tag78.xml><?xml version="1.0" encoding="utf-8"?>
<p:tagLst xmlns:a="http://schemas.openxmlformats.org/drawingml/2006/main" xmlns:r="http://schemas.openxmlformats.org/officeDocument/2006/relationships" xmlns:p="http://schemas.openxmlformats.org/presentationml/2006/main">
  <p:tag name="AS_UNIQUEID" val="98"/>
</p:tagLst>
</file>

<file path=ppt/tags/tag79.xml><?xml version="1.0" encoding="utf-8"?>
<p:tagLst xmlns:a="http://schemas.openxmlformats.org/drawingml/2006/main" xmlns:r="http://schemas.openxmlformats.org/officeDocument/2006/relationships" xmlns:p="http://schemas.openxmlformats.org/presentationml/2006/main">
  <p:tag name="AS_UNIQUEID" val="92"/>
</p:tagLst>
</file>

<file path=ppt/tags/tag8.xml><?xml version="1.0" encoding="utf-8"?>
<p:tagLst xmlns:a="http://schemas.openxmlformats.org/drawingml/2006/main" xmlns:r="http://schemas.openxmlformats.org/officeDocument/2006/relationships" xmlns:p="http://schemas.openxmlformats.org/presentationml/2006/main">
  <p:tag name="AS_UNIQUEID" val="12"/>
</p:tagLst>
</file>

<file path=ppt/tags/tag80.xml><?xml version="1.0" encoding="utf-8"?>
<p:tagLst xmlns:a="http://schemas.openxmlformats.org/drawingml/2006/main" xmlns:r="http://schemas.openxmlformats.org/officeDocument/2006/relationships" xmlns:p="http://schemas.openxmlformats.org/presentationml/2006/main">
  <p:tag name="AS_UNIQUEID" val="93"/>
</p:tagLst>
</file>

<file path=ppt/tags/tag81.xml><?xml version="1.0" encoding="utf-8"?>
<p:tagLst xmlns:a="http://schemas.openxmlformats.org/drawingml/2006/main" xmlns:r="http://schemas.openxmlformats.org/officeDocument/2006/relationships" xmlns:p="http://schemas.openxmlformats.org/presentationml/2006/main">
  <p:tag name="AS_UNIQUEID" val="94"/>
</p:tagLst>
</file>

<file path=ppt/tags/tag9.xml><?xml version="1.0" encoding="utf-8"?>
<p:tagLst xmlns:a="http://schemas.openxmlformats.org/drawingml/2006/main" xmlns:r="http://schemas.openxmlformats.org/officeDocument/2006/relationships" xmlns:p="http://schemas.openxmlformats.org/presentationml/2006/main">
  <p:tag name="AS_UNIQUEID" val="13"/>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2898</Words>
  <Application>Microsoft Macintosh PowerPoint</Application>
  <PresentationFormat>Breitbild</PresentationFormat>
  <Paragraphs>223</Paragraphs>
  <Slides>25</Slides>
  <Notes>15</Notes>
  <HiddenSlides>0</HiddenSlides>
  <MMClips>1</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25</vt:i4>
      </vt:variant>
    </vt:vector>
  </HeadingPairs>
  <TitlesOfParts>
    <vt:vector size="30" baseType="lpstr">
      <vt:lpstr>Arial</vt:lpstr>
      <vt:lpstr>Calibri</vt:lpstr>
      <vt:lpstr>Calibri Light</vt:lpstr>
      <vt:lpstr>Wingdings 3</vt:lpstr>
      <vt:lpstr>Office</vt:lpstr>
      <vt:lpstr>Seminar paper from the course "Seminar from BIS" about   „Webbrowser  –  History, Concepts, Market“ </vt:lpstr>
      <vt:lpstr>Table of Content</vt:lpstr>
      <vt:lpstr>1. History 1.1 Tim Berners-Lee and the Beginning of Web Browsers</vt:lpstr>
      <vt:lpstr>1.2 Milestones</vt:lpstr>
      <vt:lpstr>1.3 Browser Wars</vt:lpstr>
      <vt:lpstr>2. Concepts</vt:lpstr>
      <vt:lpstr>2.1 Functionality </vt:lpstr>
      <vt:lpstr>2.2 Standards</vt:lpstr>
      <vt:lpstr>HTML5 Standards</vt:lpstr>
      <vt:lpstr>CSS 3 Standards</vt:lpstr>
      <vt:lpstr>JavaScript Standards</vt:lpstr>
      <vt:lpstr>Best Practices</vt:lpstr>
      <vt:lpstr>3. Market </vt:lpstr>
      <vt:lpstr>3.1 Overview</vt:lpstr>
      <vt:lpstr>3.2 Benchmarking</vt:lpstr>
      <vt:lpstr>ARES-6</vt:lpstr>
      <vt:lpstr>Basemark Web 3.0</vt:lpstr>
      <vt:lpstr>HTML5test</vt:lpstr>
      <vt:lpstr>Conclusion</vt:lpstr>
      <vt:lpstr>PowerPoint-Präsentation</vt:lpstr>
      <vt:lpstr>PowerPoint-Präsentation</vt:lpstr>
      <vt:lpstr>4. Discussion </vt:lpstr>
      <vt:lpstr>5. Bibliography </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 paper from the course "Seminar from BIS" about   „Webbrowser  –  History, Concepts, Market“ </dc:title>
  <dc:creator>Tim Feldmann</dc:creator>
  <cp:lastModifiedBy>Tim Feldmann</cp:lastModifiedBy>
  <cp:revision>44</cp:revision>
  <dcterms:created xsi:type="dcterms:W3CDTF">2020-06-01T08:19:38Z</dcterms:created>
  <dcterms:modified xsi:type="dcterms:W3CDTF">2020-06-03T16:16:43Z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1821790</vt:lpwstr>
  </property>
  <property fmtid="{D5CDD505-2E9C-101B-9397-08002B2CF9AE}" pid="3" name="NXPowerLiteSettings">
    <vt:lpwstr>C7000400038000</vt:lpwstr>
  </property>
  <property fmtid="{D5CDD505-2E9C-101B-9397-08002B2CF9AE}" pid="4" name="NXPowerLiteVersion">
    <vt:lpwstr>S9.0.1</vt:lpwstr>
  </property>
</Properties>
</file>