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59" r:id="rId3"/>
    <p:sldId id="262" r:id="rId4"/>
    <p:sldId id="260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6"/>
  </p:normalViewPr>
  <p:slideViewPr>
    <p:cSldViewPr snapToGrid="0" snapToObjects="1">
      <p:cViewPr varScale="1">
        <p:scale>
          <a:sx n="106" d="100"/>
          <a:sy n="106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5/13/20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18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5/13/20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183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5/13/20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1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5/13/20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86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5/13/20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95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5/13/20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1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5/13/20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92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5/13/20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03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5/13/20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7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5/13/20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23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5/13/20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4120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5/13/20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0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75" r:id="rId4"/>
    <p:sldLayoutId id="2147483676" r:id="rId5"/>
    <p:sldLayoutId id="2147483682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D071C0CD-5EFD-45A1-AAFD-61C3D4A65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A03302C-20A2-4C4F-9760-E85AE10413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37" y="643464"/>
            <a:ext cx="10912338" cy="5571072"/>
          </a:xfrm>
          <a:prstGeom prst="rect">
            <a:avLst/>
          </a:prstGeom>
          <a:solidFill>
            <a:srgbClr val="FFFFFF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D00F093B-0739-4429-B30D-D72924D08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9702" y="809244"/>
            <a:ext cx="10579608" cy="5239512"/>
          </a:xfrm>
          <a:prstGeom prst="rect">
            <a:avLst/>
          </a:prstGeom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70E5A91-66E3-0249-8635-E353CBC52E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3632" y="1559768"/>
            <a:ext cx="9678368" cy="3135379"/>
          </a:xfrm>
        </p:spPr>
        <p:txBody>
          <a:bodyPr>
            <a:normAutofit/>
          </a:bodyPr>
          <a:lstStyle/>
          <a:p>
            <a:r>
              <a:rPr lang="de-AT" sz="5100"/>
              <a:t>Determining Prices in the Information Technology Age: How Can "Just Prices" Be Achieved for Good?</a:t>
            </a:r>
            <a:endParaRPr lang="de-DE" sz="510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FC4EA2-E757-5A46-B9EA-E095527544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3633" y="4817251"/>
            <a:ext cx="9678367" cy="688024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DE"/>
              <a:t>Mariusz Nitecki 11711554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BB92999-6A40-480A-8965-2F20DFB03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40856"/>
            <a:ext cx="1920240" cy="73152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5573B87-7D61-460C-9ADA-EF63674E3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AAF6B7C-985D-4351-9564-8DBDF5BB03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F88433F4-33AB-4CE1-9DE3-72A8403654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00000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86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68854325-3C92-7F45-A532-C9680982E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94148" y="232600"/>
            <a:ext cx="5156608" cy="1006865"/>
          </a:xfrm>
        </p:spPr>
        <p:txBody>
          <a:bodyPr>
            <a:normAutofit fontScale="90000"/>
          </a:bodyPr>
          <a:lstStyle/>
          <a:p>
            <a:r>
              <a:rPr lang="de-DE" dirty="0"/>
              <a:t>TABLE OF CONTENTS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522457-C8D1-E945-9086-C2AB0420D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33917"/>
            <a:ext cx="10058400" cy="5395445"/>
          </a:xfrm>
        </p:spPr>
        <p:txBody>
          <a:bodyPr/>
          <a:lstStyle/>
          <a:p>
            <a:r>
              <a:rPr lang="en-US" dirty="0"/>
              <a:t>1. Introduction</a:t>
            </a:r>
          </a:p>
          <a:p>
            <a:r>
              <a:rPr lang="en-US" dirty="0"/>
              <a:t>2. Just Prices</a:t>
            </a:r>
          </a:p>
          <a:p>
            <a:pPr lvl="1"/>
            <a:r>
              <a:rPr lang="en-US" dirty="0"/>
              <a:t>2.1 What Are “Just Prices”</a:t>
            </a:r>
          </a:p>
          <a:p>
            <a:pPr lvl="2"/>
            <a:r>
              <a:rPr lang="en-US" dirty="0"/>
              <a:t>2.1.1 The Idea Of Justice In Pricing</a:t>
            </a:r>
          </a:p>
          <a:p>
            <a:pPr lvl="2"/>
            <a:r>
              <a:rPr lang="en-US" dirty="0"/>
              <a:t>2.1.2 “Just Prices” In Recent History</a:t>
            </a:r>
          </a:p>
          <a:p>
            <a:pPr lvl="1"/>
            <a:r>
              <a:rPr lang="en-US" dirty="0"/>
              <a:t>2.2 Economic Viability of “Just Prices”</a:t>
            </a:r>
          </a:p>
          <a:p>
            <a:r>
              <a:rPr lang="en-US" dirty="0"/>
              <a:t>3. Currently Practiced Pricing Schemes</a:t>
            </a:r>
          </a:p>
          <a:p>
            <a:pPr lvl="1"/>
            <a:r>
              <a:rPr lang="en-US" dirty="0"/>
              <a:t>3.1 Mobile Providers</a:t>
            </a:r>
          </a:p>
          <a:p>
            <a:pPr lvl="1"/>
            <a:r>
              <a:rPr lang="en-US" dirty="0"/>
              <a:t>3.2 Streaming Providers</a:t>
            </a:r>
          </a:p>
          <a:p>
            <a:pPr lvl="1"/>
            <a:r>
              <a:rPr lang="en-US" dirty="0"/>
              <a:t>3.3 Bundling</a:t>
            </a:r>
          </a:p>
          <a:p>
            <a:r>
              <a:rPr lang="en-US" dirty="0"/>
              <a:t>4. Use of Technology For Price Setting</a:t>
            </a:r>
          </a:p>
          <a:p>
            <a:pPr lvl="1"/>
            <a:r>
              <a:rPr lang="en-US" dirty="0"/>
              <a:t>4.1 Processing Of Personal Data To Determine Fair Prices</a:t>
            </a:r>
          </a:p>
          <a:p>
            <a:pPr lvl="2"/>
            <a:r>
              <a:rPr lang="en-US" dirty="0"/>
              <a:t>4.1.1 Customer Profiling</a:t>
            </a:r>
          </a:p>
          <a:p>
            <a:pPr lvl="3"/>
            <a:r>
              <a:rPr lang="en-US" dirty="0"/>
              <a:t>4.1.1.1 Behavior Data</a:t>
            </a:r>
          </a:p>
          <a:p>
            <a:pPr lvl="3"/>
            <a:r>
              <a:rPr lang="en-US" dirty="0"/>
              <a:t>4.1.1.2 Non-Behavioral Data</a:t>
            </a:r>
          </a:p>
          <a:p>
            <a:pPr lvl="2"/>
            <a:r>
              <a:rPr lang="en-US" dirty="0"/>
              <a:t>4.1.2 Prediction Models</a:t>
            </a:r>
          </a:p>
          <a:p>
            <a:pPr lvl="1"/>
            <a:r>
              <a:rPr lang="en-US" dirty="0"/>
              <a:t>4.2 Use Of Artificial Intelligence</a:t>
            </a:r>
          </a:p>
          <a:p>
            <a:pPr lvl="1"/>
            <a:r>
              <a:rPr lang="en-US" dirty="0"/>
              <a:t>4.3 Data Protection Concerns And Ethics</a:t>
            </a:r>
          </a:p>
          <a:p>
            <a:r>
              <a:rPr lang="en-US" dirty="0"/>
              <a:t>5. Conclusion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2528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68854325-3C92-7F45-A532-C9680982E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2345" y="248823"/>
            <a:ext cx="6067310" cy="1006865"/>
          </a:xfrm>
        </p:spPr>
        <p:txBody>
          <a:bodyPr>
            <a:normAutofit fontScale="90000"/>
          </a:bodyPr>
          <a:lstStyle/>
          <a:p>
            <a:r>
              <a:rPr lang="de-DE" dirty="0"/>
              <a:t>NEW TABLE OF CONTENTS</a:t>
            </a:r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6E8E56AE-54B0-8444-88AF-674DD003A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33917"/>
            <a:ext cx="10058400" cy="539544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1. Introduction</a:t>
            </a:r>
          </a:p>
          <a:p>
            <a:r>
              <a:rPr lang="en-US" dirty="0"/>
              <a:t>2. Just Prices</a:t>
            </a:r>
          </a:p>
          <a:p>
            <a:pPr lvl="1"/>
            <a:r>
              <a:rPr lang="en-US" dirty="0"/>
              <a:t>2.1 What Are “Just Prices”</a:t>
            </a:r>
          </a:p>
          <a:p>
            <a:pPr lvl="2"/>
            <a:r>
              <a:rPr lang="en-US" dirty="0"/>
              <a:t>2.1.1 The Idea Of Justice In Pricing</a:t>
            </a:r>
          </a:p>
          <a:p>
            <a:pPr lvl="2"/>
            <a:r>
              <a:rPr lang="en-US" dirty="0"/>
              <a:t>2.1.2 “Just Prices” In Recent History</a:t>
            </a:r>
          </a:p>
          <a:p>
            <a:pPr lvl="1"/>
            <a:r>
              <a:rPr lang="en-US" dirty="0"/>
              <a:t>2.2 Economic Viability of “Just Prices”</a:t>
            </a:r>
          </a:p>
          <a:p>
            <a:r>
              <a:rPr lang="en-US" dirty="0"/>
              <a:t>3. Currently Practiced Pricing Schemes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3.1 Mobile Data Providers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3.1.1 Incidental Costs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3.1.2 Overage Charges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3.2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Streaming Service Providers</a:t>
            </a:r>
          </a:p>
          <a:p>
            <a:pPr lvl="1"/>
            <a:r>
              <a:rPr lang="en-US" dirty="0"/>
              <a:t>3.3 Bundling</a:t>
            </a:r>
          </a:p>
          <a:p>
            <a:r>
              <a:rPr lang="en-US" dirty="0"/>
              <a:t>4. Use of Technology For Price Setting</a:t>
            </a:r>
          </a:p>
          <a:p>
            <a:pPr lvl="1"/>
            <a:r>
              <a:rPr lang="en-US" dirty="0"/>
              <a:t>4.1 Processing Of Personal Data To Determine Fair Prices</a:t>
            </a:r>
          </a:p>
          <a:p>
            <a:pPr lvl="2"/>
            <a:r>
              <a:rPr lang="en-US" dirty="0"/>
              <a:t>4.1.1 Customer Profiling</a:t>
            </a:r>
          </a:p>
          <a:p>
            <a:pPr lvl="3"/>
            <a:r>
              <a:rPr lang="en-US" dirty="0"/>
              <a:t>4.1.1.1 Behavior Data</a:t>
            </a:r>
          </a:p>
          <a:p>
            <a:pPr lvl="3"/>
            <a:r>
              <a:rPr lang="en-US" dirty="0"/>
              <a:t>4.1.1.2 Non-Behavioral Data</a:t>
            </a:r>
          </a:p>
          <a:p>
            <a:pPr lvl="2"/>
            <a:r>
              <a:rPr lang="en-US" dirty="0"/>
              <a:t>4.1.2 Prediction Models</a:t>
            </a:r>
          </a:p>
          <a:p>
            <a:pPr lvl="1"/>
            <a:r>
              <a:rPr lang="en-US" dirty="0"/>
              <a:t>4.2 Use Of Artificial Intelligence</a:t>
            </a:r>
          </a:p>
          <a:p>
            <a:pPr lvl="1"/>
            <a:r>
              <a:rPr lang="en-US" dirty="0"/>
              <a:t>4.3 Data Protection Concerns And Ethics</a:t>
            </a:r>
          </a:p>
          <a:p>
            <a:r>
              <a:rPr lang="en-US" dirty="0"/>
              <a:t>5. Conclusion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42127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4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24" name="Rectangle 16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12" name="Titel 1">
            <a:extLst>
              <a:ext uri="{FF2B5EF4-FFF2-40B4-BE49-F238E27FC236}">
                <a16:creationId xmlns:a16="http://schemas.microsoft.com/office/drawing/2014/main" id="{68854325-3C92-7F45-A532-C9680982E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2396" y="359753"/>
            <a:ext cx="3167208" cy="1006865"/>
          </a:xfrm>
        </p:spPr>
        <p:txBody>
          <a:bodyPr>
            <a:normAutofit/>
          </a:bodyPr>
          <a:lstStyle/>
          <a:p>
            <a:r>
              <a:rPr lang="de-DE" dirty="0"/>
              <a:t>Gantt-Chart</a:t>
            </a:r>
          </a:p>
        </p:txBody>
      </p:sp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26C16DA7-88B9-BD47-944F-6A6FF4C86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339" y="1923950"/>
            <a:ext cx="10597322" cy="30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250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_2SEEDS">
      <a:dk1>
        <a:srgbClr val="000000"/>
      </a:dk1>
      <a:lt1>
        <a:srgbClr val="FFFFFF"/>
      </a:lt1>
      <a:dk2>
        <a:srgbClr val="242A41"/>
      </a:dk2>
      <a:lt2>
        <a:srgbClr val="E8E7E2"/>
      </a:lt2>
      <a:accent1>
        <a:srgbClr val="3B51B1"/>
      </a:accent1>
      <a:accent2>
        <a:srgbClr val="4D94C3"/>
      </a:accent2>
      <a:accent3>
        <a:srgbClr val="684DC3"/>
      </a:accent3>
      <a:accent4>
        <a:srgbClr val="B1723B"/>
      </a:accent4>
      <a:accent5>
        <a:srgbClr val="B1A445"/>
      </a:accent5>
      <a:accent6>
        <a:srgbClr val="8AAD39"/>
      </a:accent6>
      <a:hlink>
        <a:srgbClr val="968332"/>
      </a:hlink>
      <a:folHlink>
        <a:srgbClr val="7F7F7F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226</Words>
  <Application>Microsoft Macintosh PowerPoint</Application>
  <PresentationFormat>Breitbild</PresentationFormat>
  <Paragraphs>45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Avenir Next LT Pro</vt:lpstr>
      <vt:lpstr>Avenir Next LT Pro Light</vt:lpstr>
      <vt:lpstr>Garamond</vt:lpstr>
      <vt:lpstr>SavonVTI</vt:lpstr>
      <vt:lpstr>Determining Prices in the Information Technology Age: How Can "Just Prices" Be Achieved for Good?</vt:lpstr>
      <vt:lpstr>TABLE OF CONTENTS</vt:lpstr>
      <vt:lpstr>NEW TABLE OF CONTENTS</vt:lpstr>
      <vt:lpstr>Gantt-Chart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Determining Prices in the Information Technology Age: How Can "Just Prices" Be Achieved for Good?</dc:title>
  <dc:creator>Mariusz Nitecki</dc:creator>
  <cp:lastModifiedBy>Mariusz Nitecki</cp:lastModifiedBy>
  <cp:revision>32</cp:revision>
  <dcterms:created xsi:type="dcterms:W3CDTF">2020-03-18T11:21:54Z</dcterms:created>
  <dcterms:modified xsi:type="dcterms:W3CDTF">2020-05-13T21:47:34Z</dcterms:modified>
</cp:coreProperties>
</file>