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6.12.1.0-->
<p:presentation xmlns:r="http://schemas.openxmlformats.org/officeDocument/2006/relationships" xmlns:a="http://schemas.openxmlformats.org/drawingml/2006/main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</p:sldIdLst>
  <p:sldSz cx="12192000" cy="6858000"/>
  <p:notesSz cx="6858000" cy="9144000"/>
  <p:custDataLst>
    <p:tags r:id="rId5"/>
  </p:custDataLst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5768"/>
  </p:normalViewPr>
  <p:slideViewPr>
    <p:cSldViewPr snapToGrid="0" snapToObjects="1">
      <p:cViewPr varScale="1">
        <p:scale>
          <a:sx n="90" d="100"/>
          <a:sy n="90" d="100"/>
        </p:scale>
        <p:origin x="232" y="6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0" d="100"/>
          <a:sy n="0" d="100"/>
        </p:scale>
        <p:origin x="0" y="0"/>
      </p:cViewPr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FF2018-A860-8545-A9CE-95E2AE9C29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619EB9E-C9EA-2246-B0B6-0F04AF9958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99BC5AA-88BA-DA48-A69F-AA600391F8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93454-27AC-5342-9856-3A4476AD000F}" type="datetimeFigureOut">
              <a:rPr lang="de-DE" smtClean="0"/>
              <a:t>13.05.20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B0E0DA4-A433-4646-A671-D044FAABB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ECB6FFF-876B-E04E-8F7D-D48264D2E0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777B3-F137-A847-912E-DD8516CD8F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81225453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6B2029-5E03-F944-AE56-D278CBADCA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19C962D-5284-DD4E-97CF-68BC7C8A97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2BB3F8A-24A3-5748-8DC8-8CD5293D1A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93454-27AC-5342-9856-3A4476AD000F}" type="datetimeFigureOut">
              <a:rPr lang="de-DE" smtClean="0"/>
              <a:t>13.05.20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D54CB24-05DF-304C-A36A-132F3BD58F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E4DB21-CA60-3940-BEE5-6CB7FDD3C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777B3-F137-A847-912E-DD8516CD8F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375297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B937B197-554F-A74D-A8E4-8ECE11C3DE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A05FB84-E8BD-694B-B87C-6C31B2A775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A941931-68DA-F241-8E51-637CBA11F1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93454-27AC-5342-9856-3A4476AD000F}" type="datetimeFigureOut">
              <a:rPr lang="de-DE" smtClean="0"/>
              <a:t>13.05.20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A8A5839-D624-BC4C-9779-7B885F892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6DDCA55-F42A-0541-8338-4710E0409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777B3-F137-A847-912E-DD8516CD8F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56135129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ADD2C70-A8E1-7246-B076-6A25354FF1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20299E2-13FF-614C-B02A-6B9049191B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70980AA-E663-164C-BA55-EAC596344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93454-27AC-5342-9856-3A4476AD000F}" type="datetimeFigureOut">
              <a:rPr lang="de-DE" smtClean="0"/>
              <a:t>13.05.20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1F6CB8F-6DE2-A447-AF62-940B5630E6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61C82F8-9AC6-1B40-8876-525FDB779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777B3-F137-A847-912E-DD8516CD8F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0926021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FCF7C91-9481-7B4E-AB1F-AADA1778B5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9922277-F32C-D74D-B823-C254870AF7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5CD64CE-B6FF-774F-8F24-A0F92486A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93454-27AC-5342-9856-3A4476AD000F}" type="datetimeFigureOut">
              <a:rPr lang="de-DE" smtClean="0"/>
              <a:t>13.05.20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B70E081-9525-1740-97F9-401B412EC1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FE82D5B-D7BE-6148-A9B4-B46152DC5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777B3-F137-A847-912E-DD8516CD8F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9861488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1165D2-6169-6C41-A606-D49C1835A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C0D1EFA-C7F4-E846-B3CC-D59AD8EE9A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EAD3CA6-1299-1747-A548-5E5A2A2F54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A3AB4F9-BB19-3841-8DCE-5F3440813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93454-27AC-5342-9856-3A4476AD000F}" type="datetimeFigureOut">
              <a:rPr lang="de-DE" smtClean="0"/>
              <a:t>13.05.20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2AD5E4D-BE88-C64F-ABB0-44E7B5509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BB223A7-E5C4-1E42-BEF1-ED848EA4B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777B3-F137-A847-912E-DD8516CD8F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6913434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89AFBF1-6157-E747-BD79-650D155F19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676FAF4-EDE9-DA4A-B547-DF868795F2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387CB71-F8B6-674A-A2F7-1A1994D8F6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23F14A25-BF2E-F943-95A5-B889485E7E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B35D99AA-B25E-1445-B6C1-1748E542A8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2BFA09F0-24A6-4E40-A0DE-756CF76548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93454-27AC-5342-9856-3A4476AD000F}" type="datetimeFigureOut">
              <a:rPr lang="de-DE" smtClean="0"/>
              <a:t>13.05.20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AE0F9B4-A2C5-F449-8844-DCEF28263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0782756C-320D-8349-93B8-C4769C3F9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777B3-F137-A847-912E-DD8516CD8F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48060591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7A5A70-4DF9-E849-B5C4-7013CD4F1A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D5700A8A-96A2-0E48-B999-8F1E66532A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93454-27AC-5342-9856-3A4476AD000F}" type="datetimeFigureOut">
              <a:rPr lang="de-DE" smtClean="0"/>
              <a:t>13.05.20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380E929B-1E34-7743-99A8-BD6C3EC917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ECC20B6-2718-5B49-BC95-AEFDE8DB2B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777B3-F137-A847-912E-DD8516CD8F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2380088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307D0CAC-0A1E-904D-B716-0A02239B9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93454-27AC-5342-9856-3A4476AD000F}" type="datetimeFigureOut">
              <a:rPr lang="de-DE" smtClean="0"/>
              <a:t>13.05.20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E4C3ADC8-BF14-5446-BC9E-6474B62434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9071190-4D0E-B94B-83C9-F97306AD3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777B3-F137-A847-912E-DD8516CD8F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5398101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EC5195-136D-9541-87E1-0E589BE45C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0FEBE80-10BA-EF42-AEBE-84ABBDE596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629FF22-605E-9B40-97F0-0C21A1E929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21BAD59-8A46-1F42-BD44-B474892318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93454-27AC-5342-9856-3A4476AD000F}" type="datetimeFigureOut">
              <a:rPr lang="de-DE" smtClean="0"/>
              <a:t>13.05.20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71188CD-3760-8840-B886-8D03CC893A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7724623-215E-234F-826B-8E2FE2DEF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777B3-F137-A847-912E-DD8516CD8F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5561381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835A5C-925D-8646-B684-64951490C4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D1103694-FE00-7B44-ABB3-260C9F3B7BA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15DCA71-AF86-1047-AFD7-796DE3802E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C4E6BAC-B419-EA4E-8FF9-ECDD8388F9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93454-27AC-5342-9856-3A4476AD000F}" type="datetimeFigureOut">
              <a:rPr lang="de-DE" smtClean="0"/>
              <a:t>13.05.20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35ED403-CCFF-4544-9287-E8C4729E75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3BED1C0-C4AF-254E-B09E-DFA5193F84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777B3-F137-A847-912E-DD8516CD8F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2253242"/>
      </p:ext>
    </p:extLst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E47FCC54-CF13-F04E-8B65-CC55FFA624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3E9F1D9-D650-9E49-B438-B4FDB25934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3588E8B-8C19-9442-A597-C3A22AEE7A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C93454-27AC-5342-9856-3A4476AD000F}" type="datetimeFigureOut">
              <a:rPr lang="de-DE" smtClean="0"/>
              <a:t>13.05.20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7214411-995E-DE42-836B-13B4360E33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88B7C3D-69CE-6E41-8B22-84926C8C06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D777B3-F137-A847-912E-DD8516CD8F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4327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1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1B7673-464C-6C40-858B-1B56D9477B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453452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de-AT">
                <a:latin typeface="Times New Roman" panose="02020603050405020304" pitchFamily="18" charset="0"/>
                <a:cs typeface="Times New Roman" panose="02020603050405020304" pitchFamily="18" charset="0"/>
              </a:rPr>
              <a:t>Critical Evaluation of Prices in the Information Technology Age: History, Features and Critical Comparison of Market/Value Based, Cost Based and Arbitrary Prices</a:t>
            </a:r>
            <a:endParaRPr lang="de-DE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236FC90-C46F-5446-BDBB-C22FB59C6A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349815"/>
            <a:ext cx="9144000" cy="1655762"/>
          </a:xfrm>
        </p:spPr>
        <p:txBody>
          <a:bodyPr/>
          <a:lstStyle/>
          <a:p>
            <a:r>
              <a:rPr lang="de-DE" err="1"/>
              <a:t>Basara Djordje</a:t>
            </a:r>
          </a:p>
        </p:txBody>
      </p:sp>
    </p:spTree>
    <p:extLst>
      <p:ext uri="{BB962C8B-B14F-4D97-AF65-F5344CB8AC3E}">
        <p14:creationId xmlns:p14="http://schemas.microsoft.com/office/powerpoint/2010/main" val="1209179717"/>
      </p:ext>
    </p:extLst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39AFF3-29FB-3D47-A235-72BFD0CA64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82063"/>
            <a:ext cx="9601200" cy="545123"/>
          </a:xfrm>
        </p:spPr>
        <p:txBody>
          <a:bodyPr>
            <a:normAutofit fontScale="90000"/>
          </a:bodyPr>
          <a:lstStyle/>
          <a:p>
            <a:b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Provisional Table of Contents</a:t>
            </a:r>
            <a:b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20F7415-720B-924C-8A76-E9B8A0B3C9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627186"/>
            <a:ext cx="9601200" cy="62308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GB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Abstract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1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1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Pricing Strategies </a:t>
            </a:r>
            <a:r>
              <a:rPr lang="en-GB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GB" sz="1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uring the Twentieth </a:t>
            </a:r>
            <a:r>
              <a:rPr lang="en-GB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GB" sz="1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entury</a:t>
            </a:r>
          </a:p>
          <a:p>
            <a:pPr marL="0" indent="0">
              <a:buNone/>
            </a:pPr>
            <a:r>
              <a:rPr lang="en-GB" sz="1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2.1.     Power of Branding</a:t>
            </a:r>
          </a:p>
          <a:p>
            <a:pPr marL="0" indent="0">
              <a:buNone/>
            </a:pPr>
            <a:r>
              <a:rPr lang="en-GB" sz="1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2.2.     Importance of Product </a:t>
            </a:r>
            <a:r>
              <a:rPr lang="en-GB" sz="140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GB" sz="1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lacement and Packaging on the End-Price</a:t>
            </a:r>
          </a:p>
          <a:p>
            <a:pPr marL="342900" indent="-342900">
              <a:buAutoNum type="arabicPeriod" startAt="3"/>
            </a:pPr>
            <a:r>
              <a:rPr lang="en-GB" sz="1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Pricing in the Information </a:t>
            </a:r>
            <a:r>
              <a:rPr lang="en-GB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GB" sz="1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echnology </a:t>
            </a:r>
            <a:r>
              <a:rPr lang="en-GB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1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</a:t>
            </a:r>
          </a:p>
          <a:p>
            <a:pPr marL="0" indent="0">
              <a:buNone/>
            </a:pPr>
            <a:r>
              <a:rPr lang="en-GB" sz="1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3.1.     Historical Overview</a:t>
            </a:r>
          </a:p>
          <a:p>
            <a:pPr marL="0" indent="0">
              <a:buNone/>
            </a:pPr>
            <a:r>
              <a:rPr lang="en-GB" sz="1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3.2.     Information Technology as the Enabler of Determining the </a:t>
            </a:r>
            <a:r>
              <a:rPr lang="en-GB" sz="140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GB" sz="1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ost Appropriate </a:t>
            </a:r>
            <a:r>
              <a:rPr lang="en-GB" sz="140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GB" sz="1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rice</a:t>
            </a:r>
          </a:p>
          <a:p>
            <a:pPr marL="0" indent="0">
              <a:buNone/>
            </a:pPr>
            <a:r>
              <a:rPr lang="en-GB" sz="1400" 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3.2.1.  Consumer Data </a:t>
            </a:r>
            <a:r>
              <a:rPr lang="en-GB" sz="1400" i="1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GB" sz="1400" 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athering Methods</a:t>
            </a:r>
          </a:p>
          <a:p>
            <a:pPr marL="0" indent="0">
              <a:buNone/>
            </a:pPr>
            <a:r>
              <a:rPr lang="en-GB" sz="1400" 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3.2.2.  Influence of Consumer-</a:t>
            </a:r>
            <a:r>
              <a:rPr lang="en-GB" sz="1400" i="1" err="1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sz="1400" i="1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ehavior </a:t>
            </a:r>
            <a:r>
              <a:rPr lang="en-GB" sz="1400" i="1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GB" sz="1400" 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ata on Setting the Right </a:t>
            </a:r>
            <a:r>
              <a:rPr lang="en-GB" sz="1400" i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GB" sz="1400" 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rice</a:t>
            </a:r>
          </a:p>
          <a:p>
            <a:pPr marL="0" indent="0">
              <a:buNone/>
            </a:pPr>
            <a:r>
              <a:rPr lang="en-GB" sz="1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3.3.     Pricing Practices of the Market-Leading </a:t>
            </a:r>
            <a:r>
              <a:rPr lang="en-GB" sz="140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GB" sz="1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ompanies and their </a:t>
            </a:r>
            <a:r>
              <a:rPr lang="en-GB" sz="140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GB" sz="1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ethods of Determining the Right </a:t>
            </a:r>
            <a:r>
              <a:rPr lang="en-GB" sz="140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GB" sz="1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rice</a:t>
            </a:r>
          </a:p>
          <a:p>
            <a:pPr marL="0" indent="0">
              <a:buNone/>
            </a:pPr>
            <a:r>
              <a:rPr lang="en-GB" sz="1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      Comparison between Market/Value </a:t>
            </a:r>
            <a:r>
              <a:rPr lang="en-GB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sz="1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ased, Cost </a:t>
            </a:r>
            <a:r>
              <a:rPr lang="en-GB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sz="1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ased and Arbitrary </a:t>
            </a:r>
            <a:r>
              <a:rPr lang="en-GB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GB" sz="1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rices</a:t>
            </a:r>
          </a:p>
          <a:p>
            <a:pPr marL="0" indent="0">
              <a:buNone/>
            </a:pPr>
            <a:r>
              <a:rPr lang="en-GB" sz="1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4.1.      Utilizing the Discriminatory </a:t>
            </a:r>
            <a:r>
              <a:rPr lang="en-GB" sz="140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GB" sz="1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rice </a:t>
            </a:r>
            <a:r>
              <a:rPr lang="en-GB" sz="140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GB" sz="1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trategies</a:t>
            </a:r>
          </a:p>
          <a:p>
            <a:pPr marL="0" indent="0">
              <a:buNone/>
            </a:pPr>
            <a:r>
              <a:rPr lang="en-GB" sz="1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4.2.      Adjusting the Prices to the Ever-</a:t>
            </a:r>
            <a:r>
              <a:rPr lang="en-GB" sz="140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GB" sz="1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hanging </a:t>
            </a:r>
            <a:r>
              <a:rPr lang="en-GB" sz="140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GB" sz="1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onsumer </a:t>
            </a:r>
            <a:r>
              <a:rPr lang="en-GB" sz="1400" err="1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sz="14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ehavior via the Market </a:t>
            </a:r>
            <a:r>
              <a:rPr lang="en-GB" sz="140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GB" sz="1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ata</a:t>
            </a:r>
          </a:p>
          <a:p>
            <a:pPr marL="342900" indent="-342900">
              <a:buAutoNum type="arabicPeriod" startAt="5"/>
            </a:pPr>
            <a:r>
              <a:rPr lang="en-GB" sz="1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Conclusion</a:t>
            </a:r>
          </a:p>
          <a:p>
            <a:pPr marL="0" indent="0">
              <a:buNone/>
            </a:pPr>
            <a:r>
              <a:rPr lang="en-GB" sz="1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Glossary</a:t>
            </a:r>
          </a:p>
          <a:p>
            <a:pPr marL="0" indent="0">
              <a:buNone/>
            </a:pPr>
            <a:r>
              <a:rPr lang="en-GB"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en-GB" sz="1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Bibliography</a:t>
            </a:r>
          </a:p>
          <a:p>
            <a:pPr marL="457200" indent="-457200">
              <a:buFont typeface="+mj-lt"/>
              <a:buAutoNum type="arabicPeriod"/>
            </a:pPr>
            <a:endParaRPr lang="de-DE"/>
          </a:p>
          <a:p>
            <a:pPr marL="457200" indent="-457200">
              <a:buFont typeface="+mj-lt"/>
              <a:buAutoNum type="arabicPeriod"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02169198"/>
      </p:ext>
    </p:extLst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98AC5A-6FCD-8445-BFDE-C5F2A932F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b="1"/>
              <a:t>Gantt Chart</a:t>
            </a:r>
          </a:p>
        </p:txBody>
      </p:sp>
      <p:pic>
        <p:nvPicPr>
          <p:cNvPr id="5" name="Inhaltsplatzhalter 4">
            <a:extLst>
              <a:ext uri="{FF2B5EF4-FFF2-40B4-BE49-F238E27FC236}">
                <a16:creationId xmlns:a16="http://schemas.microsoft.com/office/drawing/2014/main" id="{ACBCD49B-F519-9B4F-B228-5DEA67E795D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36608" y="1794077"/>
            <a:ext cx="11019098" cy="4305782"/>
          </a:xfrm>
        </p:spPr>
      </p:pic>
    </p:spTree>
    <p:extLst>
      <p:ext uri="{BB962C8B-B14F-4D97-AF65-F5344CB8AC3E}">
        <p14:creationId xmlns:p14="http://schemas.microsoft.com/office/powerpoint/2010/main" val="999140723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17.01.13"/>
  <p:tag name="AS_TITLE" val="Aspose.Slides for .NET 4.0"/>
  <p:tag name="AS_VERSION" val="16.12.1.0"/>
</p:tagLst>
</file>

<file path=ppt/theme/theme1.xml><?xml version="1.0" encoding="utf-8"?>
<a:theme xmlns:r="http://schemas.openxmlformats.org/officeDocument/2006/relationships"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Breitbild</PresentationFormat>
  <Paragraphs>21</Paragraphs>
  <Slides>3</Slides>
  <Notes>0</Notes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baseType="lpstr" size="4">
      <vt:lpstr>Office</vt:lpstr>
      <vt:lpstr>Critical Evaluation of Prices in the Information Technology Age: History, Features and Critical Comparison of Market/Value Based, Cost Based and Arbitrary Prices</vt:lpstr>
      <vt:lpstr>Provisional Table of Contents</vt:lpstr>
      <vt:lpstr>Gantt Chart</vt:lpstr>
    </vt:vector>
  </TitlesOfParts>
  <LinksUpToDate>0</LinksUpToDate>
  <SharedDoc>0</SharedDoc>
  <HyperlinksChanged>0</HyperlinksChanged>
  <Application>Aspose.Slides for .NET</Application>
  <AppVersion>16.1201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Critical Evaluation of Prices in the Information Technology Age: History, Features and Critical Comparison of Market/Value Based, Cost Based and Arbitrary Prices</dc:title>
  <dc:creator>Basara Djordje</dc:creator>
  <cp:lastModifiedBy>Basara Djordje</cp:lastModifiedBy>
  <cp:revision>1</cp:revision>
  <dcterms:created xsi:type="dcterms:W3CDTF">2020-05-13T13:07:22Z</dcterms:created>
  <dcterms:modified xsi:type="dcterms:W3CDTF">2020-05-13T13:19:10Z</dcterms:modified>
</cp:coreProperties>
</file>