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5C7CD-5906-4DE0-A4BC-69981DDF6B03}" type="datetimeFigureOut">
              <a:rPr lang="de-AT" smtClean="0"/>
              <a:t>14.03.2020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041A4-986C-4CB6-A4D3-169CDC9B48B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42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5377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9A7DDBE8-D90D-4E08-BCE5-86B6EF5D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76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372DFE26-E6BD-4211-BECA-A25A05D1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5690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36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0028E0AD-73FE-4241-80A6-C158F09D6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49847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95057FD4-B1F3-4F9E-ACB1-1E4F791CA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108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2788E013-BC47-4A3B-A26E-29059EBB3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2184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0B746F8-5C0C-4A5A-982B-C75C47B3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80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Elise Landman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6DA0259-71D9-481B-B605-3C7D76C99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236208"/>
            <a:ext cx="5901189" cy="320040"/>
          </a:xfrm>
        </p:spPr>
        <p:txBody>
          <a:bodyPr/>
          <a:lstStyle/>
          <a:p>
            <a:r>
              <a:rPr lang="de-AT" dirty="0"/>
              <a:t>JavaFX: </a:t>
            </a:r>
            <a:r>
              <a:rPr lang="de-AT" dirty="0" err="1"/>
              <a:t>History</a:t>
            </a:r>
            <a:r>
              <a:rPr lang="de-AT" dirty="0"/>
              <a:t>, </a:t>
            </a:r>
            <a:r>
              <a:rPr lang="de-AT" dirty="0" err="1"/>
              <a:t>Concepts</a:t>
            </a:r>
            <a:r>
              <a:rPr lang="de-AT" dirty="0"/>
              <a:t>, </a:t>
            </a:r>
            <a:r>
              <a:rPr lang="de-AT" dirty="0" err="1"/>
              <a:t>Nutshell</a:t>
            </a:r>
            <a:r>
              <a:rPr lang="de-AT" dirty="0"/>
              <a:t> </a:t>
            </a:r>
            <a:r>
              <a:rPr lang="de-AT" dirty="0" err="1"/>
              <a:t>Examples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5008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Elise Landman</a:t>
            </a:r>
            <a:endParaRPr lang="de-A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690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299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de-DE"/>
              <a:t>Elise Landman</a:t>
            </a:r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JavaFX: History, Concepts, Nutshell Examples</a:t>
            </a:r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C2E4BEE-F5DA-4CEF-99C1-58E48C36923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81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pp.smartsheet.com/sheets/rvR84pj3HHjpCc5Qh374g4WcwMPpcgJ7xX7Hfqq1?view=gant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38108-867C-4A82-B74C-CCF95B889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47155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JavaFX</a:t>
            </a:r>
            <a:r>
              <a:rPr lang="en-US" sz="3200" dirty="0"/>
              <a:t>:</a:t>
            </a:r>
            <a:br>
              <a:rPr lang="en-US" sz="3200" dirty="0"/>
            </a:br>
            <a:r>
              <a:rPr lang="en-US" sz="3200" dirty="0"/>
              <a:t>History, Concepts, Nutshell Examples</a:t>
            </a:r>
            <a:endParaRPr lang="de-AT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43DD-C69B-4A83-8888-765C21DBE5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281580"/>
            <a:ext cx="4505547" cy="1128549"/>
          </a:xfrm>
        </p:spPr>
        <p:txBody>
          <a:bodyPr>
            <a:normAutofit/>
          </a:bodyPr>
          <a:lstStyle/>
          <a:p>
            <a:pPr algn="r"/>
            <a:r>
              <a:rPr lang="de-AT" dirty="0">
                <a:solidFill>
                  <a:schemeClr val="bg1"/>
                </a:solidFill>
              </a:rPr>
              <a:t>BIS Seminar – Sommersemester 2020</a:t>
            </a:r>
          </a:p>
          <a:p>
            <a:pPr algn="r"/>
            <a:r>
              <a:rPr lang="de-AT" dirty="0">
                <a:solidFill>
                  <a:schemeClr val="bg1"/>
                </a:solidFill>
              </a:rPr>
              <a:t>Elise Landman h1551237</a:t>
            </a:r>
          </a:p>
          <a:p>
            <a:pPr algn="r"/>
            <a:endParaRPr lang="de-AT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 result for java fx logo png">
            <a:extLst>
              <a:ext uri="{FF2B5EF4-FFF2-40B4-BE49-F238E27FC236}">
                <a16:creationId xmlns:a16="http://schemas.microsoft.com/office/drawing/2014/main" id="{D9D026D5-95A0-4586-B121-57840B18B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086" y="104669"/>
            <a:ext cx="1946307" cy="81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99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333564"/>
            <a:ext cx="10515600" cy="748787"/>
          </a:xfrm>
        </p:spPr>
        <p:txBody>
          <a:bodyPr>
            <a:normAutofit fontScale="90000"/>
          </a:bodyPr>
          <a:lstStyle/>
          <a:p>
            <a:r>
              <a:rPr lang="de-AT" dirty="0"/>
              <a:t>Table of </a:t>
            </a:r>
            <a:r>
              <a:rPr lang="de-AT" dirty="0" err="1"/>
              <a:t>contents</a:t>
            </a: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AAA2-2975-42F9-8FAD-8E488D81A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790" y="1518887"/>
            <a:ext cx="10403783" cy="468944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de-AT" sz="1300" dirty="0"/>
              <a:t>1. </a:t>
            </a:r>
            <a:r>
              <a:rPr lang="de-AT" sz="1300" dirty="0" err="1"/>
              <a:t>Introduction</a:t>
            </a:r>
            <a:endParaRPr lang="de-AT" sz="1300" dirty="0"/>
          </a:p>
          <a:p>
            <a:pPr marL="0" indent="0">
              <a:buNone/>
            </a:pPr>
            <a:r>
              <a:rPr lang="de-AT" sz="1300" dirty="0"/>
              <a:t>2. JavaFX – a General </a:t>
            </a:r>
            <a:r>
              <a:rPr lang="de-AT" sz="1300" dirty="0" err="1"/>
              <a:t>Overview</a:t>
            </a:r>
            <a:endParaRPr lang="de-AT" sz="1300" dirty="0"/>
          </a:p>
          <a:p>
            <a:pPr marL="0" indent="0">
              <a:buNone/>
            </a:pPr>
            <a:r>
              <a:rPr lang="de-AT" sz="1300" dirty="0"/>
              <a:t>3. </a:t>
            </a:r>
            <a:r>
              <a:rPr lang="de-AT" sz="1300" dirty="0" err="1"/>
              <a:t>History</a:t>
            </a:r>
            <a:r>
              <a:rPr lang="de-AT" sz="1300" dirty="0"/>
              <a:t> of JavaFX</a:t>
            </a:r>
          </a:p>
          <a:p>
            <a:pPr marL="457200" lvl="1" indent="0">
              <a:buNone/>
            </a:pPr>
            <a:r>
              <a:rPr lang="de-AT" sz="1300" dirty="0"/>
              <a:t>3.1.	The Initial </a:t>
            </a:r>
            <a:r>
              <a:rPr lang="de-AT" sz="1300" dirty="0" err="1"/>
              <a:t>Idea</a:t>
            </a:r>
            <a:r>
              <a:rPr lang="de-AT" sz="1300" dirty="0"/>
              <a:t> and Life </a:t>
            </a:r>
            <a:r>
              <a:rPr lang="de-AT" sz="1300" dirty="0" err="1"/>
              <a:t>before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3.2.	Timeline - </a:t>
            </a:r>
            <a:r>
              <a:rPr lang="de-AT" sz="1300" dirty="0" err="1"/>
              <a:t>Past</a:t>
            </a:r>
            <a:r>
              <a:rPr lang="de-AT" sz="1300" dirty="0"/>
              <a:t> Releases and </a:t>
            </a:r>
            <a:r>
              <a:rPr lang="de-AT" sz="1300" dirty="0" err="1"/>
              <a:t>Versioning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3.3.	</a:t>
            </a:r>
            <a:r>
              <a:rPr lang="de-AT" sz="1300" dirty="0" err="1"/>
              <a:t>Recent</a:t>
            </a:r>
            <a:r>
              <a:rPr lang="de-AT" sz="1300" dirty="0"/>
              <a:t> Release and Features</a:t>
            </a:r>
          </a:p>
          <a:p>
            <a:pPr marL="0" indent="0">
              <a:buNone/>
            </a:pPr>
            <a:r>
              <a:rPr lang="de-AT" sz="1300" dirty="0"/>
              <a:t>4. JavaFX </a:t>
            </a:r>
            <a:r>
              <a:rPr lang="de-AT" sz="1300" dirty="0" err="1"/>
              <a:t>Concepts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4.1.	Environment and Installation </a:t>
            </a:r>
            <a:r>
              <a:rPr lang="de-AT" sz="1300" dirty="0" err="1"/>
              <a:t>Prerequisites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4.2.	The JavaFX Architecture</a:t>
            </a:r>
          </a:p>
          <a:p>
            <a:pPr marL="0" indent="0">
              <a:buNone/>
            </a:pPr>
            <a:r>
              <a:rPr lang="de-AT" sz="1300" dirty="0"/>
              <a:t>5. </a:t>
            </a:r>
            <a:r>
              <a:rPr lang="de-AT" sz="1300" dirty="0" err="1"/>
              <a:t>Developing</a:t>
            </a:r>
            <a:r>
              <a:rPr lang="de-AT" sz="1300" dirty="0"/>
              <a:t> </a:t>
            </a:r>
            <a:r>
              <a:rPr lang="de-AT" sz="1300" dirty="0" err="1"/>
              <a:t>with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5.1.	</a:t>
            </a:r>
            <a:r>
              <a:rPr lang="de-AT" sz="1300" dirty="0" err="1"/>
              <a:t>For</a:t>
            </a:r>
            <a:r>
              <a:rPr lang="de-AT" sz="1300" dirty="0"/>
              <a:t> Desktops on Windows</a:t>
            </a:r>
          </a:p>
          <a:p>
            <a:pPr marL="457200" lvl="1" indent="0">
              <a:buNone/>
            </a:pPr>
            <a:r>
              <a:rPr lang="de-AT" sz="1300" dirty="0"/>
              <a:t>5.2.	</a:t>
            </a:r>
            <a:r>
              <a:rPr lang="de-AT" sz="1300" dirty="0" err="1"/>
              <a:t>For</a:t>
            </a:r>
            <a:r>
              <a:rPr lang="de-AT" sz="1300" dirty="0"/>
              <a:t> Android Mobile Devices</a:t>
            </a:r>
          </a:p>
          <a:p>
            <a:pPr marL="457200" lvl="1" indent="0">
              <a:buNone/>
            </a:pPr>
            <a:r>
              <a:rPr lang="de-AT" sz="1300" dirty="0"/>
              <a:t>5.3.	</a:t>
            </a:r>
            <a:r>
              <a:rPr lang="de-AT" sz="1300" dirty="0" err="1"/>
              <a:t>For</a:t>
            </a:r>
            <a:r>
              <a:rPr lang="de-AT" sz="1300" dirty="0"/>
              <a:t> iOS Mobile Devices</a:t>
            </a:r>
          </a:p>
          <a:p>
            <a:pPr marL="457200" lvl="1" indent="0">
              <a:buNone/>
            </a:pPr>
            <a:r>
              <a:rPr lang="de-AT" sz="1300" dirty="0"/>
              <a:t>5.4.	Other </a:t>
            </a:r>
            <a:r>
              <a:rPr lang="de-AT" sz="1300" dirty="0" err="1"/>
              <a:t>Platforms</a:t>
            </a:r>
            <a:r>
              <a:rPr lang="de-AT" sz="1300" dirty="0"/>
              <a:t> (MacOS, Linux, </a:t>
            </a:r>
            <a:r>
              <a:rPr lang="de-AT" sz="1300" dirty="0" err="1"/>
              <a:t>etx</a:t>
            </a:r>
            <a:r>
              <a:rPr lang="de-AT" sz="1300" dirty="0"/>
              <a:t>.)</a:t>
            </a:r>
          </a:p>
          <a:p>
            <a:pPr marL="0" indent="0">
              <a:buNone/>
            </a:pPr>
            <a:r>
              <a:rPr lang="de-AT" sz="1300" dirty="0"/>
              <a:t>6. </a:t>
            </a:r>
            <a:r>
              <a:rPr lang="de-AT" sz="1300" dirty="0" err="1"/>
              <a:t>Getting</a:t>
            </a:r>
            <a:r>
              <a:rPr lang="de-AT" sz="1300" dirty="0"/>
              <a:t> </a:t>
            </a:r>
            <a:r>
              <a:rPr lang="de-AT" sz="1300" dirty="0" err="1"/>
              <a:t>Started</a:t>
            </a:r>
            <a:r>
              <a:rPr lang="de-AT" sz="1300" dirty="0"/>
              <a:t> </a:t>
            </a:r>
            <a:r>
              <a:rPr lang="de-AT" sz="1300" dirty="0" err="1"/>
              <a:t>with</a:t>
            </a:r>
            <a:r>
              <a:rPr lang="de-AT" sz="1300" dirty="0"/>
              <a:t> Development</a:t>
            </a:r>
          </a:p>
          <a:p>
            <a:pPr marL="457200" lvl="1" indent="0">
              <a:buNone/>
            </a:pPr>
            <a:r>
              <a:rPr lang="de-AT" sz="1300" dirty="0"/>
              <a:t>6.1.	First “Hello World” JavaFX </a:t>
            </a:r>
            <a:r>
              <a:rPr lang="de-AT" sz="1300" dirty="0" err="1"/>
              <a:t>Program</a:t>
            </a:r>
            <a:endParaRPr lang="de-AT" sz="1300" dirty="0"/>
          </a:p>
          <a:p>
            <a:pPr marL="457200" lvl="1" indent="0">
              <a:buNone/>
            </a:pPr>
            <a:r>
              <a:rPr lang="de-AT" sz="1300" dirty="0"/>
              <a:t>6.2.	</a:t>
            </a:r>
            <a:r>
              <a:rPr lang="de-AT" sz="1300" dirty="0" err="1"/>
              <a:t>Various</a:t>
            </a:r>
            <a:r>
              <a:rPr lang="de-AT" sz="1300" dirty="0"/>
              <a:t> Development </a:t>
            </a:r>
            <a:r>
              <a:rPr lang="de-AT" sz="1300" dirty="0" err="1"/>
              <a:t>Examples</a:t>
            </a:r>
            <a:br>
              <a:rPr lang="de-AT" sz="1300" dirty="0"/>
            </a:br>
            <a:endParaRPr lang="de-AT" sz="1300" dirty="0"/>
          </a:p>
          <a:p>
            <a:pPr marL="0" indent="0">
              <a:buNone/>
            </a:pPr>
            <a:r>
              <a:rPr lang="de-AT" sz="1300" i="1" dirty="0"/>
              <a:t>--- (In </a:t>
            </a:r>
            <a:r>
              <a:rPr lang="de-AT" sz="1300" i="1" dirty="0" err="1"/>
              <a:t>case</a:t>
            </a:r>
            <a:r>
              <a:rPr lang="de-AT" sz="1300" i="1" dirty="0"/>
              <a:t> 30 </a:t>
            </a:r>
            <a:r>
              <a:rPr lang="de-AT" sz="1300" i="1" dirty="0" err="1"/>
              <a:t>pages</a:t>
            </a:r>
            <a:r>
              <a:rPr lang="de-AT" sz="1300" i="1" dirty="0"/>
              <a:t> not </a:t>
            </a:r>
            <a:r>
              <a:rPr lang="de-AT" sz="1300" i="1" dirty="0" err="1"/>
              <a:t>reached</a:t>
            </a:r>
            <a:r>
              <a:rPr lang="de-AT" sz="1300" i="1" dirty="0"/>
              <a:t> </a:t>
            </a:r>
            <a:r>
              <a:rPr lang="de-AT" sz="1300" i="1" dirty="0" err="1"/>
              <a:t>yet</a:t>
            </a:r>
            <a:r>
              <a:rPr lang="de-AT" sz="1300" i="1" dirty="0"/>
              <a:t>) ---</a:t>
            </a:r>
          </a:p>
          <a:p>
            <a:pPr marL="0" indent="0">
              <a:buNone/>
            </a:pPr>
            <a:r>
              <a:rPr lang="de-AT" sz="1300" dirty="0"/>
              <a:t>7.  Alternatives </a:t>
            </a:r>
            <a:r>
              <a:rPr lang="de-AT" sz="1300" dirty="0" err="1"/>
              <a:t>to</a:t>
            </a:r>
            <a:r>
              <a:rPr lang="de-AT" sz="1300" dirty="0"/>
              <a:t> JavaFX</a:t>
            </a:r>
          </a:p>
          <a:p>
            <a:pPr marL="457200" lvl="1" indent="0">
              <a:buNone/>
            </a:pPr>
            <a:r>
              <a:rPr lang="de-AT" sz="1300" dirty="0"/>
              <a:t>7.1.	Adobe Flex</a:t>
            </a:r>
          </a:p>
          <a:p>
            <a:pPr marL="457200" lvl="1" indent="0">
              <a:buNone/>
            </a:pPr>
            <a:r>
              <a:rPr lang="de-AT" sz="1300" dirty="0"/>
              <a:t>7.2.	Microsoft Silverlight</a:t>
            </a:r>
          </a:p>
          <a:p>
            <a:pPr marL="457200" lvl="1" indent="0">
              <a:buNone/>
            </a:pPr>
            <a:r>
              <a:rPr lang="de-AT" sz="1300" dirty="0"/>
              <a:t>7.3.	Other Alternatives</a:t>
            </a:r>
          </a:p>
          <a:p>
            <a:pPr marL="0" indent="0">
              <a:buNone/>
            </a:pPr>
            <a:r>
              <a:rPr lang="de-AT" sz="1300" dirty="0"/>
              <a:t>------------------------------------------------------</a:t>
            </a:r>
          </a:p>
          <a:p>
            <a:pPr marL="0" indent="0">
              <a:buNone/>
            </a:pPr>
            <a:r>
              <a:rPr lang="de-AT" sz="1300" dirty="0"/>
              <a:t>8. Summary and </a:t>
            </a:r>
            <a:r>
              <a:rPr lang="de-AT" sz="1300" dirty="0" err="1"/>
              <a:t>Conclusion</a:t>
            </a:r>
            <a:endParaRPr lang="de-AT" sz="1300" dirty="0"/>
          </a:p>
          <a:p>
            <a:endParaRPr lang="de-A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</p:spTree>
    <p:extLst>
      <p:ext uri="{BB962C8B-B14F-4D97-AF65-F5344CB8AC3E}">
        <p14:creationId xmlns:p14="http://schemas.microsoft.com/office/powerpoint/2010/main" val="309070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4DB9-D240-438B-B7B2-F3B1722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407071"/>
            <a:ext cx="10515600" cy="675110"/>
          </a:xfrm>
        </p:spPr>
        <p:txBody>
          <a:bodyPr>
            <a:normAutofit fontScale="90000"/>
          </a:bodyPr>
          <a:lstStyle/>
          <a:p>
            <a:r>
              <a:rPr lang="de-AT" dirty="0"/>
              <a:t>Gantt-Chart and Milestones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753D3-0A41-4C19-A79F-FCB6A09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576" y="6450930"/>
            <a:ext cx="11394346" cy="320040"/>
          </a:xfrm>
        </p:spPr>
        <p:txBody>
          <a:bodyPr/>
          <a:lstStyle/>
          <a:p>
            <a:r>
              <a:rPr lang="de-AT" sz="1000" dirty="0"/>
              <a:t>JavaFX: </a:t>
            </a:r>
            <a:r>
              <a:rPr lang="de-AT" sz="1000" dirty="0" err="1"/>
              <a:t>History</a:t>
            </a:r>
            <a:r>
              <a:rPr lang="de-AT" sz="1000" dirty="0"/>
              <a:t>, </a:t>
            </a:r>
            <a:r>
              <a:rPr lang="de-AT" sz="1000" dirty="0" err="1"/>
              <a:t>Concepts</a:t>
            </a:r>
            <a:r>
              <a:rPr lang="de-AT" sz="1000" dirty="0"/>
              <a:t>, </a:t>
            </a:r>
            <a:r>
              <a:rPr lang="de-AT" sz="1000" dirty="0" err="1"/>
              <a:t>Nutshell</a:t>
            </a:r>
            <a:r>
              <a:rPr lang="de-AT" sz="1000" dirty="0"/>
              <a:t> </a:t>
            </a:r>
            <a:r>
              <a:rPr lang="de-AT" sz="1000" dirty="0" err="1"/>
              <a:t>Examples</a:t>
            </a:r>
            <a:r>
              <a:rPr lang="de-AT" sz="1000" dirty="0"/>
              <a:t>																	Elise Landman</a:t>
            </a:r>
          </a:p>
        </p:txBody>
      </p:sp>
      <p:pic>
        <p:nvPicPr>
          <p:cNvPr id="9" name="Picture 8" descr="A picture containing screenshot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9B98C419-9478-4E66-845D-D38A212A711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"/>
          <a:stretch/>
        </p:blipFill>
        <p:spPr>
          <a:xfrm>
            <a:off x="172616" y="1282975"/>
            <a:ext cx="11846767" cy="3017534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76BDDCB-CEE7-4C08-A961-8CD30A6A27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712363"/>
              </p:ext>
            </p:extLst>
          </p:nvPr>
        </p:nvGraphicFramePr>
        <p:xfrm>
          <a:off x="3859983" y="4501303"/>
          <a:ext cx="4472031" cy="1829674"/>
        </p:xfrm>
        <a:graphic>
          <a:graphicData uri="http://schemas.openxmlformats.org/drawingml/2006/table">
            <a:tbl>
              <a:tblPr firstRow="1" firstCol="1" bandRow="1"/>
              <a:tblGrid>
                <a:gridCol w="2980185">
                  <a:extLst>
                    <a:ext uri="{9D8B030D-6E8A-4147-A177-3AD203B41FA5}">
                      <a16:colId xmlns:a16="http://schemas.microsoft.com/office/drawing/2014/main" val="2010007582"/>
                    </a:ext>
                  </a:extLst>
                </a:gridCol>
                <a:gridCol w="745923">
                  <a:extLst>
                    <a:ext uri="{9D8B030D-6E8A-4147-A177-3AD203B41FA5}">
                      <a16:colId xmlns:a16="http://schemas.microsoft.com/office/drawing/2014/main" val="945992076"/>
                    </a:ext>
                  </a:extLst>
                </a:gridCol>
                <a:gridCol w="745923">
                  <a:extLst>
                    <a:ext uri="{9D8B030D-6E8A-4147-A177-3AD203B41FA5}">
                      <a16:colId xmlns:a16="http://schemas.microsoft.com/office/drawing/2014/main" val="2191374430"/>
                    </a:ext>
                  </a:extLst>
                </a:gridCol>
              </a:tblGrid>
              <a:tr h="164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Date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Date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138155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</a:t>
                      </a:r>
                      <a:r>
                        <a:rPr lang="de-AT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-Writing: Research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March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March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473598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March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165094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de-AT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Introduction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March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March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288973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Chapter 2 – 4 – History and Architecture</a:t>
                      </a:r>
                      <a:endParaRPr lang="de-A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March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April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021858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Chapter 5 – 6 – Development </a:t>
                      </a:r>
                      <a:r>
                        <a:rPr lang="de-AT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Concepts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April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April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822099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(If Pages &lt; 30) Chapter 7 – Alternatives</a:t>
                      </a:r>
                      <a:endParaRPr lang="de-A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April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April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656279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Summary and Conclusion</a:t>
                      </a:r>
                      <a:endParaRPr lang="de-A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April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71229"/>
                  </a:ext>
                </a:extLst>
              </a:tr>
              <a:tr h="207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Various Other and Admin Tasks</a:t>
                      </a:r>
                      <a:endParaRPr lang="de-A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March</a:t>
                      </a:r>
                      <a:endParaRPr lang="de-AT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May</a:t>
                      </a:r>
                      <a:endParaRPr lang="de-A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731524"/>
                  </a:ext>
                </a:extLst>
              </a:tr>
            </a:tbl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37D3CAD8-7CC9-4F31-A52D-72BF26E70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7674" y="4420462"/>
            <a:ext cx="2321710" cy="24381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>
                <a:solidFill>
                  <a:srgbClr val="00FFFF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Started   </a:t>
            </a:r>
            <a:r>
              <a:rPr lang="en-US" sz="1100">
                <a:solidFill>
                  <a:srgbClr val="FFFF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Started   </a:t>
            </a:r>
            <a:r>
              <a:rPr lang="en-US" sz="1100">
                <a:solidFill>
                  <a:srgbClr val="385623"/>
                </a:solidFill>
                <a:effectLst/>
                <a:highlight>
                  <a:srgbClr val="0064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Done  </a:t>
            </a:r>
            <a:endParaRPr lang="de-AT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2815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Parcel</vt:lpstr>
      <vt:lpstr>JavaFX: History, Concepts, Nutshell Examples</vt:lpstr>
      <vt:lpstr>Table of contents</vt:lpstr>
      <vt:lpstr>Gantt-Chart and Milestones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JavaFX: History, Concepts, Nutshell Examples</dc:title>
  <dc:creator>Elise Landman (elandman)</dc:creator>
  <cp:lastModifiedBy>Elise Landman (elandman)</cp:lastModifiedBy>
  <cp:revision>6</cp:revision>
  <dcterms:created xsi:type="dcterms:W3CDTF">2020-03-14T17:13:49Z</dcterms:created>
  <dcterms:modified xsi:type="dcterms:W3CDTF">2020-03-14T17:29:42Z</dcterms:modified>
</cp:coreProperties>
</file>