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6EB48029-2988-4CC8-807F-75F170A1EF74}" type="datetimeFigureOut">
              <a:rPr lang="de-AT" smtClean="0"/>
              <a:t>12.12.2019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AEE946D0-9F0B-45F4-847B-BFB57E5C8C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36823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48029-2988-4CC8-807F-75F170A1EF74}" type="datetimeFigureOut">
              <a:rPr lang="de-AT" smtClean="0"/>
              <a:t>12.12.2019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946D0-9F0B-45F4-847B-BFB57E5C8C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65657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48029-2988-4CC8-807F-75F170A1EF74}" type="datetimeFigureOut">
              <a:rPr lang="de-AT" smtClean="0"/>
              <a:t>12.12.2019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946D0-9F0B-45F4-847B-BFB57E5C8C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026784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48029-2988-4CC8-807F-75F170A1EF74}" type="datetimeFigureOut">
              <a:rPr lang="de-AT" smtClean="0"/>
              <a:t>12.12.2019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946D0-9F0B-45F4-847B-BFB57E5C8CD3}" type="slidenum">
              <a:rPr lang="de-AT" smtClean="0"/>
              <a:t>‹Nr.›</a:t>
            </a:fld>
            <a:endParaRPr lang="de-AT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757519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48029-2988-4CC8-807F-75F170A1EF74}" type="datetimeFigureOut">
              <a:rPr lang="de-AT" smtClean="0"/>
              <a:t>12.12.2019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946D0-9F0B-45F4-847B-BFB57E5C8C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520225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48029-2988-4CC8-807F-75F170A1EF74}" type="datetimeFigureOut">
              <a:rPr lang="de-AT" smtClean="0"/>
              <a:t>12.12.2019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946D0-9F0B-45F4-847B-BFB57E5C8C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455823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ld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48029-2988-4CC8-807F-75F170A1EF74}" type="datetimeFigureOut">
              <a:rPr lang="de-AT" smtClean="0"/>
              <a:t>12.12.2019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946D0-9F0B-45F4-847B-BFB57E5C8C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543894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48029-2988-4CC8-807F-75F170A1EF74}" type="datetimeFigureOut">
              <a:rPr lang="de-AT" smtClean="0"/>
              <a:t>12.12.2019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946D0-9F0B-45F4-847B-BFB57E5C8C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769431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48029-2988-4CC8-807F-75F170A1EF74}" type="datetimeFigureOut">
              <a:rPr lang="de-AT" smtClean="0"/>
              <a:t>12.12.2019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946D0-9F0B-45F4-847B-BFB57E5C8C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97228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48029-2988-4CC8-807F-75F170A1EF74}" type="datetimeFigureOut">
              <a:rPr lang="de-AT" smtClean="0"/>
              <a:t>12.12.2019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946D0-9F0B-45F4-847B-BFB57E5C8C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61476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48029-2988-4CC8-807F-75F170A1EF74}" type="datetimeFigureOut">
              <a:rPr lang="de-AT" smtClean="0"/>
              <a:t>12.12.2019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946D0-9F0B-45F4-847B-BFB57E5C8C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44247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48029-2988-4CC8-807F-75F170A1EF74}" type="datetimeFigureOut">
              <a:rPr lang="de-AT" smtClean="0"/>
              <a:t>12.12.2019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946D0-9F0B-45F4-847B-BFB57E5C8C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51772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48029-2988-4CC8-807F-75F170A1EF74}" type="datetimeFigureOut">
              <a:rPr lang="de-AT" smtClean="0"/>
              <a:t>12.12.2019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946D0-9F0B-45F4-847B-BFB57E5C8C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50402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48029-2988-4CC8-807F-75F170A1EF74}" type="datetimeFigureOut">
              <a:rPr lang="de-AT" smtClean="0"/>
              <a:t>12.12.2019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946D0-9F0B-45F4-847B-BFB57E5C8C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23005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48029-2988-4CC8-807F-75F170A1EF74}" type="datetimeFigureOut">
              <a:rPr lang="de-AT" smtClean="0"/>
              <a:t>12.12.2019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946D0-9F0B-45F4-847B-BFB57E5C8C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23491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48029-2988-4CC8-807F-75F170A1EF74}" type="datetimeFigureOut">
              <a:rPr lang="de-AT" smtClean="0"/>
              <a:t>12.12.2019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946D0-9F0B-45F4-847B-BFB57E5C8C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9804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48029-2988-4CC8-807F-75F170A1EF74}" type="datetimeFigureOut">
              <a:rPr lang="de-AT" smtClean="0"/>
              <a:t>12.12.2019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946D0-9F0B-45F4-847B-BFB57E5C8C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50853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B48029-2988-4CC8-807F-75F170A1EF74}" type="datetimeFigureOut">
              <a:rPr lang="de-AT" smtClean="0"/>
              <a:t>12.12.2019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E946D0-9F0B-45F4-847B-BFB57E5C8C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430068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/>
              <a:t>HTML 5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289365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AT" dirty="0" smtClean="0"/>
              <a:t>Quiz!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8473027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HTML 5 Goals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AT" sz="1800" dirty="0" smtClean="0"/>
              <a:t>Tim Berners Lee</a:t>
            </a:r>
          </a:p>
          <a:p>
            <a:pPr lvl="1"/>
            <a:r>
              <a:rPr lang="de-AT" sz="1600" dirty="0" err="1" smtClean="0"/>
              <a:t>Incremental</a:t>
            </a:r>
            <a:r>
              <a:rPr lang="de-AT" sz="1600" dirty="0" smtClean="0"/>
              <a:t> </a:t>
            </a:r>
            <a:r>
              <a:rPr lang="de-AT" sz="1600" dirty="0" err="1" smtClean="0"/>
              <a:t>development</a:t>
            </a:r>
            <a:r>
              <a:rPr lang="de-AT" sz="1600" dirty="0" smtClean="0"/>
              <a:t>.</a:t>
            </a:r>
          </a:p>
          <a:p>
            <a:pPr lvl="1"/>
            <a:r>
              <a:rPr lang="de-AT" sz="1600" dirty="0" err="1" smtClean="0"/>
              <a:t>Compatibility</a:t>
            </a:r>
            <a:r>
              <a:rPr lang="de-AT" sz="1600" dirty="0" smtClean="0"/>
              <a:t> </a:t>
            </a:r>
          </a:p>
          <a:p>
            <a:pPr lvl="1"/>
            <a:r>
              <a:rPr lang="de-AT" sz="1600" dirty="0" err="1" smtClean="0"/>
              <a:t>Cooperate</a:t>
            </a:r>
            <a:r>
              <a:rPr lang="de-AT" sz="1600" dirty="0" smtClean="0"/>
              <a:t> </a:t>
            </a:r>
            <a:r>
              <a:rPr lang="de-AT" sz="1600" dirty="0" err="1" smtClean="0"/>
              <a:t>with</a:t>
            </a:r>
            <a:r>
              <a:rPr lang="de-AT" sz="1600" dirty="0" smtClean="0"/>
              <a:t> relevant </a:t>
            </a:r>
            <a:r>
              <a:rPr lang="de-AT" sz="1600" dirty="0" err="1" smtClean="0"/>
              <a:t>stakeholders</a:t>
            </a:r>
            <a:endParaRPr lang="de-AT" sz="1600" dirty="0" smtClean="0"/>
          </a:p>
          <a:p>
            <a:pPr lvl="1"/>
            <a:endParaRPr lang="de-AT" sz="1600" dirty="0"/>
          </a:p>
          <a:p>
            <a:r>
              <a:rPr lang="de-AT" sz="1800" dirty="0" smtClean="0"/>
              <a:t>W3C</a:t>
            </a:r>
          </a:p>
          <a:p>
            <a:pPr lvl="1"/>
            <a:r>
              <a:rPr lang="de-AT" sz="1600" b="1" dirty="0" err="1" smtClean="0"/>
              <a:t>Compatibility</a:t>
            </a:r>
            <a:r>
              <a:rPr lang="de-AT" sz="1600" dirty="0" smtClean="0"/>
              <a:t> (Think </a:t>
            </a:r>
            <a:r>
              <a:rPr lang="de-AT" sz="1600" dirty="0" err="1" smtClean="0"/>
              <a:t>of</a:t>
            </a:r>
            <a:r>
              <a:rPr lang="de-AT" sz="1600" dirty="0" smtClean="0"/>
              <a:t> </a:t>
            </a:r>
            <a:r>
              <a:rPr lang="de-AT" sz="1600" dirty="0" err="1" smtClean="0"/>
              <a:t>making</a:t>
            </a:r>
            <a:r>
              <a:rPr lang="de-AT" sz="1600" dirty="0" smtClean="0"/>
              <a:t> </a:t>
            </a:r>
            <a:r>
              <a:rPr lang="de-AT" sz="1600" dirty="0" err="1" smtClean="0"/>
              <a:t>changes</a:t>
            </a:r>
            <a:r>
              <a:rPr lang="de-AT" sz="1600" dirty="0" smtClean="0"/>
              <a:t> </a:t>
            </a:r>
            <a:r>
              <a:rPr lang="de-AT" sz="1600" dirty="0" err="1" smtClean="0"/>
              <a:t>twice</a:t>
            </a:r>
            <a:r>
              <a:rPr lang="de-AT" sz="1600" dirty="0" smtClean="0"/>
              <a:t>, </a:t>
            </a:r>
            <a:r>
              <a:rPr lang="de-AT" sz="1600" dirty="0" err="1" smtClean="0"/>
              <a:t>relevancy</a:t>
            </a:r>
            <a:r>
              <a:rPr lang="de-AT" sz="1600" dirty="0" smtClean="0"/>
              <a:t>, pull-</a:t>
            </a:r>
            <a:r>
              <a:rPr lang="de-AT" sz="1600" dirty="0" err="1" smtClean="0"/>
              <a:t>effect</a:t>
            </a:r>
            <a:r>
              <a:rPr lang="de-AT" sz="1600" dirty="0" smtClean="0"/>
              <a:t>), also </a:t>
            </a:r>
            <a:r>
              <a:rPr lang="de-AT" sz="1600" dirty="0" err="1" smtClean="0"/>
              <a:t>consider</a:t>
            </a:r>
            <a:r>
              <a:rPr lang="de-AT" sz="1600" dirty="0" smtClean="0"/>
              <a:t> „</a:t>
            </a:r>
            <a:r>
              <a:rPr lang="de-AT" sz="1600" dirty="0" err="1" smtClean="0"/>
              <a:t>small</a:t>
            </a:r>
            <a:r>
              <a:rPr lang="de-AT" sz="1600" dirty="0" smtClean="0"/>
              <a:t>“ </a:t>
            </a:r>
            <a:r>
              <a:rPr lang="de-AT" sz="1600" dirty="0" err="1" smtClean="0"/>
              <a:t>markets</a:t>
            </a:r>
            <a:endParaRPr lang="de-AT" sz="1600" dirty="0" smtClean="0"/>
          </a:p>
          <a:p>
            <a:pPr lvl="1"/>
            <a:r>
              <a:rPr lang="de-AT" sz="1600" b="1" dirty="0" smtClean="0"/>
              <a:t>Utility </a:t>
            </a:r>
            <a:r>
              <a:rPr lang="de-AT" sz="1600" dirty="0" smtClean="0"/>
              <a:t>(</a:t>
            </a:r>
            <a:r>
              <a:rPr lang="de-AT" sz="1600" dirty="0" err="1" smtClean="0"/>
              <a:t>solve</a:t>
            </a:r>
            <a:r>
              <a:rPr lang="de-AT" sz="1600" dirty="0" smtClean="0"/>
              <a:t> „real“ </a:t>
            </a:r>
            <a:r>
              <a:rPr lang="de-AT" sz="1600" dirty="0" err="1" smtClean="0"/>
              <a:t>problems</a:t>
            </a:r>
            <a:r>
              <a:rPr lang="de-AT" sz="1600" dirty="0" smtClean="0"/>
              <a:t>, </a:t>
            </a:r>
            <a:r>
              <a:rPr lang="de-AT" sz="1600" dirty="0" err="1" smtClean="0"/>
              <a:t>main</a:t>
            </a:r>
            <a:r>
              <a:rPr lang="de-AT" sz="1600" dirty="0" smtClean="0"/>
              <a:t> </a:t>
            </a:r>
            <a:r>
              <a:rPr lang="de-AT" sz="1600" dirty="0" err="1" smtClean="0"/>
              <a:t>problems</a:t>
            </a:r>
            <a:r>
              <a:rPr lang="de-AT" sz="1600" dirty="0" smtClean="0"/>
              <a:t>, </a:t>
            </a:r>
            <a:r>
              <a:rPr lang="de-AT" sz="1600" dirty="0" err="1" smtClean="0"/>
              <a:t>focus</a:t>
            </a:r>
            <a:r>
              <a:rPr lang="de-AT" sz="1600" dirty="0" smtClean="0"/>
              <a:t> on </a:t>
            </a:r>
            <a:r>
              <a:rPr lang="de-AT" sz="1600" dirty="0" err="1" smtClean="0"/>
              <a:t>users</a:t>
            </a:r>
            <a:r>
              <a:rPr lang="de-AT" sz="1600" dirty="0" smtClean="0"/>
              <a:t>)</a:t>
            </a:r>
          </a:p>
          <a:p>
            <a:pPr lvl="1"/>
            <a:r>
              <a:rPr lang="de-AT" sz="1600" dirty="0" smtClean="0"/>
              <a:t>Separation </a:t>
            </a:r>
            <a:r>
              <a:rPr lang="de-AT" sz="1600" dirty="0" err="1" smtClean="0"/>
              <a:t>of</a:t>
            </a:r>
            <a:r>
              <a:rPr lang="de-AT" sz="1600" dirty="0" smtClean="0"/>
              <a:t> </a:t>
            </a:r>
            <a:r>
              <a:rPr lang="de-AT" sz="1600" dirty="0" err="1" smtClean="0"/>
              <a:t>content</a:t>
            </a:r>
            <a:r>
              <a:rPr lang="de-AT" sz="1600" dirty="0" smtClean="0"/>
              <a:t> </a:t>
            </a:r>
            <a:r>
              <a:rPr lang="de-AT" sz="1600" dirty="0" err="1" smtClean="0"/>
              <a:t>and</a:t>
            </a:r>
            <a:r>
              <a:rPr lang="de-AT" sz="1600" dirty="0" smtClean="0"/>
              <a:t> </a:t>
            </a:r>
            <a:r>
              <a:rPr lang="de-AT" sz="1600" dirty="0" err="1" smtClean="0"/>
              <a:t>presentation</a:t>
            </a:r>
            <a:endParaRPr lang="de-AT" sz="1600" dirty="0" smtClean="0"/>
          </a:p>
          <a:p>
            <a:pPr lvl="1"/>
            <a:r>
              <a:rPr lang="de-AT" sz="1600" b="1" dirty="0" smtClean="0"/>
              <a:t>Universal </a:t>
            </a:r>
            <a:r>
              <a:rPr lang="de-AT" sz="1600" b="1" dirty="0" err="1" smtClean="0"/>
              <a:t>access</a:t>
            </a:r>
            <a:r>
              <a:rPr lang="de-AT" sz="1600" b="1" dirty="0" smtClean="0"/>
              <a:t> </a:t>
            </a:r>
            <a:r>
              <a:rPr lang="de-AT" sz="1600" dirty="0" smtClean="0"/>
              <a:t>(e.g. </a:t>
            </a:r>
            <a:r>
              <a:rPr lang="de-AT" sz="1600" dirty="0" err="1" smtClean="0"/>
              <a:t>viewport</a:t>
            </a:r>
            <a:r>
              <a:rPr lang="de-AT" sz="1600" dirty="0" smtClean="0"/>
              <a:t>), Unicode</a:t>
            </a:r>
          </a:p>
          <a:p>
            <a:pPr lvl="1"/>
            <a:r>
              <a:rPr lang="de-AT" sz="1600" b="1" dirty="0" err="1" smtClean="0"/>
              <a:t>Accessibility</a:t>
            </a:r>
            <a:r>
              <a:rPr lang="de-AT" sz="1600" b="1" dirty="0" smtClean="0"/>
              <a:t> </a:t>
            </a:r>
            <a:r>
              <a:rPr lang="de-AT" sz="1600" dirty="0" smtClean="0"/>
              <a:t>(e.g. </a:t>
            </a:r>
            <a:r>
              <a:rPr lang="de-AT" sz="1600" dirty="0" err="1" smtClean="0"/>
              <a:t>alternate</a:t>
            </a:r>
            <a:r>
              <a:rPr lang="de-AT" sz="1600" dirty="0" smtClean="0"/>
              <a:t> </a:t>
            </a:r>
            <a:r>
              <a:rPr lang="de-AT" sz="1600" dirty="0" err="1" smtClean="0"/>
              <a:t>text</a:t>
            </a:r>
            <a:r>
              <a:rPr lang="de-AT" sz="1600" dirty="0" smtClean="0"/>
              <a:t>)</a:t>
            </a:r>
            <a:endParaRPr lang="de-AT" sz="1600" b="1" dirty="0" smtClean="0"/>
          </a:p>
          <a:p>
            <a:pPr lvl="1"/>
            <a:endParaRPr lang="de-AT" sz="1600" dirty="0" smtClean="0"/>
          </a:p>
        </p:txBody>
      </p:sp>
    </p:spTree>
    <p:extLst>
      <p:ext uri="{BB962C8B-B14F-4D97-AF65-F5344CB8AC3E}">
        <p14:creationId xmlns:p14="http://schemas.microsoft.com/office/powerpoint/2010/main" val="4248211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History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err="1" smtClean="0"/>
              <a:t>Created</a:t>
            </a:r>
            <a:r>
              <a:rPr lang="de-AT" dirty="0" smtClean="0"/>
              <a:t> in 1991 </a:t>
            </a:r>
            <a:r>
              <a:rPr lang="de-AT" dirty="0" err="1" smtClean="0"/>
              <a:t>by</a:t>
            </a:r>
            <a:r>
              <a:rPr lang="de-AT" dirty="0" smtClean="0"/>
              <a:t> Tim Berners Lee (CERN)</a:t>
            </a:r>
          </a:p>
          <a:p>
            <a:r>
              <a:rPr lang="de-AT" dirty="0" err="1" smtClean="0"/>
              <a:t>Originally</a:t>
            </a:r>
            <a:r>
              <a:rPr lang="de-AT" dirty="0" smtClean="0"/>
              <a:t> 18 </a:t>
            </a:r>
            <a:r>
              <a:rPr lang="de-AT" dirty="0" err="1" smtClean="0"/>
              <a:t>elements</a:t>
            </a:r>
            <a:endParaRPr lang="de-AT" dirty="0" smtClean="0"/>
          </a:p>
          <a:p>
            <a:endParaRPr lang="de-AT" dirty="0"/>
          </a:p>
          <a:p>
            <a:r>
              <a:rPr lang="de-AT" dirty="0" smtClean="0"/>
              <a:t>HTML 2:</a:t>
            </a:r>
          </a:p>
          <a:p>
            <a:pPr lvl="1"/>
            <a:r>
              <a:rPr lang="de-AT" dirty="0" smtClean="0"/>
              <a:t>1995 (RFC 1866)</a:t>
            </a:r>
          </a:p>
          <a:p>
            <a:pPr lvl="1"/>
            <a:r>
              <a:rPr lang="de-AT" dirty="0" smtClean="0"/>
              <a:t>MIME-Type = </a:t>
            </a:r>
            <a:r>
              <a:rPr lang="de-AT" dirty="0" err="1" smtClean="0"/>
              <a:t>text</a:t>
            </a:r>
            <a:r>
              <a:rPr lang="de-AT" dirty="0" smtClean="0"/>
              <a:t>/</a:t>
            </a:r>
            <a:r>
              <a:rPr lang="de-AT" dirty="0" err="1" smtClean="0"/>
              <a:t>html</a:t>
            </a:r>
            <a:endParaRPr lang="de-AT" dirty="0" smtClean="0"/>
          </a:p>
          <a:p>
            <a:pPr lvl="1"/>
            <a:r>
              <a:rPr lang="de-AT" dirty="0" smtClean="0"/>
              <a:t>Proper </a:t>
            </a:r>
            <a:r>
              <a:rPr lang="de-AT" dirty="0" err="1" smtClean="0"/>
              <a:t>display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information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1583900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HTML 3.2: </a:t>
            </a:r>
          </a:p>
          <a:p>
            <a:pPr lvl="1"/>
            <a:r>
              <a:rPr lang="de-AT" dirty="0" err="1" smtClean="0"/>
              <a:t>Cooperation</a:t>
            </a:r>
            <a:r>
              <a:rPr lang="de-AT" dirty="0" smtClean="0"/>
              <a:t> </a:t>
            </a:r>
            <a:r>
              <a:rPr lang="de-AT" dirty="0" err="1" smtClean="0"/>
              <a:t>with</a:t>
            </a:r>
            <a:r>
              <a:rPr lang="de-AT" dirty="0" smtClean="0"/>
              <a:t> </a:t>
            </a:r>
            <a:r>
              <a:rPr lang="de-AT" dirty="0" err="1" smtClean="0"/>
              <a:t>big</a:t>
            </a:r>
            <a:r>
              <a:rPr lang="de-AT" dirty="0" smtClean="0"/>
              <a:t> </a:t>
            </a:r>
            <a:r>
              <a:rPr lang="de-AT" dirty="0" err="1" smtClean="0"/>
              <a:t>players</a:t>
            </a:r>
            <a:r>
              <a:rPr lang="de-AT" dirty="0" smtClean="0"/>
              <a:t> like Microsoft </a:t>
            </a:r>
            <a:r>
              <a:rPr lang="de-AT" dirty="0" err="1" smtClean="0"/>
              <a:t>and</a:t>
            </a:r>
            <a:r>
              <a:rPr lang="de-AT" dirty="0" smtClean="0"/>
              <a:t> Netscape</a:t>
            </a:r>
          </a:p>
          <a:p>
            <a:pPr lvl="1"/>
            <a:r>
              <a:rPr lang="de-AT" dirty="0" smtClean="0"/>
              <a:t>Form </a:t>
            </a:r>
            <a:r>
              <a:rPr lang="de-AT" dirty="0" err="1" smtClean="0"/>
              <a:t>based</a:t>
            </a:r>
            <a:r>
              <a:rPr lang="de-AT" dirty="0" smtClean="0"/>
              <a:t> </a:t>
            </a:r>
            <a:r>
              <a:rPr lang="de-AT" dirty="0" err="1" smtClean="0"/>
              <a:t>file</a:t>
            </a:r>
            <a:r>
              <a:rPr lang="de-AT" dirty="0" smtClean="0"/>
              <a:t> </a:t>
            </a:r>
            <a:r>
              <a:rPr lang="de-AT" dirty="0" err="1" smtClean="0"/>
              <a:t>uploads</a:t>
            </a:r>
            <a:r>
              <a:rPr lang="de-AT" dirty="0" smtClean="0"/>
              <a:t> (e.g. </a:t>
            </a:r>
            <a:r>
              <a:rPr lang="de-AT" dirty="0" err="1" smtClean="0"/>
              <a:t>file</a:t>
            </a:r>
            <a:r>
              <a:rPr lang="de-AT" dirty="0" smtClean="0"/>
              <a:t> </a:t>
            </a:r>
            <a:r>
              <a:rPr lang="de-AT" dirty="0" err="1" smtClean="0"/>
              <a:t>upload</a:t>
            </a:r>
            <a:r>
              <a:rPr lang="de-AT" dirty="0" smtClean="0"/>
              <a:t> on </a:t>
            </a:r>
            <a:r>
              <a:rPr lang="de-AT" dirty="0" err="1" smtClean="0"/>
              <a:t>Learn</a:t>
            </a:r>
            <a:r>
              <a:rPr lang="de-AT" dirty="0" smtClean="0"/>
              <a:t>)</a:t>
            </a:r>
          </a:p>
          <a:p>
            <a:pPr lvl="1"/>
            <a:r>
              <a:rPr lang="de-AT" dirty="0" smtClean="0"/>
              <a:t>HTML </a:t>
            </a:r>
            <a:r>
              <a:rPr lang="de-AT" dirty="0" err="1" smtClean="0"/>
              <a:t>tables</a:t>
            </a:r>
            <a:r>
              <a:rPr lang="de-AT" dirty="0" smtClean="0"/>
              <a:t> (</a:t>
            </a:r>
            <a:r>
              <a:rPr lang="de-AT" dirty="0" err="1" smtClean="0"/>
              <a:t>fixed</a:t>
            </a:r>
            <a:r>
              <a:rPr lang="de-AT" dirty="0" smtClean="0"/>
              <a:t> </a:t>
            </a:r>
            <a:r>
              <a:rPr lang="de-AT" dirty="0" err="1" smtClean="0"/>
              <a:t>headers</a:t>
            </a:r>
            <a:r>
              <a:rPr lang="de-AT" dirty="0" smtClean="0"/>
              <a:t>, </a:t>
            </a:r>
            <a:r>
              <a:rPr lang="de-AT" dirty="0" err="1" smtClean="0"/>
              <a:t>merging</a:t>
            </a:r>
            <a:r>
              <a:rPr lang="de-AT" dirty="0" smtClean="0"/>
              <a:t>, etc.)</a:t>
            </a:r>
          </a:p>
          <a:p>
            <a:pPr lvl="1"/>
            <a:r>
              <a:rPr lang="de-AT" dirty="0" smtClean="0"/>
              <a:t>Client-</a:t>
            </a:r>
            <a:r>
              <a:rPr lang="de-AT" dirty="0" err="1" smtClean="0"/>
              <a:t>side</a:t>
            </a:r>
            <a:r>
              <a:rPr lang="de-AT" dirty="0" smtClean="0"/>
              <a:t> </a:t>
            </a:r>
            <a:r>
              <a:rPr lang="de-AT" dirty="0" err="1" smtClean="0"/>
              <a:t>image</a:t>
            </a:r>
            <a:r>
              <a:rPr lang="de-AT" dirty="0" smtClean="0"/>
              <a:t> </a:t>
            </a:r>
            <a:r>
              <a:rPr lang="de-AT" dirty="0" err="1" smtClean="0"/>
              <a:t>maps</a:t>
            </a:r>
            <a:endParaRPr lang="de-AT" dirty="0" smtClean="0"/>
          </a:p>
          <a:p>
            <a:pPr lvl="1"/>
            <a:r>
              <a:rPr lang="de-AT" dirty="0" err="1" smtClean="0"/>
              <a:t>Internationalization</a:t>
            </a:r>
            <a:r>
              <a:rPr lang="de-AT" dirty="0" smtClean="0"/>
              <a:t> </a:t>
            </a:r>
          </a:p>
          <a:p>
            <a:pPr lvl="1"/>
            <a:r>
              <a:rPr lang="de-AT" dirty="0" smtClean="0"/>
              <a:t>&lt;div&gt; &lt;</a:t>
            </a:r>
            <a:r>
              <a:rPr lang="de-AT" dirty="0" err="1" smtClean="0"/>
              <a:t>script</a:t>
            </a:r>
            <a:r>
              <a:rPr lang="de-AT" dirty="0" smtClean="0"/>
              <a:t>&gt; </a:t>
            </a:r>
            <a:r>
              <a:rPr lang="de-AT" dirty="0" err="1" smtClean="0"/>
              <a:t>and</a:t>
            </a:r>
            <a:r>
              <a:rPr lang="de-AT" dirty="0" smtClean="0"/>
              <a:t> &lt;style&gt;</a:t>
            </a:r>
          </a:p>
          <a:p>
            <a:pPr lvl="1"/>
            <a:endParaRPr lang="de-AT" dirty="0"/>
          </a:p>
          <a:p>
            <a:endParaRPr lang="de-AT" dirty="0" smtClean="0"/>
          </a:p>
        </p:txBody>
      </p:sp>
    </p:spTree>
    <p:extLst>
      <p:ext uri="{BB962C8B-B14F-4D97-AF65-F5344CB8AC3E}">
        <p14:creationId xmlns:p14="http://schemas.microsoft.com/office/powerpoint/2010/main" val="41443403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HTML 4</a:t>
            </a:r>
          </a:p>
          <a:p>
            <a:pPr lvl="1"/>
            <a:r>
              <a:rPr lang="de-AT" dirty="0" err="1" smtClean="0"/>
              <a:t>Published</a:t>
            </a:r>
            <a:r>
              <a:rPr lang="de-AT" dirty="0" smtClean="0"/>
              <a:t> in </a:t>
            </a:r>
            <a:r>
              <a:rPr lang="de-AT" dirty="0" err="1" smtClean="0"/>
              <a:t>December</a:t>
            </a:r>
            <a:r>
              <a:rPr lang="de-AT" dirty="0" smtClean="0"/>
              <a:t> 1997</a:t>
            </a:r>
          </a:p>
          <a:p>
            <a:pPr lvl="1"/>
            <a:r>
              <a:rPr lang="de-AT" dirty="0" err="1" smtClean="0"/>
              <a:t>Strict</a:t>
            </a:r>
            <a:r>
              <a:rPr lang="de-AT" dirty="0" smtClean="0"/>
              <a:t> / </a:t>
            </a:r>
            <a:r>
              <a:rPr lang="de-AT" dirty="0" err="1" smtClean="0"/>
              <a:t>Transitional</a:t>
            </a:r>
            <a:r>
              <a:rPr lang="de-AT" dirty="0" smtClean="0"/>
              <a:t> / Frameset </a:t>
            </a:r>
            <a:r>
              <a:rPr lang="de-AT" dirty="0" err="1" smtClean="0"/>
              <a:t>versions</a:t>
            </a:r>
            <a:endParaRPr lang="de-AT" dirty="0" smtClean="0"/>
          </a:p>
          <a:p>
            <a:pPr lvl="1"/>
            <a:r>
              <a:rPr lang="de-AT" dirty="0" err="1" smtClean="0"/>
              <a:t>Many</a:t>
            </a:r>
            <a:r>
              <a:rPr lang="de-AT" dirty="0" smtClean="0"/>
              <a:t> </a:t>
            </a:r>
            <a:r>
              <a:rPr lang="de-AT" dirty="0" err="1" smtClean="0"/>
              <a:t>new</a:t>
            </a:r>
            <a:r>
              <a:rPr lang="de-AT" dirty="0" smtClean="0"/>
              <a:t> </a:t>
            </a:r>
            <a:r>
              <a:rPr lang="de-AT" dirty="0" err="1" smtClean="0"/>
              <a:t>attributes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elements</a:t>
            </a:r>
            <a:endParaRPr lang="de-AT" dirty="0" smtClean="0"/>
          </a:p>
          <a:p>
            <a:pPr lvl="1"/>
            <a:r>
              <a:rPr lang="de-AT" dirty="0" smtClean="0"/>
              <a:t>Stylesheets, </a:t>
            </a:r>
            <a:r>
              <a:rPr lang="de-AT" dirty="0" err="1" smtClean="0"/>
              <a:t>separation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structure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presentation</a:t>
            </a:r>
            <a:endParaRPr lang="de-AT" dirty="0" smtClean="0"/>
          </a:p>
          <a:p>
            <a:pPr lvl="1"/>
            <a:r>
              <a:rPr lang="de-AT" dirty="0" smtClean="0"/>
              <a:t>After </a:t>
            </a:r>
            <a:r>
              <a:rPr lang="de-AT" dirty="0" err="1" smtClean="0"/>
              <a:t>change</a:t>
            </a:r>
            <a:r>
              <a:rPr lang="de-AT" dirty="0" smtClean="0"/>
              <a:t> in DTD </a:t>
            </a:r>
            <a:r>
              <a:rPr lang="de-AT" dirty="0" smtClean="0">
                <a:sym typeface="Wingdings" panose="05000000000000000000" pitchFamily="2" charset="2"/>
              </a:rPr>
              <a:t> </a:t>
            </a:r>
            <a:r>
              <a:rPr lang="de-AT" dirty="0" smtClean="0"/>
              <a:t>HTML 4.01 </a:t>
            </a:r>
          </a:p>
          <a:p>
            <a:pPr lvl="1"/>
            <a:r>
              <a:rPr lang="de-AT" dirty="0" err="1" smtClean="0"/>
              <a:t>Introduction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Unicode</a:t>
            </a:r>
          </a:p>
          <a:p>
            <a:pPr lvl="1"/>
            <a:r>
              <a:rPr lang="de-AT" dirty="0" smtClean="0"/>
              <a:t>Frames, </a:t>
            </a:r>
            <a:r>
              <a:rPr lang="de-AT" dirty="0" err="1" smtClean="0"/>
              <a:t>scripts</a:t>
            </a:r>
            <a:r>
              <a:rPr lang="de-AT" dirty="0" smtClean="0"/>
              <a:t>, </a:t>
            </a:r>
            <a:r>
              <a:rPr lang="de-AT" dirty="0" err="1" smtClean="0"/>
              <a:t>events</a:t>
            </a:r>
            <a:r>
              <a:rPr lang="de-AT" dirty="0" smtClean="0"/>
              <a:t> (</a:t>
            </a:r>
            <a:r>
              <a:rPr lang="de-AT" dirty="0" err="1" smtClean="0"/>
              <a:t>onmouseover</a:t>
            </a:r>
            <a:r>
              <a:rPr lang="de-AT" dirty="0" smtClean="0"/>
              <a:t>(), etc.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7401860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HTML 5</a:t>
            </a:r>
          </a:p>
          <a:p>
            <a:pPr lvl="1"/>
            <a:r>
              <a:rPr lang="de-AT" dirty="0" smtClean="0"/>
              <a:t>XHTML </a:t>
            </a:r>
            <a:r>
              <a:rPr lang="de-AT" dirty="0" err="1" smtClean="0"/>
              <a:t>vs</a:t>
            </a:r>
            <a:r>
              <a:rPr lang="de-AT" dirty="0" smtClean="0"/>
              <a:t> HTML </a:t>
            </a:r>
            <a:r>
              <a:rPr lang="de-AT" dirty="0" err="1" smtClean="0"/>
              <a:t>preceded</a:t>
            </a:r>
            <a:r>
              <a:rPr lang="de-AT" dirty="0" smtClean="0"/>
              <a:t> </a:t>
            </a:r>
          </a:p>
          <a:p>
            <a:pPr lvl="1"/>
            <a:r>
              <a:rPr lang="de-AT" dirty="0" smtClean="0"/>
              <a:t>WHATWG </a:t>
            </a:r>
            <a:r>
              <a:rPr lang="de-AT" dirty="0" err="1" smtClean="0"/>
              <a:t>pursues</a:t>
            </a:r>
            <a:r>
              <a:rPr lang="de-AT" dirty="0" smtClean="0"/>
              <a:t> HTML HTMLWG </a:t>
            </a:r>
            <a:r>
              <a:rPr lang="de-AT" dirty="0" err="1" smtClean="0"/>
              <a:t>pursues</a:t>
            </a:r>
            <a:r>
              <a:rPr lang="de-AT" dirty="0" smtClean="0"/>
              <a:t> XHTML</a:t>
            </a:r>
          </a:p>
          <a:p>
            <a:pPr lvl="1"/>
            <a:r>
              <a:rPr lang="de-AT" dirty="0" smtClean="0"/>
              <a:t>2007: Web </a:t>
            </a:r>
            <a:r>
              <a:rPr lang="de-AT" dirty="0" err="1" smtClean="0"/>
              <a:t>Applications</a:t>
            </a:r>
            <a:r>
              <a:rPr lang="de-AT" dirty="0" smtClean="0"/>
              <a:t> 1.0 </a:t>
            </a:r>
            <a:r>
              <a:rPr lang="de-AT" dirty="0" err="1" smtClean="0"/>
              <a:t>basis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further</a:t>
            </a:r>
            <a:r>
              <a:rPr lang="de-AT" dirty="0" smtClean="0"/>
              <a:t> </a:t>
            </a:r>
            <a:r>
              <a:rPr lang="de-AT" dirty="0" err="1" smtClean="0"/>
              <a:t>develop</a:t>
            </a:r>
            <a:r>
              <a:rPr lang="de-AT" dirty="0" smtClean="0"/>
              <a:t> HTML</a:t>
            </a:r>
          </a:p>
          <a:p>
            <a:pPr lvl="1"/>
            <a:r>
              <a:rPr lang="de-AT" dirty="0" smtClean="0"/>
              <a:t>2009: XHTML 2.0 </a:t>
            </a:r>
            <a:r>
              <a:rPr lang="de-AT" dirty="0" err="1" smtClean="0"/>
              <a:t>no</a:t>
            </a:r>
            <a:r>
              <a:rPr lang="de-AT" dirty="0" smtClean="0"/>
              <a:t> </a:t>
            </a:r>
            <a:r>
              <a:rPr lang="de-AT" dirty="0" err="1" smtClean="0"/>
              <a:t>longer</a:t>
            </a:r>
            <a:r>
              <a:rPr lang="de-AT" dirty="0" smtClean="0"/>
              <a:t> </a:t>
            </a:r>
            <a:r>
              <a:rPr lang="de-AT" dirty="0" err="1" smtClean="0"/>
              <a:t>developed</a:t>
            </a:r>
            <a:endParaRPr lang="de-AT" dirty="0" smtClean="0"/>
          </a:p>
          <a:p>
            <a:pPr lvl="1"/>
            <a:r>
              <a:rPr lang="de-AT" dirty="0" smtClean="0"/>
              <a:t>2014: W3C </a:t>
            </a:r>
            <a:r>
              <a:rPr lang="de-AT" dirty="0" err="1" smtClean="0"/>
              <a:t>Recommendation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6692636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WHATWG </a:t>
            </a:r>
            <a:r>
              <a:rPr lang="de-AT" dirty="0" err="1" smtClean="0"/>
              <a:t>vs</a:t>
            </a:r>
            <a:r>
              <a:rPr lang="de-AT" dirty="0" smtClean="0"/>
              <a:t> HTMLWG</a:t>
            </a:r>
            <a:endParaRPr lang="de-AT" dirty="0"/>
          </a:p>
        </p:txBody>
      </p:sp>
      <p:sp>
        <p:nvSpPr>
          <p:cNvPr id="10" name="Inhaltsplatzhalt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/>
            <a:r>
              <a:rPr lang="de-AT" dirty="0"/>
              <a:t>Web </a:t>
            </a:r>
            <a:r>
              <a:rPr lang="de-AT" dirty="0" err="1"/>
              <a:t>had</a:t>
            </a:r>
            <a:r>
              <a:rPr lang="de-AT" dirty="0"/>
              <a:t> </a:t>
            </a:r>
            <a:r>
              <a:rPr lang="de-AT" dirty="0" err="1"/>
              <a:t>changed</a:t>
            </a:r>
            <a:r>
              <a:rPr lang="de-AT" dirty="0"/>
              <a:t> (</a:t>
            </a:r>
            <a:r>
              <a:rPr lang="de-AT" dirty="0" err="1"/>
              <a:t>document</a:t>
            </a:r>
            <a:r>
              <a:rPr lang="de-AT" dirty="0"/>
              <a:t> </a:t>
            </a:r>
            <a:r>
              <a:rPr lang="de-AT" dirty="0" err="1"/>
              <a:t>sharing</a:t>
            </a:r>
            <a:r>
              <a:rPr lang="de-AT" dirty="0"/>
              <a:t> </a:t>
            </a:r>
            <a:r>
              <a:rPr lang="de-AT" dirty="0" err="1"/>
              <a:t>less</a:t>
            </a:r>
            <a:r>
              <a:rPr lang="de-AT" dirty="0"/>
              <a:t> </a:t>
            </a:r>
            <a:r>
              <a:rPr lang="de-AT" dirty="0" err="1"/>
              <a:t>important</a:t>
            </a:r>
            <a:r>
              <a:rPr lang="de-AT" dirty="0"/>
              <a:t>)</a:t>
            </a:r>
          </a:p>
          <a:p>
            <a:pPr marL="285750" indent="-285750"/>
            <a:r>
              <a:rPr lang="de-AT" dirty="0"/>
              <a:t>Clean </a:t>
            </a:r>
            <a:r>
              <a:rPr lang="de-AT" dirty="0" err="1"/>
              <a:t>code</a:t>
            </a:r>
            <a:r>
              <a:rPr lang="de-AT" dirty="0"/>
              <a:t> </a:t>
            </a:r>
            <a:r>
              <a:rPr lang="de-AT" dirty="0" err="1"/>
              <a:t>is</a:t>
            </a:r>
            <a:r>
              <a:rPr lang="de-AT" dirty="0"/>
              <a:t> </a:t>
            </a:r>
            <a:r>
              <a:rPr lang="de-AT" dirty="0" err="1"/>
              <a:t>less</a:t>
            </a:r>
            <a:r>
              <a:rPr lang="de-AT" dirty="0"/>
              <a:t> </a:t>
            </a:r>
            <a:r>
              <a:rPr lang="de-AT" dirty="0" err="1"/>
              <a:t>important</a:t>
            </a:r>
            <a:r>
              <a:rPr lang="de-AT" dirty="0"/>
              <a:t> </a:t>
            </a:r>
            <a:r>
              <a:rPr lang="de-AT" dirty="0" err="1"/>
              <a:t>than</a:t>
            </a:r>
            <a:r>
              <a:rPr lang="de-AT" dirty="0"/>
              <a:t> </a:t>
            </a:r>
            <a:r>
              <a:rPr lang="de-AT" dirty="0" err="1"/>
              <a:t>keep</a:t>
            </a:r>
            <a:r>
              <a:rPr lang="de-AT" dirty="0"/>
              <a:t> </a:t>
            </a:r>
            <a:r>
              <a:rPr lang="de-AT" dirty="0" err="1"/>
              <a:t>things</a:t>
            </a:r>
            <a:r>
              <a:rPr lang="de-AT" dirty="0"/>
              <a:t> </a:t>
            </a:r>
            <a:r>
              <a:rPr lang="de-AT" dirty="0" err="1" smtClean="0"/>
              <a:t>running</a:t>
            </a:r>
            <a:endParaRPr lang="de-AT" dirty="0" smtClean="0"/>
          </a:p>
          <a:p>
            <a:pPr marL="285750" indent="-285750"/>
            <a:r>
              <a:rPr lang="de-AT" dirty="0" err="1" smtClean="0"/>
              <a:t>Nowadays</a:t>
            </a:r>
            <a:r>
              <a:rPr lang="de-AT" dirty="0" smtClean="0"/>
              <a:t>, </a:t>
            </a:r>
            <a:r>
              <a:rPr lang="de-AT" dirty="0" err="1" smtClean="0"/>
              <a:t>joint</a:t>
            </a:r>
            <a:r>
              <a:rPr lang="de-AT" dirty="0" smtClean="0"/>
              <a:t> </a:t>
            </a:r>
            <a:r>
              <a:rPr lang="de-AT" dirty="0" err="1" smtClean="0"/>
              <a:t>development</a:t>
            </a:r>
            <a:r>
              <a:rPr lang="de-AT" dirty="0" smtClean="0"/>
              <a:t> on HTML</a:t>
            </a:r>
            <a:endParaRPr lang="de-AT" dirty="0"/>
          </a:p>
          <a:p>
            <a:endParaRPr lang="de-AT" dirty="0"/>
          </a:p>
          <a:p>
            <a:endParaRPr lang="de-AT" dirty="0"/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9745327"/>
              </p:ext>
            </p:extLst>
          </p:nvPr>
        </p:nvGraphicFramePr>
        <p:xfrm>
          <a:off x="838200" y="3445329"/>
          <a:ext cx="10515600" cy="2682784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5257800"/>
                <a:gridCol w="5257800"/>
              </a:tblGrid>
              <a:tr h="518432">
                <a:tc>
                  <a:txBody>
                    <a:bodyPr/>
                    <a:lstStyle/>
                    <a:p>
                      <a:r>
                        <a:rPr lang="de-AT" sz="2400" dirty="0" smtClean="0"/>
                        <a:t>WHATWG (HTML)</a:t>
                      </a:r>
                      <a:endParaRPr lang="de-A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2400" dirty="0" smtClean="0"/>
                        <a:t>W3C‘s HTMLWG (XHTML)</a:t>
                      </a:r>
                      <a:endParaRPr lang="de-AT" sz="2400" dirty="0"/>
                    </a:p>
                  </a:txBody>
                  <a:tcPr/>
                </a:tc>
              </a:tr>
              <a:tr h="518432">
                <a:tc>
                  <a:txBody>
                    <a:bodyPr/>
                    <a:lstStyle/>
                    <a:p>
                      <a:r>
                        <a:rPr lang="de-AT" sz="2400" dirty="0" smtClean="0"/>
                        <a:t>Display </a:t>
                      </a:r>
                      <a:r>
                        <a:rPr lang="de-AT" sz="2400" dirty="0" err="1" smtClean="0"/>
                        <a:t>differently</a:t>
                      </a:r>
                      <a:r>
                        <a:rPr lang="de-AT" sz="2400" dirty="0" smtClean="0"/>
                        <a:t> on different </a:t>
                      </a:r>
                      <a:r>
                        <a:rPr lang="de-AT" sz="2400" dirty="0" err="1" smtClean="0"/>
                        <a:t>browsers</a:t>
                      </a:r>
                      <a:endParaRPr lang="de-A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2400" dirty="0" smtClean="0"/>
                        <a:t>More </a:t>
                      </a:r>
                      <a:r>
                        <a:rPr lang="de-AT" sz="2400" dirty="0" err="1" smtClean="0"/>
                        <a:t>compatible</a:t>
                      </a:r>
                      <a:r>
                        <a:rPr lang="de-AT" sz="2400" baseline="0" dirty="0" smtClean="0"/>
                        <a:t> (</a:t>
                      </a:r>
                      <a:r>
                        <a:rPr lang="de-AT" sz="2400" baseline="0" dirty="0" err="1" smtClean="0"/>
                        <a:t>flawless</a:t>
                      </a:r>
                      <a:r>
                        <a:rPr lang="de-AT" sz="2400" baseline="0" dirty="0" smtClean="0"/>
                        <a:t> </a:t>
                      </a:r>
                      <a:r>
                        <a:rPr lang="de-AT" sz="2400" baseline="0" dirty="0" err="1" smtClean="0"/>
                        <a:t>code</a:t>
                      </a:r>
                      <a:r>
                        <a:rPr lang="de-AT" sz="2400" baseline="0" dirty="0" smtClean="0"/>
                        <a:t>)</a:t>
                      </a:r>
                      <a:endParaRPr lang="de-AT" sz="2400" dirty="0"/>
                    </a:p>
                  </a:txBody>
                  <a:tcPr/>
                </a:tc>
              </a:tr>
              <a:tr h="518432">
                <a:tc>
                  <a:txBody>
                    <a:bodyPr/>
                    <a:lstStyle/>
                    <a:p>
                      <a:r>
                        <a:rPr lang="de-AT" sz="2400" dirty="0" smtClean="0"/>
                        <a:t>Much </a:t>
                      </a:r>
                      <a:r>
                        <a:rPr lang="de-AT" sz="2400" dirty="0" err="1" smtClean="0"/>
                        <a:t>more</a:t>
                      </a:r>
                      <a:r>
                        <a:rPr lang="de-AT" sz="2400" dirty="0" smtClean="0"/>
                        <a:t> </a:t>
                      </a:r>
                      <a:r>
                        <a:rPr lang="de-AT" sz="2400" dirty="0" err="1" smtClean="0"/>
                        <a:t>error</a:t>
                      </a:r>
                      <a:r>
                        <a:rPr lang="de-AT" sz="2400" dirty="0" smtClean="0"/>
                        <a:t> tolerant</a:t>
                      </a:r>
                      <a:endParaRPr lang="de-A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2400" dirty="0" smtClean="0"/>
                        <a:t>Query </a:t>
                      </a:r>
                      <a:r>
                        <a:rPr lang="de-AT" sz="2400" dirty="0" err="1" smtClean="0"/>
                        <a:t>with</a:t>
                      </a:r>
                      <a:r>
                        <a:rPr lang="de-AT" sz="2400" dirty="0" smtClean="0"/>
                        <a:t> </a:t>
                      </a:r>
                      <a:r>
                        <a:rPr lang="de-AT" sz="2400" dirty="0" err="1" smtClean="0"/>
                        <a:t>XPath</a:t>
                      </a:r>
                      <a:endParaRPr lang="de-AT" sz="2400" dirty="0"/>
                    </a:p>
                  </a:txBody>
                  <a:tcPr/>
                </a:tc>
              </a:tr>
              <a:tr h="518432">
                <a:tc>
                  <a:txBody>
                    <a:bodyPr/>
                    <a:lstStyle/>
                    <a:p>
                      <a:r>
                        <a:rPr lang="de-AT" sz="2400" dirty="0" smtClean="0"/>
                        <a:t>More </a:t>
                      </a:r>
                      <a:r>
                        <a:rPr lang="de-AT" sz="2400" dirty="0" err="1" smtClean="0"/>
                        <a:t>practical</a:t>
                      </a:r>
                      <a:endParaRPr lang="de-A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2400" dirty="0" err="1" smtClean="0"/>
                        <a:t>Conversion</a:t>
                      </a:r>
                      <a:r>
                        <a:rPr lang="de-AT" sz="2400" dirty="0" smtClean="0"/>
                        <a:t> </a:t>
                      </a:r>
                      <a:r>
                        <a:rPr lang="de-AT" sz="2400" dirty="0" err="1" smtClean="0"/>
                        <a:t>to</a:t>
                      </a:r>
                      <a:r>
                        <a:rPr lang="de-AT" sz="2400" dirty="0" smtClean="0"/>
                        <a:t> </a:t>
                      </a:r>
                      <a:r>
                        <a:rPr lang="de-AT" sz="2400" dirty="0" err="1" smtClean="0"/>
                        <a:t>other</a:t>
                      </a:r>
                      <a:r>
                        <a:rPr lang="de-AT" sz="2400" dirty="0" smtClean="0"/>
                        <a:t> </a:t>
                      </a:r>
                      <a:r>
                        <a:rPr lang="de-AT" sz="2400" dirty="0" err="1" smtClean="0"/>
                        <a:t>formats</a:t>
                      </a:r>
                      <a:r>
                        <a:rPr lang="de-AT" sz="2400" dirty="0" smtClean="0"/>
                        <a:t> </a:t>
                      </a:r>
                      <a:r>
                        <a:rPr lang="de-AT" sz="2400" dirty="0" err="1" smtClean="0"/>
                        <a:t>much</a:t>
                      </a:r>
                      <a:r>
                        <a:rPr lang="de-AT" sz="2400" dirty="0" smtClean="0"/>
                        <a:t> </a:t>
                      </a:r>
                      <a:r>
                        <a:rPr lang="de-AT" sz="2400" dirty="0" err="1" smtClean="0"/>
                        <a:t>easier</a:t>
                      </a:r>
                      <a:endParaRPr lang="de-AT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62338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HTML 5 </a:t>
            </a:r>
            <a:r>
              <a:rPr lang="de-AT" dirty="0" err="1" smtClean="0"/>
              <a:t>Architecture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err="1" smtClean="0"/>
              <a:t>Doctype</a:t>
            </a:r>
            <a:r>
              <a:rPr lang="de-AT" dirty="0" smtClean="0"/>
              <a:t> </a:t>
            </a:r>
            <a:r>
              <a:rPr lang="de-AT" dirty="0" err="1" smtClean="0"/>
              <a:t>declaration</a:t>
            </a:r>
            <a:r>
              <a:rPr lang="de-AT" dirty="0" smtClean="0"/>
              <a:t> (DTD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version</a:t>
            </a:r>
            <a:r>
              <a:rPr lang="de-AT" dirty="0" smtClean="0"/>
              <a:t> </a:t>
            </a:r>
            <a:r>
              <a:rPr lang="de-AT" dirty="0" err="1" smtClean="0"/>
              <a:t>information</a:t>
            </a:r>
            <a:r>
              <a:rPr lang="de-AT" dirty="0" smtClean="0"/>
              <a:t>)</a:t>
            </a:r>
          </a:p>
          <a:p>
            <a:r>
              <a:rPr lang="de-AT" dirty="0" smtClean="0"/>
              <a:t>Head (</a:t>
            </a:r>
            <a:r>
              <a:rPr lang="de-AT" dirty="0" err="1" smtClean="0"/>
              <a:t>Metadata</a:t>
            </a:r>
            <a:r>
              <a:rPr lang="de-AT" dirty="0" smtClean="0"/>
              <a:t> e.g. </a:t>
            </a:r>
            <a:r>
              <a:rPr lang="de-AT" dirty="0"/>
              <a:t>&lt;</a:t>
            </a:r>
            <a:r>
              <a:rPr lang="de-AT" dirty="0" smtClean="0"/>
              <a:t>title&gt;, &lt;style&gt;, &lt;</a:t>
            </a:r>
            <a:r>
              <a:rPr lang="de-AT" dirty="0" err="1" smtClean="0"/>
              <a:t>script</a:t>
            </a:r>
            <a:r>
              <a:rPr lang="de-AT" dirty="0" smtClean="0"/>
              <a:t>&gt;)</a:t>
            </a:r>
          </a:p>
          <a:p>
            <a:r>
              <a:rPr lang="de-AT" dirty="0" smtClean="0"/>
              <a:t>Body = </a:t>
            </a:r>
            <a:r>
              <a:rPr lang="de-AT" dirty="0" err="1" smtClean="0"/>
              <a:t>visible</a:t>
            </a:r>
            <a:r>
              <a:rPr lang="de-AT" dirty="0" smtClean="0"/>
              <a:t> </a:t>
            </a:r>
            <a:r>
              <a:rPr lang="de-AT" dirty="0" err="1" smtClean="0"/>
              <a:t>part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the</a:t>
            </a:r>
            <a:r>
              <a:rPr lang="de-AT" dirty="0" smtClean="0"/>
              <a:t> </a:t>
            </a:r>
            <a:r>
              <a:rPr lang="de-AT" dirty="0" err="1" smtClean="0"/>
              <a:t>page</a:t>
            </a:r>
            <a:r>
              <a:rPr lang="de-AT" dirty="0" smtClean="0"/>
              <a:t> (e.g. </a:t>
            </a:r>
            <a:r>
              <a:rPr lang="de-AT" dirty="0" err="1" smtClean="0"/>
              <a:t>paragraphs</a:t>
            </a:r>
            <a:r>
              <a:rPr lang="de-AT" dirty="0" smtClean="0"/>
              <a:t>, </a:t>
            </a:r>
            <a:r>
              <a:rPr lang="de-AT" dirty="0" err="1" smtClean="0"/>
              <a:t>tables</a:t>
            </a:r>
            <a:r>
              <a:rPr lang="de-AT" dirty="0" smtClean="0"/>
              <a:t>, </a:t>
            </a:r>
            <a:r>
              <a:rPr lang="de-AT" dirty="0" err="1" smtClean="0"/>
              <a:t>headings</a:t>
            </a:r>
            <a:r>
              <a:rPr lang="de-AT" dirty="0" smtClean="0"/>
              <a:t>)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2948010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Novelties</a:t>
            </a:r>
            <a:r>
              <a:rPr lang="de-AT" dirty="0" smtClean="0"/>
              <a:t> &amp; Outlook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AT" dirty="0" err="1" smtClean="0"/>
              <a:t>Structuring</a:t>
            </a:r>
            <a:r>
              <a:rPr lang="de-AT" dirty="0" smtClean="0"/>
              <a:t>: &lt;</a:t>
            </a:r>
            <a:r>
              <a:rPr lang="de-AT" dirty="0" err="1" smtClean="0"/>
              <a:t>details</a:t>
            </a:r>
            <a:r>
              <a:rPr lang="de-AT" dirty="0" smtClean="0"/>
              <a:t>&gt;, &lt;</a:t>
            </a:r>
            <a:r>
              <a:rPr lang="de-AT" dirty="0" err="1" smtClean="0"/>
              <a:t>summary</a:t>
            </a:r>
            <a:r>
              <a:rPr lang="de-AT" dirty="0" smtClean="0"/>
              <a:t>&gt;</a:t>
            </a:r>
          </a:p>
          <a:p>
            <a:r>
              <a:rPr lang="de-AT" dirty="0" smtClean="0"/>
              <a:t>Multimedia: &lt;</a:t>
            </a:r>
            <a:r>
              <a:rPr lang="de-AT" dirty="0" err="1" smtClean="0"/>
              <a:t>video</a:t>
            </a:r>
            <a:r>
              <a:rPr lang="de-AT" dirty="0" smtClean="0"/>
              <a:t>&gt;</a:t>
            </a:r>
          </a:p>
          <a:p>
            <a:r>
              <a:rPr lang="de-AT" dirty="0" err="1" smtClean="0"/>
              <a:t>Interactivity</a:t>
            </a:r>
            <a:r>
              <a:rPr lang="de-AT" dirty="0" smtClean="0"/>
              <a:t>: &lt;</a:t>
            </a:r>
            <a:r>
              <a:rPr lang="de-AT" dirty="0" err="1" smtClean="0"/>
              <a:t>canvas</a:t>
            </a:r>
            <a:r>
              <a:rPr lang="de-AT" dirty="0" smtClean="0"/>
              <a:t>&gt;</a:t>
            </a:r>
          </a:p>
          <a:p>
            <a:endParaRPr lang="de-AT" dirty="0"/>
          </a:p>
          <a:p>
            <a:r>
              <a:rPr lang="de-AT" dirty="0" smtClean="0"/>
              <a:t>HTML 5.3 Working </a:t>
            </a:r>
            <a:r>
              <a:rPr lang="de-AT" dirty="0" err="1" smtClean="0"/>
              <a:t>Draft</a:t>
            </a:r>
            <a:r>
              <a:rPr lang="de-AT" dirty="0" smtClean="0"/>
              <a:t> (18th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October</a:t>
            </a:r>
            <a:r>
              <a:rPr lang="de-AT" dirty="0" smtClean="0"/>
              <a:t> 2018)</a:t>
            </a:r>
          </a:p>
          <a:p>
            <a:pPr lvl="1"/>
            <a:r>
              <a:rPr lang="de-AT" dirty="0" smtClean="0"/>
              <a:t>Payment Request API</a:t>
            </a:r>
          </a:p>
          <a:p>
            <a:pPr lvl="1"/>
            <a:r>
              <a:rPr lang="de-AT" dirty="0" err="1" smtClean="0"/>
              <a:t>Accessible</a:t>
            </a:r>
            <a:r>
              <a:rPr lang="de-AT" dirty="0" smtClean="0"/>
              <a:t> Rich Internet </a:t>
            </a:r>
            <a:r>
              <a:rPr lang="de-AT" dirty="0" err="1" smtClean="0"/>
              <a:t>Applications</a:t>
            </a:r>
            <a:endParaRPr lang="de-AT" dirty="0" smtClean="0"/>
          </a:p>
          <a:p>
            <a:pPr lvl="1"/>
            <a:r>
              <a:rPr lang="de-AT" dirty="0" smtClean="0"/>
              <a:t>Content Security </a:t>
            </a:r>
            <a:r>
              <a:rPr lang="de-AT" dirty="0" err="1" smtClean="0"/>
              <a:t>Policy</a:t>
            </a:r>
            <a:endParaRPr lang="de-AT" dirty="0" smtClean="0"/>
          </a:p>
        </p:txBody>
      </p:sp>
    </p:spTree>
    <p:extLst>
      <p:ext uri="{BB962C8B-B14F-4D97-AF65-F5344CB8AC3E}">
        <p14:creationId xmlns:p14="http://schemas.microsoft.com/office/powerpoint/2010/main" val="30025216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chaltkreis">
  <a:themeElements>
    <a:clrScheme name="Schaltkreis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Schaltkreis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chaltkreis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TM04033919[[fn=Schaltkreis]]</Template>
  <TotalTime>0</TotalTime>
  <Words>369</Words>
  <Application>Microsoft Office PowerPoint</Application>
  <PresentationFormat>Breitbild</PresentationFormat>
  <Paragraphs>68</Paragraphs>
  <Slides>10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5" baseType="lpstr">
      <vt:lpstr>Arial</vt:lpstr>
      <vt:lpstr>Trebuchet MS</vt:lpstr>
      <vt:lpstr>Tw Cen MT</vt:lpstr>
      <vt:lpstr>Wingdings</vt:lpstr>
      <vt:lpstr>Schaltkreis</vt:lpstr>
      <vt:lpstr>HTML 5</vt:lpstr>
      <vt:lpstr>HTML 5 Goals</vt:lpstr>
      <vt:lpstr>History</vt:lpstr>
      <vt:lpstr>PowerPoint-Präsentation</vt:lpstr>
      <vt:lpstr>PowerPoint-Präsentation</vt:lpstr>
      <vt:lpstr>PowerPoint-Präsentation</vt:lpstr>
      <vt:lpstr>WHATWG vs HTMLWG</vt:lpstr>
      <vt:lpstr>HTML 5 Architecture</vt:lpstr>
      <vt:lpstr>Novelties &amp; Outlook</vt:lpstr>
      <vt:lpstr>Quiz!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HTML 5</dc:title>
  <dc:creator>beda beda</dc:creator>
  <cp:lastModifiedBy>beda beda</cp:lastModifiedBy>
  <cp:revision>18</cp:revision>
  <dcterms:created xsi:type="dcterms:W3CDTF">2019-12-12T12:45:03Z</dcterms:created>
  <dcterms:modified xsi:type="dcterms:W3CDTF">2019-12-12T21:47:10Z</dcterms:modified>
</cp:coreProperties>
</file>