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8B46D97-A141-4044-B9EB-C4B77D7D2EEA}">
          <p14:sldIdLst>
            <p14:sldId id="256"/>
            <p14:sldId id="257"/>
            <p14:sldId id="258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FF25C-C12C-49B4-A965-9C2B69BC4951}" type="datetimeFigureOut">
              <a:rPr lang="de-AT" smtClean="0"/>
              <a:t>28.03.2019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B8C91-E8CC-4BE8-9464-E6256C6B0BE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037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AB13CF-7F34-4008-900C-4D6D58D7D084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9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C939-9D88-4F26-96F5-D5529324A7D2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283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6917-326B-4E0D-B13F-61AB290FA222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514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2E18B-1E70-4FB3-9413-2FE5D6596334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60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2EF2-272B-4052-B92F-6A64EFEB4422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26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DA25-53F4-49E7-B627-2F7AFAE3C56A}" type="datetime1">
              <a:rPr lang="de-AT" smtClean="0"/>
              <a:t>28.03.2019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466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A93-DBE0-45F5-BA72-9A135B63FE5C}" type="datetime1">
              <a:rPr lang="de-AT" smtClean="0"/>
              <a:t>28.03.2019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65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8FCB-8A89-4EB2-8DBA-CD6FA6058016}" type="datetime1">
              <a:rPr lang="de-AT" smtClean="0"/>
              <a:t>28.03.2019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5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68CA-C008-4AAD-BA44-B9966432FB85}" type="datetime1">
              <a:rPr lang="de-AT" smtClean="0"/>
              <a:t>28.03.2019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764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5414-69E3-45D0-9C5E-92A0EBFF5AF7}" type="datetime1">
              <a:rPr lang="de-AT" smtClean="0"/>
              <a:t>28.03.2019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60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7210-B061-47A1-84A0-5AA8EAEFFE5B}" type="datetime1">
              <a:rPr lang="de-AT" smtClean="0"/>
              <a:t>28.03.2019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887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C8A58D-62A0-45D2-9E57-BBEE89B30BE7}" type="datetime1">
              <a:rPr lang="de-AT" smtClean="0"/>
              <a:t>28.03.2019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AT"/>
              <a:t>01550899, Sebastian Berloffa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5DA2719-0DCA-4669-B8A1-BDFA6A634DC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287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45DE2-34B2-40DF-A652-1B9C3400A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DSGVO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0A4F14-4DD0-42EC-95DA-24018D5EC8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Ein wirksamer Schutz der Persönlichkeitsrechte </a:t>
            </a:r>
            <a:r>
              <a:rPr lang="de-AT" dirty="0" err="1"/>
              <a:t>europ</a:t>
            </a:r>
            <a:r>
              <a:rPr lang="de-AT" dirty="0"/>
              <a:t>. Bürger?</a:t>
            </a:r>
          </a:p>
        </p:txBody>
      </p:sp>
    </p:spTree>
    <p:extLst>
      <p:ext uri="{BB962C8B-B14F-4D97-AF65-F5344CB8AC3E}">
        <p14:creationId xmlns:p14="http://schemas.microsoft.com/office/powerpoint/2010/main" val="340874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0EE0B-3BCC-426D-8D4C-170B4ECD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88F6FE-951B-4092-9049-10C366A83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dirty="0"/>
              <a:t>DSGVO Allgemein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Begriffserläuterungen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7 Säulen des Datenschutzes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Unterschiede zu Vorgängern (Strafen </a:t>
            </a:r>
            <a:r>
              <a:rPr lang="de-AT" dirty="0" err="1"/>
              <a:t>etc</a:t>
            </a:r>
            <a:r>
              <a:rPr lang="de-AT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Vorläufer und Nachfolger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Überblick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1981 Convention – Europäische Konvention für Datenschutz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Direktive 95/46/EC – Datenschutzdirektive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Direktive 2002/58/EC – </a:t>
            </a:r>
            <a:r>
              <a:rPr lang="de-AT" dirty="0" err="1"/>
              <a:t>ePrivacy</a:t>
            </a:r>
            <a:r>
              <a:rPr lang="de-AT" dirty="0"/>
              <a:t> Direktive</a:t>
            </a:r>
          </a:p>
          <a:p>
            <a:pPr marL="1428750" lvl="2" indent="-514350">
              <a:buFont typeface="+mj-lt"/>
              <a:buAutoNum type="arabicPeriod"/>
            </a:pPr>
            <a:r>
              <a:rPr lang="de-AT" dirty="0"/>
              <a:t>Anhänge/Erweiterungen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DSGVO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2019/20(?) – </a:t>
            </a:r>
            <a:r>
              <a:rPr lang="de-AT" dirty="0" err="1"/>
              <a:t>ePrivacy</a:t>
            </a:r>
            <a:r>
              <a:rPr lang="de-AT" dirty="0"/>
              <a:t> Regulation</a:t>
            </a:r>
          </a:p>
          <a:p>
            <a:pPr marL="971550" lvl="1" indent="-514350">
              <a:buFont typeface="+mj-lt"/>
              <a:buAutoNum type="arabicPeriod"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5E22E6-2DB6-40A6-8B74-DCE82BCB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01550899, Sebastian </a:t>
            </a:r>
            <a:r>
              <a:rPr lang="de-AT" dirty="0" err="1"/>
              <a:t>Berloffa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2778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219732-5948-4047-A988-CF7BD1E5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B25660-7001-4EB8-8879-791F4090E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sz="100" dirty="0"/>
              <a:t>1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100" dirty="0">
                <a:solidFill>
                  <a:schemeClr val="bg1"/>
                </a:solidFill>
              </a:rPr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Wirkungsbeispiele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Cookie-</a:t>
            </a:r>
            <a:r>
              <a:rPr lang="de-AT" dirty="0" err="1"/>
              <a:t>Consent</a:t>
            </a:r>
            <a:r>
              <a:rPr lang="de-AT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Facebook Pixel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 Anruf-Paradoxon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Horror-Anfrage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Auswirkungen der DSGVO – sind Persönlichkeitsrechte wirksam geschützt? 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Rechtsbewusstsein bei Firmen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Rechtsbewusstsein bei Bürgern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Deutschland vs. Österreich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Unsicher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Fazit</a:t>
            </a:r>
          </a:p>
          <a:p>
            <a:pPr marL="514350" indent="-514350">
              <a:buFont typeface="+mj-lt"/>
              <a:buAutoNum type="arabicPeriod"/>
            </a:pP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024B87C-1C84-432D-999F-48B596FE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</p:spTree>
    <p:extLst>
      <p:ext uri="{BB962C8B-B14F-4D97-AF65-F5344CB8AC3E}">
        <p14:creationId xmlns:p14="http://schemas.microsoft.com/office/powerpoint/2010/main" val="331012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6E3CD-4D71-4D8C-A693-C0ED3210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Gantt-Chart</a:t>
            </a:r>
            <a:br>
              <a:rPr lang="de-AT" dirty="0"/>
            </a:b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3A80A5-FF8C-48AB-9547-E0EB9BD6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01550899, Sebastian Berloffa</a:t>
            </a:r>
          </a:p>
        </p:txBody>
      </p:sp>
      <p:graphicFrame>
        <p:nvGraphicFramePr>
          <p:cNvPr id="10" name="Inhaltsplatzhalter 4">
            <a:extLst>
              <a:ext uri="{FF2B5EF4-FFF2-40B4-BE49-F238E27FC236}">
                <a16:creationId xmlns:a16="http://schemas.microsoft.com/office/drawing/2014/main" id="{767488B6-2AA5-43E3-89FF-8CFF5CD909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958923"/>
              </p:ext>
            </p:extLst>
          </p:nvPr>
        </p:nvGraphicFramePr>
        <p:xfrm>
          <a:off x="444726" y="2107512"/>
          <a:ext cx="11302547" cy="2642975"/>
        </p:xfrm>
        <a:graphic>
          <a:graphicData uri="http://schemas.openxmlformats.org/drawingml/2006/table">
            <a:tbl>
              <a:tblPr/>
              <a:tblGrid>
                <a:gridCol w="2614840">
                  <a:extLst>
                    <a:ext uri="{9D8B030D-6E8A-4147-A177-3AD203B41FA5}">
                      <a16:colId xmlns:a16="http://schemas.microsoft.com/office/drawing/2014/main" val="739777779"/>
                    </a:ext>
                  </a:extLst>
                </a:gridCol>
                <a:gridCol w="545883">
                  <a:extLst>
                    <a:ext uri="{9D8B030D-6E8A-4147-A177-3AD203B41FA5}">
                      <a16:colId xmlns:a16="http://schemas.microsoft.com/office/drawing/2014/main" val="3100684657"/>
                    </a:ext>
                  </a:extLst>
                </a:gridCol>
                <a:gridCol w="542708">
                  <a:extLst>
                    <a:ext uri="{9D8B030D-6E8A-4147-A177-3AD203B41FA5}">
                      <a16:colId xmlns:a16="http://schemas.microsoft.com/office/drawing/2014/main" val="3948020681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4110230214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2040635093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1105184223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1150444659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1191376403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993018849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1031836592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422725724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3223200826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3885435921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564177593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3176200711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750691066"/>
                    </a:ext>
                  </a:extLst>
                </a:gridCol>
                <a:gridCol w="542794">
                  <a:extLst>
                    <a:ext uri="{9D8B030D-6E8A-4147-A177-3AD203B41FA5}">
                      <a16:colId xmlns:a16="http://schemas.microsoft.com/office/drawing/2014/main" val="782961866"/>
                    </a:ext>
                  </a:extLst>
                </a:gridCol>
              </a:tblGrid>
              <a:tr h="48878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Seminararbeit aus BIS 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Start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Ende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11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12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14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16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17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18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19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20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21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22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23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7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 24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98343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Vorbereitung und Organisation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440511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Refit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920743"/>
                  </a:ext>
                </a:extLst>
              </a:tr>
              <a:tr h="27995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Version 0.1 - Grundgerüst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11.4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220820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Version 0.2 -  Kapitel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970790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Version 0.3 -  Ausbau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23.5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959491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Version 0.4 - Feinschliff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24.5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6.6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163805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Feinschliff - Finish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7.6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13.6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28738"/>
                  </a:ext>
                </a:extLst>
              </a:tr>
              <a:tr h="261791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Recherche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19.3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A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AT" sz="2500" b="0" i="0" u="none" strike="noStrike" dirty="0">
                        <a:effectLst/>
                        <a:latin typeface="+mj-lt"/>
                      </a:endParaRPr>
                    </a:p>
                  </a:txBody>
                  <a:tcPr marL="13385" marR="13385" marT="1338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7E6E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109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02060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TM03457444[[fn=Fundament]]</Template>
  <TotalTime>0</TotalTime>
  <Words>175</Words>
  <Application>Microsoft Office PowerPoint</Application>
  <PresentationFormat>Breitbild</PresentationFormat>
  <Paragraphs>186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Calibri</vt:lpstr>
      <vt:lpstr>Corbel</vt:lpstr>
      <vt:lpstr>Basis</vt:lpstr>
      <vt:lpstr>DSGVO</vt:lpstr>
      <vt:lpstr>Inhalt</vt:lpstr>
      <vt:lpstr>Inhalt</vt:lpstr>
      <vt:lpstr>Gantt-Chart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Sebastian</dc:creator>
  <cp:lastModifiedBy>Sebastian</cp:lastModifiedBy>
  <cp:revision>13</cp:revision>
  <dcterms:created xsi:type="dcterms:W3CDTF">2019-03-12T16:37:44Z</dcterms:created>
  <dcterms:modified xsi:type="dcterms:W3CDTF">2019-03-28T07:55:01Z</dcterms:modified>
</cp:coreProperties>
</file>