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80" r:id="rId13"/>
    <p:sldId id="270" r:id="rId14"/>
    <p:sldId id="271" r:id="rId15"/>
    <p:sldId id="272" r:id="rId16"/>
    <p:sldId id="275" r:id="rId17"/>
    <p:sldId id="273" r:id="rId18"/>
    <p:sldId id="274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B9FF"/>
    <a:srgbClr val="009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6"/>
  </p:normalViewPr>
  <p:slideViewPr>
    <p:cSldViewPr snapToGrid="0" snapToObjects="1">
      <p:cViewPr varScale="1">
        <p:scale>
          <a:sx n="87" d="100"/>
          <a:sy n="87" d="100"/>
        </p:scale>
        <p:origin x="208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53845" y="679910"/>
            <a:ext cx="10879394" cy="3541559"/>
          </a:xfrm>
        </p:spPr>
        <p:txBody>
          <a:bodyPr anchor="b">
            <a:normAutofit/>
          </a:bodyPr>
          <a:lstStyle>
            <a:lvl1pPr algn="l">
              <a:defRPr sz="7000"/>
            </a:lvl1pPr>
          </a:lstStyle>
          <a:p>
            <a:r>
              <a:rPr lang="de-DE" dirty="0" smtClean="0"/>
              <a:t>Mastertitelformat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53845" y="4221469"/>
            <a:ext cx="9144000" cy="1205937"/>
          </a:xfrm>
        </p:spPr>
        <p:txBody>
          <a:bodyPr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Master-Untertitelformat bearbeiten</a:t>
            </a:r>
            <a:endParaRPr lang="de-AT" dirty="0"/>
          </a:p>
        </p:txBody>
      </p:sp>
      <p:sp>
        <p:nvSpPr>
          <p:cNvPr id="7" name="Rechteck 6"/>
          <p:cNvSpPr/>
          <p:nvPr userDrawn="1"/>
        </p:nvSpPr>
        <p:spPr>
          <a:xfrm>
            <a:off x="698089" y="4062192"/>
            <a:ext cx="10515600" cy="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654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5046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050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24943"/>
            <a:ext cx="10515600" cy="4731617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Rechteck 6"/>
          <p:cNvSpPr/>
          <p:nvPr userDrawn="1"/>
        </p:nvSpPr>
        <p:spPr>
          <a:xfrm>
            <a:off x="0" y="6430297"/>
            <a:ext cx="12192000" cy="4277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 userDrawn="1"/>
        </p:nvSpPr>
        <p:spPr>
          <a:xfrm>
            <a:off x="0" y="6383436"/>
            <a:ext cx="12192000" cy="72000"/>
          </a:xfrm>
          <a:prstGeom prst="rect">
            <a:avLst/>
          </a:prstGeom>
          <a:solidFill>
            <a:srgbClr val="40B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838200" y="1466479"/>
            <a:ext cx="10515600" cy="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5271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469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830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692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1545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47216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857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054292-786A-104E-A69B-D86887904580}" type="datetimeFigureOut">
              <a:rPr lang="de-AT" smtClean="0"/>
              <a:t>19.06.19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8A425D-C35E-AB47-A341-07FE409EED4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0690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293590"/>
            <a:ext cx="10515600" cy="1129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651818"/>
            <a:ext cx="10515600" cy="4731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 Mastertextformat bearbeiten</a:t>
            </a:r>
          </a:p>
          <a:p>
            <a:pPr lvl="1"/>
            <a:r>
              <a:rPr lang="de-DE" dirty="0" smtClean="0"/>
              <a:t> Zweite Ebene</a:t>
            </a:r>
          </a:p>
          <a:p>
            <a:pPr lvl="2"/>
            <a:r>
              <a:rPr lang="de-DE" dirty="0" smtClean="0"/>
              <a:t> 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6430297"/>
            <a:ext cx="12192000" cy="4277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 userDrawn="1"/>
        </p:nvSpPr>
        <p:spPr>
          <a:xfrm>
            <a:off x="0" y="6383436"/>
            <a:ext cx="12192000" cy="72000"/>
          </a:xfrm>
          <a:prstGeom prst="rect">
            <a:avLst/>
          </a:prstGeom>
          <a:solidFill>
            <a:srgbClr val="40B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527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40B9FF"/>
        </a:buClr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B9FF"/>
        </a:buClr>
        <a:buFont typeface="Wingdings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B9FF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B9FF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40B9FF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e.statista.com/statistik/daten/studie/701854/umfrage/marktanteile-der-tablet-betriebssysteme-an-der-internetnutzung-weltweit/" TargetMode="External"/><Relationship Id="rId4" Type="http://schemas.openxmlformats.org/officeDocument/2006/relationships/hyperlink" Target="https://www.idc.com/getdoc.jsp?containerId=prUS44191918" TargetMode="External"/><Relationship Id="rId5" Type="http://schemas.openxmlformats.org/officeDocument/2006/relationships/hyperlink" Target="https://de.statista.com/statistik/daten/studie/290238/umfrage/durchschnittspreise-fuer-tablets-in-deutschland/" TargetMode="External"/><Relationship Id="rId6" Type="http://schemas.openxmlformats.org/officeDocument/2006/relationships/hyperlink" Target="https://de.statista.com/statistik/daten/studie/165462/umfrage/prognose-zum-weltweiten-absatz-von-media-tablets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techrepublic.com/pictures/photos-apple-ipad-models-through-the-years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Markt- und Entwicklungstendenzen: Pads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sz="3600" cap="small" dirty="0" smtClean="0">
                <a:solidFill>
                  <a:schemeClr val="tx2"/>
                </a:solidFill>
              </a:rPr>
              <a:t>Carina </a:t>
            </a:r>
            <a:r>
              <a:rPr lang="de-AT" sz="3600" cap="small" dirty="0" err="1" smtClean="0">
                <a:solidFill>
                  <a:schemeClr val="tx2"/>
                </a:solidFill>
              </a:rPr>
              <a:t>Kolitsch</a:t>
            </a:r>
            <a:endParaRPr lang="de-AT" sz="3600" cap="small" dirty="0" smtClean="0">
              <a:solidFill>
                <a:schemeClr val="tx2"/>
              </a:solidFill>
            </a:endParaRPr>
          </a:p>
          <a:p>
            <a:r>
              <a:rPr lang="de-AT" dirty="0" smtClean="0">
                <a:solidFill>
                  <a:schemeClr val="tx2"/>
                </a:solidFill>
              </a:rPr>
              <a:t>1452870</a:t>
            </a:r>
            <a:endParaRPr lang="de-A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7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Mobile Apps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648644"/>
            <a:ext cx="10515600" cy="4530930"/>
          </a:xfrm>
        </p:spPr>
        <p:txBody>
          <a:bodyPr>
            <a:normAutofit/>
          </a:bodyPr>
          <a:lstStyle/>
          <a:p>
            <a:r>
              <a:rPr lang="de-AT" dirty="0" smtClean="0"/>
              <a:t>Marktentwicklung</a:t>
            </a:r>
          </a:p>
          <a:p>
            <a:pPr lvl="1"/>
            <a:r>
              <a:rPr lang="de-AT" dirty="0" smtClean="0"/>
              <a:t>Messung anhand von Downloads und Verbraucherausgaben</a:t>
            </a:r>
          </a:p>
          <a:p>
            <a:pPr lvl="1"/>
            <a:r>
              <a:rPr lang="de-AT" dirty="0" smtClean="0"/>
              <a:t>Wachstum in den Jahren 2017 und 2018</a:t>
            </a:r>
          </a:p>
          <a:p>
            <a:pPr lvl="2">
              <a:buClr>
                <a:srgbClr val="39A7E7"/>
              </a:buClr>
            </a:pPr>
            <a:r>
              <a:rPr lang="de-AT" sz="2100" dirty="0" smtClean="0"/>
              <a:t>2017: 175 Milliarden Downloads</a:t>
            </a:r>
          </a:p>
          <a:p>
            <a:pPr lvl="2">
              <a:buClr>
                <a:srgbClr val="39A7E7"/>
              </a:buClr>
            </a:pPr>
            <a:r>
              <a:rPr lang="de-AT" sz="2100" dirty="0" smtClean="0"/>
              <a:t>2018: 194 Milliarden Downloads</a:t>
            </a:r>
          </a:p>
          <a:p>
            <a:r>
              <a:rPr lang="de-AT" dirty="0" smtClean="0"/>
              <a:t>Datenschutz</a:t>
            </a:r>
          </a:p>
          <a:p>
            <a:pPr lvl="1"/>
            <a:r>
              <a:rPr lang="de-AT" dirty="0" smtClean="0"/>
              <a:t>Verwendung von Nutzerdaten durch App-Anbieter</a:t>
            </a:r>
          </a:p>
          <a:p>
            <a:pPr lvl="1"/>
            <a:r>
              <a:rPr lang="de-AT" dirty="0" smtClean="0"/>
              <a:t>Zustimmung durch Download </a:t>
            </a:r>
          </a:p>
        </p:txBody>
      </p:sp>
    </p:spTree>
    <p:extLst>
      <p:ext uri="{BB962C8B-B14F-4D97-AF65-F5344CB8AC3E}">
        <p14:creationId xmlns:p14="http://schemas.microsoft.com/office/powerpoint/2010/main" val="990247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Marktentwicklung und Prognosen - </a:t>
            </a:r>
            <a:br>
              <a:rPr lang="de-AT" dirty="0" smtClean="0"/>
            </a:br>
            <a:r>
              <a:rPr lang="de-AT" dirty="0" smtClean="0"/>
              <a:t>2010 bis 2011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2010</a:t>
            </a:r>
            <a:endParaRPr lang="de-AT" sz="2200" dirty="0" smtClean="0"/>
          </a:p>
          <a:p>
            <a:pPr lvl="1"/>
            <a:r>
              <a:rPr lang="de-AT" dirty="0" smtClean="0"/>
              <a:t>Einführung iPad</a:t>
            </a:r>
          </a:p>
          <a:p>
            <a:pPr lvl="1"/>
            <a:r>
              <a:rPr lang="de-AT" dirty="0" smtClean="0"/>
              <a:t>Entstehung Tablet-Markt</a:t>
            </a:r>
          </a:p>
          <a:p>
            <a:pPr lvl="1"/>
            <a:r>
              <a:rPr lang="de-AT" dirty="0" smtClean="0"/>
              <a:t>Absatz: 19 Millionen Tablets</a:t>
            </a:r>
          </a:p>
          <a:p>
            <a:pPr lvl="1"/>
            <a:endParaRPr lang="de-AT" dirty="0" smtClean="0"/>
          </a:p>
          <a:p>
            <a:r>
              <a:rPr lang="de-AT" dirty="0" smtClean="0"/>
              <a:t>2011</a:t>
            </a:r>
            <a:endParaRPr lang="de-AT" sz="2200" dirty="0" smtClean="0"/>
          </a:p>
          <a:p>
            <a:pPr lvl="1"/>
            <a:r>
              <a:rPr lang="de-AT" dirty="0" smtClean="0"/>
              <a:t>Apples Umsätze um 39% gestiegen, Marktanteil 68,7%</a:t>
            </a:r>
          </a:p>
          <a:p>
            <a:pPr lvl="1"/>
            <a:r>
              <a:rPr lang="de-AT" dirty="0" smtClean="0"/>
              <a:t>Samsung und andere Hersteller: Markt betreten</a:t>
            </a:r>
          </a:p>
          <a:p>
            <a:pPr lvl="1"/>
            <a:r>
              <a:rPr lang="de-AT" dirty="0" smtClean="0"/>
              <a:t>Absatz: 76 Millionen Tablets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7182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Marktentwicklung und Prognosen - </a:t>
            </a:r>
            <a:br>
              <a:rPr lang="de-AT" dirty="0"/>
            </a:br>
            <a:r>
              <a:rPr lang="de-AT" dirty="0" smtClean="0"/>
              <a:t>2012 </a:t>
            </a:r>
            <a:r>
              <a:rPr lang="de-AT" dirty="0"/>
              <a:t>bis </a:t>
            </a:r>
            <a:r>
              <a:rPr lang="de-AT" dirty="0" smtClean="0"/>
              <a:t>2013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2012</a:t>
            </a:r>
            <a:endParaRPr lang="de-AT" sz="2200" dirty="0"/>
          </a:p>
          <a:p>
            <a:pPr lvl="1"/>
            <a:r>
              <a:rPr lang="de-AT" dirty="0"/>
              <a:t>Apples Marktanteil gesunken auf 50,4%</a:t>
            </a:r>
          </a:p>
          <a:p>
            <a:pPr lvl="1"/>
            <a:r>
              <a:rPr lang="de-AT" dirty="0"/>
              <a:t>Samsung: Lieferungen rasant gestiegen um 325%</a:t>
            </a:r>
          </a:p>
          <a:p>
            <a:pPr lvl="1"/>
            <a:r>
              <a:rPr lang="de-AT" dirty="0"/>
              <a:t>weltweiter Tablet Markt um 49,5% </a:t>
            </a:r>
            <a:r>
              <a:rPr lang="de-AT" dirty="0" smtClean="0"/>
              <a:t>gestiegen</a:t>
            </a:r>
          </a:p>
          <a:p>
            <a:pPr lvl="1"/>
            <a:r>
              <a:rPr lang="de-AT" dirty="0" smtClean="0"/>
              <a:t>Absatz: 144,2 Millionen Tablets</a:t>
            </a:r>
          </a:p>
          <a:p>
            <a:pPr lvl="1"/>
            <a:endParaRPr lang="de-AT" dirty="0"/>
          </a:p>
          <a:p>
            <a:r>
              <a:rPr lang="de-AT" dirty="0"/>
              <a:t>2013</a:t>
            </a:r>
            <a:endParaRPr lang="de-AT" sz="2200" dirty="0"/>
          </a:p>
          <a:p>
            <a:pPr lvl="1"/>
            <a:r>
              <a:rPr lang="de-AT" dirty="0" smtClean="0"/>
              <a:t>Spitzengeräte </a:t>
            </a:r>
            <a:r>
              <a:rPr lang="de-AT" dirty="0"/>
              <a:t>eroberten den </a:t>
            </a:r>
            <a:r>
              <a:rPr lang="de-AT" dirty="0" smtClean="0"/>
              <a:t>Markt</a:t>
            </a:r>
          </a:p>
          <a:p>
            <a:pPr lvl="1"/>
            <a:r>
              <a:rPr lang="de-AT" dirty="0" smtClean="0"/>
              <a:t>Tablets überholten PC-Verkäufe</a:t>
            </a:r>
          </a:p>
          <a:p>
            <a:pPr lvl="1"/>
            <a:r>
              <a:rPr lang="de-AT" dirty="0" smtClean="0"/>
              <a:t>Absatz: 219,9 Millionen Tablets</a:t>
            </a:r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1354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Marktentwicklung und Prognosen - </a:t>
            </a:r>
            <a:br>
              <a:rPr lang="de-AT" dirty="0" smtClean="0"/>
            </a:br>
            <a:r>
              <a:rPr lang="de-AT" dirty="0" smtClean="0"/>
              <a:t>2014 bis 2017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2014-2016</a:t>
            </a:r>
          </a:p>
          <a:p>
            <a:pPr lvl="1"/>
            <a:r>
              <a:rPr lang="de-AT" dirty="0"/>
              <a:t>Absatz 2014: 230,1 Millionen </a:t>
            </a:r>
            <a:r>
              <a:rPr lang="de-AT" dirty="0" smtClean="0"/>
              <a:t>Stück</a:t>
            </a:r>
          </a:p>
          <a:p>
            <a:pPr lvl="1"/>
            <a:r>
              <a:rPr lang="de-AT" dirty="0" smtClean="0"/>
              <a:t>Stetiges Schrumpfen der Versendungszahlen seit 2014</a:t>
            </a:r>
          </a:p>
          <a:p>
            <a:pPr lvl="1"/>
            <a:r>
              <a:rPr lang="de-AT" dirty="0" smtClean="0"/>
              <a:t>Prognosen tendieren zu weiterem sinken der Zahlen</a:t>
            </a:r>
          </a:p>
          <a:p>
            <a:pPr lvl="1"/>
            <a:r>
              <a:rPr lang="de-AT" dirty="0" smtClean="0"/>
              <a:t>Absatz 2016: 174,9 Millionen Tablets</a:t>
            </a:r>
          </a:p>
          <a:p>
            <a:pPr lvl="1"/>
            <a:endParaRPr lang="de-AT" dirty="0" smtClean="0"/>
          </a:p>
          <a:p>
            <a:r>
              <a:rPr lang="de-AT" dirty="0" smtClean="0"/>
              <a:t>2017</a:t>
            </a:r>
            <a:endParaRPr lang="de-AT" sz="2200" dirty="0" smtClean="0"/>
          </a:p>
          <a:p>
            <a:pPr lvl="1"/>
            <a:r>
              <a:rPr lang="de-AT" dirty="0" smtClean="0"/>
              <a:t>Allgemeiner Rückgang des Tablet-Marktes</a:t>
            </a:r>
          </a:p>
          <a:p>
            <a:pPr lvl="1"/>
            <a:r>
              <a:rPr lang="de-AT" dirty="0" smtClean="0"/>
              <a:t>Konkurrenz durch leistungsfähige Smartphones und stagnierenden Fortschritt</a:t>
            </a:r>
          </a:p>
          <a:p>
            <a:pPr lvl="1"/>
            <a:r>
              <a:rPr lang="de-AT" dirty="0" smtClean="0"/>
              <a:t>Absatz: 163,8 Millionen Tablets</a:t>
            </a:r>
          </a:p>
        </p:txBody>
      </p:sp>
    </p:spTree>
    <p:extLst>
      <p:ext uri="{BB962C8B-B14F-4D97-AF65-F5344CB8AC3E}">
        <p14:creationId xmlns:p14="http://schemas.microsoft.com/office/powerpoint/2010/main" val="1380651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Marktentwicklung und Prognosen - 2018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82" y="1472831"/>
            <a:ext cx="7934927" cy="4918502"/>
          </a:xfrm>
        </p:spPr>
      </p:pic>
    </p:spTree>
    <p:extLst>
      <p:ext uri="{BB962C8B-B14F-4D97-AF65-F5344CB8AC3E}">
        <p14:creationId xmlns:p14="http://schemas.microsoft.com/office/powerpoint/2010/main" val="4529042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Marktentwicklung und Prognosen - 2019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Vorstellung der neuesten Tablets</a:t>
            </a:r>
          </a:p>
          <a:p>
            <a:r>
              <a:rPr lang="de-AT" dirty="0" smtClean="0"/>
              <a:t>Innovationen blieben aus</a:t>
            </a:r>
          </a:p>
          <a:p>
            <a:r>
              <a:rPr lang="de-AT" dirty="0" smtClean="0"/>
              <a:t>Marktentwicklung unklar</a:t>
            </a:r>
          </a:p>
          <a:p>
            <a:r>
              <a:rPr lang="de-AT" dirty="0" smtClean="0"/>
              <a:t>Rückgang bei abgesetzten Tablets um 5%</a:t>
            </a:r>
          </a:p>
          <a:p>
            <a:r>
              <a:rPr lang="de-AT" dirty="0" smtClean="0"/>
              <a:t>Prognose zum Absatz: 139,8 Millionen Tablets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2935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Marktentwicklung und </a:t>
            </a:r>
            <a:r>
              <a:rPr lang="de-AT" dirty="0" smtClean="0"/>
              <a:t>Prognosen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9458" y="1498568"/>
            <a:ext cx="6547497" cy="4865899"/>
          </a:xfrm>
        </p:spPr>
      </p:pic>
    </p:spTree>
    <p:extLst>
      <p:ext uri="{BB962C8B-B14F-4D97-AF65-F5344CB8AC3E}">
        <p14:creationId xmlns:p14="http://schemas.microsoft.com/office/powerpoint/2010/main" val="1836856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Marktentwicklung und Prognosen - Preisentwicklung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962" y="1490501"/>
            <a:ext cx="6590906" cy="4858290"/>
          </a:xfrm>
        </p:spPr>
      </p:pic>
    </p:spTree>
    <p:extLst>
      <p:ext uri="{BB962C8B-B14F-4D97-AF65-F5344CB8AC3E}">
        <p14:creationId xmlns:p14="http://schemas.microsoft.com/office/powerpoint/2010/main" val="585924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Marktentwicklung und Prognosen - Trends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Phablets</a:t>
            </a:r>
            <a:endParaRPr lang="de-AT" dirty="0" smtClean="0"/>
          </a:p>
          <a:p>
            <a:pPr lvl="1"/>
            <a:r>
              <a:rPr lang="de-AT" dirty="0" smtClean="0"/>
              <a:t>Smartphones im XL Format</a:t>
            </a:r>
          </a:p>
          <a:p>
            <a:pPr lvl="1"/>
            <a:r>
              <a:rPr lang="de-AT" dirty="0" smtClean="0"/>
              <a:t>5-7 Zoll</a:t>
            </a:r>
          </a:p>
          <a:p>
            <a:pPr lvl="1"/>
            <a:r>
              <a:rPr lang="de-AT" dirty="0" smtClean="0"/>
              <a:t>Smartphone Software</a:t>
            </a:r>
          </a:p>
          <a:p>
            <a:pPr lvl="1"/>
            <a:r>
              <a:rPr lang="de-AT" dirty="0" smtClean="0"/>
              <a:t>Notwendigkeit von Tablets fraglich</a:t>
            </a:r>
          </a:p>
          <a:p>
            <a:r>
              <a:rPr lang="de-AT" dirty="0" smtClean="0"/>
              <a:t>Faltbare Tablets</a:t>
            </a:r>
          </a:p>
          <a:p>
            <a:pPr lvl="1"/>
            <a:r>
              <a:rPr lang="de-AT" dirty="0" smtClean="0"/>
              <a:t>Markteinstieg von </a:t>
            </a:r>
            <a:r>
              <a:rPr lang="de-AT" dirty="0" err="1" smtClean="0"/>
              <a:t>Royole</a:t>
            </a:r>
            <a:endParaRPr lang="de-AT" dirty="0" smtClean="0"/>
          </a:p>
          <a:p>
            <a:pPr lvl="1"/>
            <a:r>
              <a:rPr lang="de-AT" dirty="0" smtClean="0"/>
              <a:t>Samsung </a:t>
            </a:r>
            <a:r>
              <a:rPr lang="de-AT" dirty="0" err="1" smtClean="0"/>
              <a:t>Galaxy</a:t>
            </a:r>
            <a:r>
              <a:rPr lang="de-AT" dirty="0" smtClean="0"/>
              <a:t> </a:t>
            </a:r>
            <a:r>
              <a:rPr lang="de-AT" dirty="0" err="1" smtClean="0"/>
              <a:t>Fold</a:t>
            </a:r>
            <a:r>
              <a:rPr lang="de-AT" dirty="0" smtClean="0"/>
              <a:t> Verkaufsstart 2019</a:t>
            </a:r>
          </a:p>
        </p:txBody>
      </p:sp>
    </p:spTree>
    <p:extLst>
      <p:ext uri="{BB962C8B-B14F-4D97-AF65-F5344CB8AC3E}">
        <p14:creationId xmlns:p14="http://schemas.microsoft.com/office/powerpoint/2010/main" val="1385039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Fazit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Ausbleiben von Innovationen</a:t>
            </a:r>
          </a:p>
          <a:p>
            <a:r>
              <a:rPr lang="de-AT" dirty="0" smtClean="0"/>
              <a:t>Absatzzahlen leicht rückläufig</a:t>
            </a:r>
          </a:p>
          <a:p>
            <a:r>
              <a:rPr lang="de-AT" dirty="0" smtClean="0"/>
              <a:t>XL Smartphones als größte Konkurrenz</a:t>
            </a:r>
          </a:p>
          <a:p>
            <a:r>
              <a:rPr lang="de-AT" dirty="0" smtClean="0"/>
              <a:t>Zukünftiger Ersatz für Notebooks angesteuert</a:t>
            </a:r>
          </a:p>
          <a:p>
            <a:r>
              <a:rPr lang="de-AT" dirty="0" smtClean="0"/>
              <a:t>Spitzen Modelle könnten neuen Aufschwung bedeuten</a:t>
            </a:r>
          </a:p>
          <a:p>
            <a:r>
              <a:rPr lang="de-AT" dirty="0" smtClean="0"/>
              <a:t>Kritik: Verleitung zu noch mehr Bildschirmzeit, gesundheitliche Risiken</a:t>
            </a:r>
          </a:p>
          <a:p>
            <a:r>
              <a:rPr lang="de-AT" dirty="0" smtClean="0"/>
              <a:t>Meine Meinung: großes Angebot am Markt, Boom vorbei, lukrativ für Spitzenanbieter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8390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Übersicht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5678"/>
          </a:xfrm>
        </p:spPr>
        <p:txBody>
          <a:bodyPr/>
          <a:lstStyle/>
          <a:p>
            <a:r>
              <a:rPr lang="de-AT" dirty="0" smtClean="0"/>
              <a:t>Geschichte</a:t>
            </a:r>
          </a:p>
          <a:p>
            <a:r>
              <a:rPr lang="de-AT" dirty="0" smtClean="0"/>
              <a:t>Technische Merkmale</a:t>
            </a:r>
          </a:p>
          <a:p>
            <a:r>
              <a:rPr lang="de-AT" dirty="0" smtClean="0"/>
              <a:t>Betriebssysteme</a:t>
            </a:r>
          </a:p>
          <a:p>
            <a:r>
              <a:rPr lang="de-AT" dirty="0" smtClean="0"/>
              <a:t>Mobile Apps</a:t>
            </a:r>
          </a:p>
          <a:p>
            <a:r>
              <a:rPr lang="de-AT" dirty="0" smtClean="0"/>
              <a:t>Marktentwicklung und </a:t>
            </a:r>
            <a:br>
              <a:rPr lang="de-AT" dirty="0" smtClean="0"/>
            </a:br>
            <a:r>
              <a:rPr lang="de-AT" dirty="0" smtClean="0"/>
              <a:t>Prognosen</a:t>
            </a:r>
          </a:p>
          <a:p>
            <a:r>
              <a:rPr lang="de-AT" dirty="0" smtClean="0"/>
              <a:t>Fazit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2603" y="2979174"/>
            <a:ext cx="3741197" cy="28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6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1850" y="1946788"/>
            <a:ext cx="10515600" cy="1760281"/>
          </a:xfrm>
        </p:spPr>
        <p:txBody>
          <a:bodyPr/>
          <a:lstStyle/>
          <a:p>
            <a:r>
              <a:rPr lang="de-AT" dirty="0" smtClean="0"/>
              <a:t>Danke für Ihre Aufmerksamkeit!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>
          <a:xfrm>
            <a:off x="831850" y="3970031"/>
            <a:ext cx="10515600" cy="1132911"/>
          </a:xfrm>
        </p:spPr>
        <p:txBody>
          <a:bodyPr>
            <a:normAutofit/>
          </a:bodyPr>
          <a:lstStyle/>
          <a:p>
            <a:r>
              <a:rPr lang="de-AT" sz="4400" cap="small" dirty="0" smtClean="0">
                <a:latin typeface="+mj-lt"/>
              </a:rPr>
              <a:t>Stellen Sie gerne Fragen!</a:t>
            </a:r>
            <a:endParaRPr lang="de-AT" sz="4400" cap="small" dirty="0">
              <a:latin typeface="+mj-lt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934062" y="3781973"/>
            <a:ext cx="9758519" cy="3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93190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Abbildungsverzeichnis</a:t>
            </a:r>
            <a:endParaRPr lang="de-AT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dirty="0" smtClean="0"/>
              <a:t>Abbildung 1: </a:t>
            </a:r>
          </a:p>
          <a:p>
            <a:r>
              <a:rPr lang="de-AT" dirty="0" smtClean="0">
                <a:hlinkClick r:id="rId2"/>
              </a:rPr>
              <a:t>https://www.techrepublic.com/pictures/photos-apple-ipad-models-through-the-years/</a:t>
            </a:r>
            <a:endParaRPr lang="de-AT" dirty="0" smtClean="0"/>
          </a:p>
          <a:p>
            <a:r>
              <a:rPr lang="de-AT" dirty="0" smtClean="0"/>
              <a:t>Abbildung 2: </a:t>
            </a:r>
            <a:r>
              <a:rPr lang="de-AT" dirty="0" smtClean="0">
                <a:hlinkClick r:id="rId3"/>
              </a:rPr>
              <a:t>https://de.statista.com/statistik/daten/studie/701854/umfrage/marktanteile-der-tablet-betriebssysteme-an-der-internetnutzung-weltweit/</a:t>
            </a:r>
            <a:endParaRPr lang="de-AT" dirty="0" smtClean="0"/>
          </a:p>
          <a:p>
            <a:r>
              <a:rPr lang="de-AT" dirty="0" smtClean="0"/>
              <a:t>Abbildung 3:</a:t>
            </a:r>
          </a:p>
          <a:p>
            <a:r>
              <a:rPr lang="de-AT" dirty="0" smtClean="0">
                <a:hlinkClick r:id="rId4"/>
              </a:rPr>
              <a:t>https://www.idc.com/getdoc.jsp?containerId=prUS44191918</a:t>
            </a:r>
            <a:endParaRPr lang="de-AT" dirty="0" smtClean="0"/>
          </a:p>
          <a:p>
            <a:r>
              <a:rPr lang="de-AT" dirty="0" smtClean="0"/>
              <a:t>Abbildung 4:</a:t>
            </a:r>
          </a:p>
          <a:p>
            <a:r>
              <a:rPr lang="de-AT" dirty="0" smtClean="0">
                <a:hlinkClick r:id="rId5"/>
              </a:rPr>
              <a:t>https://de.statista.com/statistik/daten/studie/290238/umfrage/durchschnittspreise-fuer-tablets-in-deutschland/</a:t>
            </a:r>
            <a:endParaRPr lang="de-AT" dirty="0" smtClean="0"/>
          </a:p>
          <a:p>
            <a:r>
              <a:rPr lang="de-AT" dirty="0" smtClean="0"/>
              <a:t>Abbildung 5:</a:t>
            </a:r>
          </a:p>
          <a:p>
            <a:r>
              <a:rPr lang="de-AT" dirty="0" smtClean="0">
                <a:hlinkClick r:id="rId6"/>
              </a:rPr>
              <a:t>https://de.statista.com/statistik/daten/studie/165462/umfrage/prognose-zum-weltweiten-absatz-von-media-tablets/</a:t>
            </a:r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50860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Geschichte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AT" b="1" dirty="0" smtClean="0"/>
              <a:t>1914</a:t>
            </a:r>
            <a:r>
              <a:rPr lang="de-AT" dirty="0" smtClean="0"/>
              <a:t> - erste Ansätze eines Tablets</a:t>
            </a:r>
          </a:p>
          <a:p>
            <a:pPr>
              <a:lnSpc>
                <a:spcPct val="120000"/>
              </a:lnSpc>
            </a:pPr>
            <a:r>
              <a:rPr lang="de-AT" b="1" dirty="0" smtClean="0"/>
              <a:t>1956</a:t>
            </a:r>
            <a:r>
              <a:rPr lang="de-AT" dirty="0" smtClean="0"/>
              <a:t> - erste Umsetzung der Idee</a:t>
            </a:r>
          </a:p>
          <a:p>
            <a:pPr>
              <a:lnSpc>
                <a:spcPct val="120000"/>
              </a:lnSpc>
            </a:pPr>
            <a:r>
              <a:rPr lang="de-AT" b="1" dirty="0" smtClean="0"/>
              <a:t>1960er </a:t>
            </a:r>
            <a:r>
              <a:rPr lang="de-AT" dirty="0" smtClean="0"/>
              <a:t>- Computer mit intuitiver Benutzeroberfläche</a:t>
            </a:r>
          </a:p>
          <a:p>
            <a:pPr>
              <a:lnSpc>
                <a:spcPct val="120000"/>
              </a:lnSpc>
            </a:pPr>
            <a:r>
              <a:rPr lang="de-AT" b="1" dirty="0" smtClean="0"/>
              <a:t>1993</a:t>
            </a:r>
            <a:r>
              <a:rPr lang="de-AT" dirty="0" smtClean="0"/>
              <a:t> - Newton </a:t>
            </a:r>
            <a:r>
              <a:rPr lang="de-AT" dirty="0" err="1" smtClean="0"/>
              <a:t>MessagePad</a:t>
            </a:r>
            <a:r>
              <a:rPr lang="de-AT" dirty="0" smtClean="0"/>
              <a:t> von Apple</a:t>
            </a:r>
          </a:p>
          <a:p>
            <a:pPr>
              <a:lnSpc>
                <a:spcPct val="120000"/>
              </a:lnSpc>
            </a:pPr>
            <a:r>
              <a:rPr lang="de-AT" b="1" dirty="0" smtClean="0"/>
              <a:t>2002</a:t>
            </a:r>
            <a:r>
              <a:rPr lang="de-AT" dirty="0" smtClean="0"/>
              <a:t> - erster kommerziell erhältlicher Flachrechner von Windows</a:t>
            </a:r>
          </a:p>
          <a:p>
            <a:pPr>
              <a:lnSpc>
                <a:spcPct val="120000"/>
              </a:lnSpc>
            </a:pPr>
            <a:r>
              <a:rPr lang="de-AT" b="1" dirty="0" smtClean="0"/>
              <a:t>2010</a:t>
            </a:r>
            <a:r>
              <a:rPr lang="de-AT" dirty="0" smtClean="0"/>
              <a:t> - Vorstellung des iPads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909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Technische Merkmale - Hardware von Tablets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Eigenschaften</a:t>
            </a:r>
            <a:endParaRPr lang="de-AT" sz="2200" dirty="0" smtClean="0"/>
          </a:p>
          <a:p>
            <a:pPr lvl="1"/>
            <a:r>
              <a:rPr lang="de-AT" dirty="0" smtClean="0"/>
              <a:t>Prozessoren: 2 bis 8 Rechenkerne</a:t>
            </a:r>
          </a:p>
          <a:p>
            <a:pPr lvl="1"/>
            <a:r>
              <a:rPr lang="de-AT" dirty="0" smtClean="0"/>
              <a:t>RAM Arbeitsspeicher - 512 Megabyte bis 3 GB</a:t>
            </a:r>
          </a:p>
          <a:p>
            <a:r>
              <a:rPr lang="de-AT" dirty="0" smtClean="0"/>
              <a:t>Formen von Tablets</a:t>
            </a:r>
          </a:p>
          <a:p>
            <a:pPr lvl="1"/>
            <a:r>
              <a:rPr lang="de-AT" dirty="0" smtClean="0"/>
              <a:t>Gehäuseformen: </a:t>
            </a:r>
            <a:r>
              <a:rPr lang="de-AT" dirty="0" err="1" smtClean="0"/>
              <a:t>Convertible</a:t>
            </a:r>
            <a:r>
              <a:rPr lang="de-AT" dirty="0" smtClean="0"/>
              <a:t>, Slate, Hybrid</a:t>
            </a:r>
          </a:p>
          <a:p>
            <a:r>
              <a:rPr lang="de-AT" dirty="0" smtClean="0"/>
              <a:t>Touchscreen</a:t>
            </a:r>
            <a:endParaRPr lang="de-AT" sz="2200" dirty="0" smtClean="0"/>
          </a:p>
          <a:p>
            <a:pPr lvl="1"/>
            <a:r>
              <a:rPr lang="de-AT" dirty="0" smtClean="0"/>
              <a:t>Eingabe- und Ausgabegerät</a:t>
            </a:r>
          </a:p>
          <a:p>
            <a:pPr lvl="1"/>
            <a:r>
              <a:rPr lang="de-AT" dirty="0" smtClean="0"/>
              <a:t>Berührung steuert Befehle</a:t>
            </a:r>
          </a:p>
          <a:p>
            <a:pPr lvl="1"/>
            <a:r>
              <a:rPr lang="de-AT" dirty="0" smtClean="0"/>
              <a:t>6 bis 12 Zoll groß</a:t>
            </a:r>
          </a:p>
          <a:p>
            <a:pPr lvl="1"/>
            <a:r>
              <a:rPr lang="de-AT" dirty="0" smtClean="0"/>
              <a:t>Unterscheidung: kapazitive und restriktive Bildschirme</a:t>
            </a:r>
          </a:p>
        </p:txBody>
      </p:sp>
    </p:spTree>
    <p:extLst>
      <p:ext uri="{BB962C8B-B14F-4D97-AF65-F5344CB8AC3E}">
        <p14:creationId xmlns:p14="http://schemas.microsoft.com/office/powerpoint/2010/main" val="331846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Technische Merkmale - Software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Programme und Daten</a:t>
            </a:r>
          </a:p>
          <a:p>
            <a:r>
              <a:rPr lang="de-AT" dirty="0" smtClean="0"/>
              <a:t>Bestimmt, was Gerät tut</a:t>
            </a:r>
          </a:p>
          <a:p>
            <a:r>
              <a:rPr lang="de-AT" dirty="0" smtClean="0"/>
              <a:t>Besonderheiten </a:t>
            </a:r>
          </a:p>
          <a:p>
            <a:pPr lvl="1"/>
            <a:r>
              <a:rPr lang="de-AT" dirty="0" smtClean="0"/>
              <a:t>Immaterialität, Abstraktheit, unterschiedliche Bedeutungen</a:t>
            </a:r>
          </a:p>
          <a:p>
            <a:r>
              <a:rPr lang="de-AT" dirty="0" smtClean="0"/>
              <a:t>Unterscheidung </a:t>
            </a:r>
          </a:p>
          <a:p>
            <a:pPr lvl="1"/>
            <a:r>
              <a:rPr lang="de-AT" dirty="0" smtClean="0"/>
              <a:t>Systemsoftware: anwendungsunabhängig</a:t>
            </a:r>
          </a:p>
          <a:p>
            <a:pPr lvl="1"/>
            <a:r>
              <a:rPr lang="de-AT" dirty="0" smtClean="0"/>
              <a:t>Unterstützungssoftware: nicht anwendungsspezifisches Programm</a:t>
            </a:r>
          </a:p>
          <a:p>
            <a:pPr lvl="1"/>
            <a:r>
              <a:rPr lang="de-AT" dirty="0" smtClean="0"/>
              <a:t>Anwendungssoftware: unterstützt Benutzer bei der Ausführung, ermöglicht unmittelbaren nutzen</a:t>
            </a:r>
          </a:p>
        </p:txBody>
      </p:sp>
    </p:spTree>
    <p:extLst>
      <p:ext uri="{BB962C8B-B14F-4D97-AF65-F5344CB8AC3E}">
        <p14:creationId xmlns:p14="http://schemas.microsoft.com/office/powerpoint/2010/main" val="1962565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Betriebssysteme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Operating System</a:t>
            </a:r>
          </a:p>
          <a:p>
            <a:r>
              <a:rPr lang="de-AT" dirty="0" smtClean="0"/>
              <a:t>Zusammenstellung von Computerprogrammen</a:t>
            </a:r>
          </a:p>
          <a:p>
            <a:r>
              <a:rPr lang="de-AT" dirty="0" smtClean="0"/>
              <a:t>Aufgabenbereiche</a:t>
            </a:r>
          </a:p>
          <a:p>
            <a:pPr lvl="1"/>
            <a:r>
              <a:rPr lang="de-AT" dirty="0" smtClean="0"/>
              <a:t>Speicherverwaltung </a:t>
            </a:r>
          </a:p>
          <a:p>
            <a:pPr lvl="1"/>
            <a:r>
              <a:rPr lang="de-AT" dirty="0" smtClean="0"/>
              <a:t>Benutzerkommunikation </a:t>
            </a:r>
          </a:p>
          <a:p>
            <a:pPr lvl="1"/>
            <a:r>
              <a:rPr lang="de-AT" dirty="0" smtClean="0"/>
              <a:t>Ladung, Ausführung und Beendigung von Programmen</a:t>
            </a:r>
          </a:p>
        </p:txBody>
      </p:sp>
    </p:spTree>
    <p:extLst>
      <p:ext uri="{BB962C8B-B14F-4D97-AF65-F5344CB8AC3E}">
        <p14:creationId xmlns:p14="http://schemas.microsoft.com/office/powerpoint/2010/main" val="86829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Betriebssysteme - Anbieter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IOS von Apple</a:t>
            </a:r>
          </a:p>
          <a:p>
            <a:pPr lvl="1"/>
            <a:r>
              <a:rPr lang="de-AT" dirty="0" smtClean="0"/>
              <a:t>Besonderheiten: kein direkter Zugriff auf Dateisystem, </a:t>
            </a:r>
            <a:r>
              <a:rPr lang="de-AT" dirty="0" err="1" smtClean="0"/>
              <a:t>Sandbox</a:t>
            </a:r>
            <a:endParaRPr lang="de-AT" dirty="0" smtClean="0"/>
          </a:p>
          <a:p>
            <a:pPr lvl="1"/>
            <a:r>
              <a:rPr lang="de-AT" dirty="0" smtClean="0"/>
              <a:t>Neuigkeiten: iPad OS </a:t>
            </a:r>
          </a:p>
          <a:p>
            <a:r>
              <a:rPr lang="de-AT" dirty="0" smtClean="0"/>
              <a:t>Android von Open </a:t>
            </a:r>
            <a:r>
              <a:rPr lang="de-AT" dirty="0" err="1" smtClean="0"/>
              <a:t>Handset</a:t>
            </a:r>
            <a:r>
              <a:rPr lang="de-AT" dirty="0" smtClean="0"/>
              <a:t> Alliance (Google)</a:t>
            </a:r>
          </a:p>
          <a:p>
            <a:pPr lvl="1"/>
            <a:r>
              <a:rPr lang="de-AT" dirty="0" smtClean="0"/>
              <a:t>Besonderheiten: individuelle Aufsätze für viele Hersteller, freie Software</a:t>
            </a:r>
          </a:p>
          <a:p>
            <a:pPr lvl="1"/>
            <a:r>
              <a:rPr lang="de-AT" dirty="0" smtClean="0"/>
              <a:t>Neuigkeiten: Beta-Version 10.0</a:t>
            </a:r>
          </a:p>
          <a:p>
            <a:r>
              <a:rPr lang="de-AT" dirty="0"/>
              <a:t>Microsoft Windows</a:t>
            </a:r>
          </a:p>
          <a:p>
            <a:pPr lvl="1"/>
            <a:r>
              <a:rPr lang="de-AT" dirty="0" smtClean="0"/>
              <a:t>Besonderheiten</a:t>
            </a:r>
            <a:r>
              <a:rPr lang="de-AT" dirty="0"/>
              <a:t>: einheitliche Softwareplattform für unterschiedliche Geräte, 			             grafische Benutzeroberfläche passt sich an</a:t>
            </a:r>
          </a:p>
          <a:p>
            <a:pPr lvl="1"/>
            <a:r>
              <a:rPr lang="de-AT" dirty="0"/>
              <a:t>Aktuelle Version: Windows 10</a:t>
            </a:r>
          </a:p>
          <a:p>
            <a:endParaRPr lang="de-AT" dirty="0" smtClean="0"/>
          </a:p>
          <a:p>
            <a:pPr lvl="1"/>
            <a:endParaRPr lang="de-AT" dirty="0" smtClean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283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Betriebssysteme - Marktanteile</a:t>
            </a:r>
            <a:endParaRPr lang="de-AT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177" y="1703448"/>
            <a:ext cx="5952351" cy="4566823"/>
          </a:xfrm>
        </p:spPr>
      </p:pic>
    </p:spTree>
    <p:extLst>
      <p:ext uri="{BB962C8B-B14F-4D97-AF65-F5344CB8AC3E}">
        <p14:creationId xmlns:p14="http://schemas.microsoft.com/office/powerpoint/2010/main" val="742304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Mobile Apps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Anwendungen für mobile Geräte</a:t>
            </a:r>
          </a:p>
          <a:p>
            <a:r>
              <a:rPr lang="de-AT" dirty="0" smtClean="0"/>
              <a:t>Installation durch App-Stores</a:t>
            </a:r>
          </a:p>
          <a:p>
            <a:r>
              <a:rPr lang="de-AT" dirty="0" smtClean="0"/>
              <a:t>Unterscheidung </a:t>
            </a:r>
          </a:p>
          <a:p>
            <a:pPr lvl="1"/>
            <a:r>
              <a:rPr lang="de-AT" dirty="0" smtClean="0"/>
              <a:t>Native Apps </a:t>
            </a:r>
          </a:p>
          <a:p>
            <a:pPr lvl="2"/>
            <a:r>
              <a:rPr lang="de-AT" dirty="0" smtClean="0"/>
              <a:t>Speziell an Ziel-Plattform angepasst</a:t>
            </a:r>
          </a:p>
          <a:p>
            <a:pPr lvl="1"/>
            <a:r>
              <a:rPr lang="de-AT" dirty="0" smtClean="0"/>
              <a:t>Plattformunabhängige Apps </a:t>
            </a:r>
          </a:p>
          <a:p>
            <a:pPr lvl="2"/>
            <a:r>
              <a:rPr lang="de-AT" dirty="0" smtClean="0"/>
              <a:t>Nutzung auf unterschiedlichen Geräten </a:t>
            </a:r>
          </a:p>
          <a:p>
            <a:pPr lvl="2"/>
            <a:r>
              <a:rPr lang="de-AT" dirty="0" smtClean="0"/>
              <a:t>Beispiel: Web-Apps</a:t>
            </a:r>
          </a:p>
          <a:p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42035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562</Words>
  <Application>Microsoft Macintosh PowerPoint</Application>
  <PresentationFormat>Breitbild</PresentationFormat>
  <Paragraphs>144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Calibri</vt:lpstr>
      <vt:lpstr>Calibri Light</vt:lpstr>
      <vt:lpstr>Wingdings</vt:lpstr>
      <vt:lpstr>Arial</vt:lpstr>
      <vt:lpstr>Office-Design</vt:lpstr>
      <vt:lpstr>Markt- und Entwicklungstendenzen: Pads</vt:lpstr>
      <vt:lpstr>Übersicht</vt:lpstr>
      <vt:lpstr>Geschichte</vt:lpstr>
      <vt:lpstr>Technische Merkmale - Hardware von Tablets</vt:lpstr>
      <vt:lpstr>Technische Merkmale - Software</vt:lpstr>
      <vt:lpstr>Betriebssysteme</vt:lpstr>
      <vt:lpstr>Betriebssysteme - Anbieter</vt:lpstr>
      <vt:lpstr>Betriebssysteme - Marktanteile</vt:lpstr>
      <vt:lpstr>Mobile Apps</vt:lpstr>
      <vt:lpstr>Mobile Apps</vt:lpstr>
      <vt:lpstr>Marktentwicklung und Prognosen -  2010 bis 2011</vt:lpstr>
      <vt:lpstr>Marktentwicklung und Prognosen -  2012 bis 2013</vt:lpstr>
      <vt:lpstr>Marktentwicklung und Prognosen -  2014 bis 2017</vt:lpstr>
      <vt:lpstr>Marktentwicklung und Prognosen - 2018</vt:lpstr>
      <vt:lpstr>Marktentwicklung und Prognosen - 2019</vt:lpstr>
      <vt:lpstr>Marktentwicklung und Prognosen</vt:lpstr>
      <vt:lpstr>Marktentwicklung und Prognosen - Preisentwicklung</vt:lpstr>
      <vt:lpstr>Marktentwicklung und Prognosen - Trends</vt:lpstr>
      <vt:lpstr>Fazit</vt:lpstr>
      <vt:lpstr>Danke für Ihre Aufmerksamkeit!</vt:lpstr>
      <vt:lpstr>Abbildungsverzeichnis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Kolitsch Carina</dc:creator>
  <cp:lastModifiedBy>Kolitsch Carina</cp:lastModifiedBy>
  <cp:revision>27</cp:revision>
  <cp:lastPrinted>2019-06-19T14:22:18Z</cp:lastPrinted>
  <dcterms:created xsi:type="dcterms:W3CDTF">2019-06-19T11:29:39Z</dcterms:created>
  <dcterms:modified xsi:type="dcterms:W3CDTF">2019-06-19T16:17:34Z</dcterms:modified>
</cp:coreProperties>
</file>