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67"/>
    <p:restoredTop sz="94673"/>
  </p:normalViewPr>
  <p:slideViewPr>
    <p:cSldViewPr snapToGrid="0" snapToObjects="1">
      <p:cViewPr varScale="1">
        <p:scale>
          <a:sx n="107" d="100"/>
          <a:sy n="107" d="100"/>
        </p:scale>
        <p:origin x="7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437846-E579-4940-A613-63C27F3DD2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4912EBD-D8AA-1247-8D5F-FBA9E09FAD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FD9BDF-72C8-5D4F-985E-9F51A7D06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1A11-3795-AA47-A7AE-2DA827C06376}" type="datetimeFigureOut">
              <a:rPr lang="de-DE" smtClean="0"/>
              <a:t>19.06.19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86A68DA-A887-B741-BF51-2FF8BF336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39F587-E336-F74A-8AF5-DD5CF4A6F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8378-B0C1-1C4A-B946-2E274104B4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2431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D6A2AE-8B0F-854A-8D92-1848C05B6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1AD8878-900B-AE49-9905-650C7B11D7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D08178-FC0A-274F-AA2A-AB3D704EB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1A11-3795-AA47-A7AE-2DA827C06376}" type="datetimeFigureOut">
              <a:rPr lang="de-DE" smtClean="0"/>
              <a:t>19.06.19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85ED75-0083-634D-927E-FAEA534BA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F399B63-A6F3-B047-A4C5-234396EB0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8378-B0C1-1C4A-B946-2E274104B4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7218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B280725-4DB2-B043-9FF8-1EC63567F2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42E39D6-DAB7-DE47-A0BA-9831B07A29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B4C8008-F8AD-E245-A7B6-D27FBB6E5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1A11-3795-AA47-A7AE-2DA827C06376}" type="datetimeFigureOut">
              <a:rPr lang="de-DE" smtClean="0"/>
              <a:t>19.06.19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52C7B26-9629-6445-82E5-928CCF24E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B5EA396-2D2B-5048-9A29-8606DB00F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8378-B0C1-1C4A-B946-2E274104B4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6900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FCE344-CFA0-6C49-9BAA-41A52072D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D918607-DEF8-7442-97F8-A1552CD4E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07D394-5E52-D645-8486-F6AD903F2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1A11-3795-AA47-A7AE-2DA827C06376}" type="datetimeFigureOut">
              <a:rPr lang="de-DE" smtClean="0"/>
              <a:t>19.06.19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23501DE-214D-DF40-BADF-F5B31E8B4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D5E08A-90FA-614C-BAED-E476F7F3E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8378-B0C1-1C4A-B946-2E274104B4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4783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F6E863-AA41-D844-A39F-8C271A6AE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B19C9A-52F9-B241-B833-5D0EA9C1EF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2F7BB0-9675-C449-BB58-F119D5D51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1A11-3795-AA47-A7AE-2DA827C06376}" type="datetimeFigureOut">
              <a:rPr lang="de-DE" smtClean="0"/>
              <a:t>19.06.19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9E637FD-26F9-6441-BB7C-CF8F4C1C7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BF4CE9-8DB2-364E-94B4-D6B9331C3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8378-B0C1-1C4A-B946-2E274104B4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456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1FDE9E-01EF-EE4B-8AD0-9AC9C4AB6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29AF67D-72D1-B244-BF30-55710AD069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106CA1A-4152-1E40-8035-6C6402E156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CE0F526-5FF8-654D-8D3B-AED02FC60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1A11-3795-AA47-A7AE-2DA827C06376}" type="datetimeFigureOut">
              <a:rPr lang="de-DE" smtClean="0"/>
              <a:t>19.06.19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F1D9B2A-4DC9-CA4B-8928-3732FC927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FEE1A89-FDEC-8F42-B6BB-8AC04CFC5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8378-B0C1-1C4A-B946-2E274104B4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7174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AE745A-B3D7-294B-B47F-87E7E99B6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CA48B38-7D5F-744E-B30B-B1E4566E4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52C703F-8032-114B-BD6C-AEA688F2F6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C1B4CA1-8946-8A44-B3D2-3536CC963A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A6E3B87-60EF-5E42-83AF-3EA67F2AC6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E818E6A-3764-C041-8325-66F529F51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1A11-3795-AA47-A7AE-2DA827C06376}" type="datetimeFigureOut">
              <a:rPr lang="de-DE" smtClean="0"/>
              <a:t>19.06.19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FB33C7F-B3D2-F843-9121-558311004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394EB0C-3A35-3C40-9763-D85AB6018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8378-B0C1-1C4A-B946-2E274104B4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0994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B76AE4-B962-704B-9B71-C56D0CE31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A6417ED-49A6-A242-A852-6949EB388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1A11-3795-AA47-A7AE-2DA827C06376}" type="datetimeFigureOut">
              <a:rPr lang="de-DE" smtClean="0"/>
              <a:t>19.06.19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6AD5C73-30E4-A345-8AB6-972FCCCFB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8768017-2062-1E40-8C16-FAF6FD79F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8378-B0C1-1C4A-B946-2E274104B4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191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AF2DDBA-61E5-6E47-94D2-E375A0341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1A11-3795-AA47-A7AE-2DA827C06376}" type="datetimeFigureOut">
              <a:rPr lang="de-DE" smtClean="0"/>
              <a:t>19.06.19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909646D-2836-C94D-AF7C-5F0CB25F6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9E4EAE7-4BF6-9D49-98EA-EBD184BD1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8378-B0C1-1C4A-B946-2E274104B4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4361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9538F2-430B-A046-B5A8-081B492EB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0AC3E80-EAD3-1A44-A83D-221B60D37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99AB74-2CF6-DE44-9FDA-D82A844D80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DB35020-2ECF-A044-A71D-294869A81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1A11-3795-AA47-A7AE-2DA827C06376}" type="datetimeFigureOut">
              <a:rPr lang="de-DE" smtClean="0"/>
              <a:t>19.06.19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AF8D740-4457-574D-9FC9-886AB6C99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4B2CDC2-64E9-A948-87D0-55E8E6CF1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8378-B0C1-1C4A-B946-2E274104B4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4873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097F8D-09DF-8D4D-A7DD-080714E13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CEC6F58-B69B-FC4E-8D64-36D19E86B4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007C105-2711-3741-A53C-C326F7050C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1DAAC10-5AF1-5F4F-9388-767162523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1A11-3795-AA47-A7AE-2DA827C06376}" type="datetimeFigureOut">
              <a:rPr lang="de-DE" smtClean="0"/>
              <a:t>19.06.19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292A6AA-0CD1-E14C-A40A-59A7E35B3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4EDBBAC-0EFB-AE41-8777-EC38D7496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8378-B0C1-1C4A-B946-2E274104B4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0186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1AA94BB-4E37-EC40-B9FA-5D80E4F30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2456B5E-39B2-D349-90A8-3B5BE49CC9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08BB85-21DE-A14A-83ED-7F6FF45939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A1A11-3795-AA47-A7AE-2DA827C06376}" type="datetimeFigureOut">
              <a:rPr lang="de-DE" smtClean="0"/>
              <a:t>19.06.19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44E4F0-22BB-954F-B289-1F3C88F24A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4C1708-C02B-BE46-812A-85970640AF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D8378-B0C1-1C4A-B946-2E274104B4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1706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463354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0428066-C88A-3540-B04B-8F2E7DC133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6073" y="4756638"/>
            <a:ext cx="11139854" cy="930447"/>
          </a:xfrm>
        </p:spPr>
        <p:txBody>
          <a:bodyPr>
            <a:normAutofit/>
          </a:bodyPr>
          <a:lstStyle/>
          <a:p>
            <a:r>
              <a:rPr lang="de-DE" sz="5400" dirty="0" err="1">
                <a:solidFill>
                  <a:srgbClr val="FFFFFF"/>
                </a:solidFill>
              </a:rPr>
              <a:t>LineageOS</a:t>
            </a:r>
            <a:endParaRPr lang="de-DE" sz="5400" dirty="0">
              <a:solidFill>
                <a:srgbClr val="FFFFFF"/>
              </a:solidFill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54FF095-92D7-B049-BB6F-ABA2A03C3B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815698"/>
            <a:ext cx="9144000" cy="420001"/>
          </a:xfrm>
        </p:spPr>
        <p:txBody>
          <a:bodyPr>
            <a:normAutofit/>
          </a:bodyPr>
          <a:lstStyle/>
          <a:p>
            <a:r>
              <a:rPr lang="de-DE" sz="2000" dirty="0">
                <a:solidFill>
                  <a:schemeClr val="bg1"/>
                </a:solidFill>
              </a:rPr>
              <a:t>Richard Lichtenberg 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09029963-CC07-DB42-BD1D-D66F2DA44B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2959" y="307731"/>
            <a:ext cx="7650982" cy="3997637"/>
          </a:xfrm>
          <a:prstGeom prst="rect">
            <a:avLst/>
          </a:prstGeom>
        </p:spPr>
      </p:pic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573869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451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D3B803-6939-E34E-947B-B4917B597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Diskussionsrunde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12A2905-D057-A944-B252-8A996BBDA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Wie steht ihr zu der Datensammlung durch Google? Unternehmt ihr etwas um diese zu verhindern oder einzuschränken?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71270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FE7C6A0-AD1B-484C-A6A6-218F84F3F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ctr"/>
            <a:r>
              <a:rPr lang="de-DE" dirty="0">
                <a:solidFill>
                  <a:schemeClr val="accent1"/>
                </a:solidFill>
              </a:rPr>
              <a:t>Überblick zur Präsentation: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Inhaltsplatzhalter 2">
            <a:extLst>
              <a:ext uri="{FF2B5EF4-FFF2-40B4-BE49-F238E27FC236}">
                <a16:creationId xmlns:a16="http://schemas.microsoft.com/office/drawing/2014/main" id="{32251324-4046-CA47-909E-B02639203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3482" y="1384007"/>
            <a:ext cx="6377769" cy="4930246"/>
          </a:xfrm>
        </p:spPr>
        <p:txBody>
          <a:bodyPr anchor="ctr">
            <a:normAutofit/>
          </a:bodyPr>
          <a:lstStyle/>
          <a:p>
            <a:r>
              <a:rPr lang="de-DE" sz="2400" dirty="0"/>
              <a:t>Eckdaten und Geschichte des Betriebssystems</a:t>
            </a:r>
          </a:p>
          <a:p>
            <a:r>
              <a:rPr lang="de-DE" sz="2400" dirty="0"/>
              <a:t>Motivation der Entwickler</a:t>
            </a:r>
          </a:p>
          <a:p>
            <a:r>
              <a:rPr lang="de-DE" sz="2400" dirty="0"/>
              <a:t>Unterschiede zwischen </a:t>
            </a:r>
            <a:r>
              <a:rPr lang="de-DE" sz="2400" dirty="0" err="1"/>
              <a:t>LineageOS</a:t>
            </a:r>
            <a:r>
              <a:rPr lang="de-DE" sz="2400" dirty="0"/>
              <a:t> und Android</a:t>
            </a:r>
          </a:p>
          <a:p>
            <a:r>
              <a:rPr lang="de-DE" sz="2400" dirty="0"/>
              <a:t>Marktsituation </a:t>
            </a:r>
          </a:p>
          <a:p>
            <a:r>
              <a:rPr lang="de-DE" sz="2400" dirty="0"/>
              <a:t>Installation und Praxis </a:t>
            </a:r>
            <a:r>
              <a:rPr lang="de-DE" sz="2400" dirty="0">
                <a:sym typeface="Wingdings" pitchFamily="2" charset="2"/>
              </a:rPr>
              <a:t> Fokus auf Root Access</a:t>
            </a:r>
          </a:p>
          <a:p>
            <a:r>
              <a:rPr lang="de-DE" sz="2400" dirty="0">
                <a:sym typeface="Wingdings" pitchFamily="2" charset="2"/>
              </a:rPr>
              <a:t>Ausblick in die Zukunft</a:t>
            </a:r>
          </a:p>
          <a:p>
            <a:r>
              <a:rPr lang="de-DE" sz="2400" dirty="0">
                <a:sym typeface="Wingdings" pitchFamily="2" charset="2"/>
              </a:rPr>
              <a:t>Diskussionsrunde</a:t>
            </a:r>
          </a:p>
          <a:p>
            <a:endParaRPr lang="de-DE" sz="2400" dirty="0">
              <a:sym typeface="Wingdings" pitchFamily="2" charset="2"/>
            </a:endParaRPr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333462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D78B1F3-0D44-ED41-959E-DF9AE84BD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ctr"/>
            <a:r>
              <a:rPr lang="de-DE" sz="3700" dirty="0">
                <a:solidFill>
                  <a:schemeClr val="accent1"/>
                </a:solidFill>
              </a:rPr>
              <a:t>Eckdaten und Geschichte des Betriebssystems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2F7DC29-5A18-4046-B557-CE00A452D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1385293"/>
            <a:ext cx="6377769" cy="4930246"/>
          </a:xfrm>
        </p:spPr>
        <p:txBody>
          <a:bodyPr anchor="ctr">
            <a:normAutofit/>
          </a:bodyPr>
          <a:lstStyle/>
          <a:p>
            <a:r>
              <a:rPr lang="de-DE" sz="2400" dirty="0"/>
              <a:t>Modifikation des Betriebssystems Android</a:t>
            </a:r>
          </a:p>
          <a:p>
            <a:r>
              <a:rPr lang="de-DE" sz="2400" dirty="0"/>
              <a:t>1,8 Mio. weltweite Installationen</a:t>
            </a:r>
          </a:p>
          <a:p>
            <a:r>
              <a:rPr lang="de-DE" sz="2400" dirty="0"/>
              <a:t>Gründung </a:t>
            </a:r>
            <a:r>
              <a:rPr lang="de-DE" sz="2400" dirty="0" err="1"/>
              <a:t>CyanogenMod</a:t>
            </a:r>
            <a:r>
              <a:rPr lang="de-DE" sz="2400" dirty="0"/>
              <a:t> 2009 durch Steve </a:t>
            </a:r>
            <a:r>
              <a:rPr lang="de-DE" sz="2400" dirty="0" err="1"/>
              <a:t>Kondik</a:t>
            </a:r>
            <a:endParaRPr lang="de-DE" sz="2400" dirty="0"/>
          </a:p>
          <a:p>
            <a:r>
              <a:rPr lang="de-DE" sz="2400" dirty="0"/>
              <a:t>Versuch der Kommerzialisierung in 2013</a:t>
            </a:r>
          </a:p>
          <a:p>
            <a:pPr marL="0" indent="0">
              <a:buNone/>
            </a:pPr>
            <a:r>
              <a:rPr lang="de-DE" sz="2400" dirty="0">
                <a:sym typeface="Wingdings" pitchFamily="2" charset="2"/>
              </a:rPr>
              <a:t>    Schlägt fehl</a:t>
            </a:r>
          </a:p>
          <a:p>
            <a:r>
              <a:rPr lang="de-DE" sz="2400" dirty="0">
                <a:sym typeface="Wingdings" pitchFamily="2" charset="2"/>
              </a:rPr>
              <a:t>Dezember 2016  Einstellung </a:t>
            </a:r>
            <a:r>
              <a:rPr lang="de-DE" sz="2400" dirty="0" err="1">
                <a:sym typeface="Wingdings" pitchFamily="2" charset="2"/>
              </a:rPr>
              <a:t>CyanogenMod</a:t>
            </a:r>
            <a:endParaRPr lang="de-DE" sz="2400" dirty="0">
              <a:sym typeface="Wingdings" pitchFamily="2" charset="2"/>
            </a:endParaRPr>
          </a:p>
          <a:p>
            <a:r>
              <a:rPr lang="de-DE" sz="2400" dirty="0">
                <a:sym typeface="Wingdings" pitchFamily="2" charset="2"/>
              </a:rPr>
              <a:t>Dezember 2016  Entstehung von </a:t>
            </a:r>
            <a:r>
              <a:rPr lang="de-DE" sz="2400" dirty="0" err="1">
                <a:sym typeface="Wingdings" pitchFamily="2" charset="2"/>
              </a:rPr>
              <a:t>LineageOS</a:t>
            </a:r>
            <a:endParaRPr lang="de-DE" sz="2400" dirty="0"/>
          </a:p>
          <a:p>
            <a:pPr marL="0" indent="0">
              <a:buNone/>
            </a:pPr>
            <a:endParaRPr lang="de-DE" sz="2400" dirty="0"/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4185161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99652EE-F692-6745-B710-B1532239B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ctr"/>
            <a:r>
              <a:rPr lang="de-DE" dirty="0">
                <a:solidFill>
                  <a:schemeClr val="accent1"/>
                </a:solidFill>
              </a:rPr>
              <a:t>Motivation der Entwickler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118399E-B34D-F143-8B0E-BBE1555D5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1595307"/>
            <a:ext cx="6377769" cy="4930246"/>
          </a:xfrm>
        </p:spPr>
        <p:txBody>
          <a:bodyPr anchor="ctr">
            <a:normAutofit/>
          </a:bodyPr>
          <a:lstStyle/>
          <a:p>
            <a:r>
              <a:rPr lang="de-DE" sz="2400" dirty="0"/>
              <a:t>Android </a:t>
            </a:r>
            <a:r>
              <a:rPr lang="de-DE" sz="2400" dirty="0">
                <a:sym typeface="Wingdings" pitchFamily="2" charset="2"/>
              </a:rPr>
              <a:t> Durch Google vorgegeben was Betriebssystem kann</a:t>
            </a:r>
          </a:p>
          <a:p>
            <a:r>
              <a:rPr lang="de-DE" sz="2400" dirty="0" err="1">
                <a:sym typeface="Wingdings" pitchFamily="2" charset="2"/>
              </a:rPr>
              <a:t>LineageOS</a:t>
            </a:r>
            <a:r>
              <a:rPr lang="de-DE" sz="2400" dirty="0">
                <a:sym typeface="Wingdings" pitchFamily="2" charset="2"/>
              </a:rPr>
              <a:t>  Keine </a:t>
            </a:r>
            <a:r>
              <a:rPr lang="de-DE" sz="2400" dirty="0" err="1">
                <a:sym typeface="Wingdings" pitchFamily="2" charset="2"/>
              </a:rPr>
              <a:t>Bloatware</a:t>
            </a:r>
            <a:r>
              <a:rPr lang="de-DE" sz="2400" dirty="0">
                <a:sym typeface="Wingdings" pitchFamily="2" charset="2"/>
              </a:rPr>
              <a:t>, keine Spyware</a:t>
            </a:r>
          </a:p>
          <a:p>
            <a:r>
              <a:rPr lang="de-DE" sz="2400" dirty="0">
                <a:sym typeface="Wingdings" pitchFamily="2" charset="2"/>
              </a:rPr>
              <a:t>Zusätzliche Einstellungen</a:t>
            </a:r>
          </a:p>
          <a:p>
            <a:r>
              <a:rPr lang="de-DE" sz="2400" dirty="0">
                <a:sym typeface="Wingdings" pitchFamily="2" charset="2"/>
              </a:rPr>
              <a:t>Verzicht auf unnötige Hintergrunddienste</a:t>
            </a:r>
          </a:p>
          <a:p>
            <a:r>
              <a:rPr lang="de-DE" sz="2400" dirty="0">
                <a:sym typeface="Wingdings" pitchFamily="2" charset="2"/>
              </a:rPr>
              <a:t>Updates auch für ältere Smartphones</a:t>
            </a:r>
          </a:p>
          <a:p>
            <a:r>
              <a:rPr lang="de-DE" sz="2400" dirty="0">
                <a:sym typeface="Wingdings" pitchFamily="2" charset="2"/>
              </a:rPr>
              <a:t>Kontrolle über das Betriebssystem </a:t>
            </a:r>
          </a:p>
          <a:p>
            <a:pPr marL="0" indent="0">
              <a:buNone/>
            </a:pPr>
            <a:endParaRPr lang="de-DE" sz="2400" dirty="0">
              <a:sym typeface="Wingdings" pitchFamily="2" charset="2"/>
            </a:endParaRPr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989611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954540F-8CB0-5A4C-9CDD-E3C2311A6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ctr"/>
            <a:r>
              <a:rPr lang="de-DE" dirty="0">
                <a:solidFill>
                  <a:schemeClr val="accent1"/>
                </a:solidFill>
              </a:rPr>
              <a:t>Unterschiede </a:t>
            </a:r>
            <a:r>
              <a:rPr lang="de-DE" dirty="0" err="1">
                <a:solidFill>
                  <a:schemeClr val="accent1"/>
                </a:solidFill>
              </a:rPr>
              <a:t>LineageOS</a:t>
            </a:r>
            <a:r>
              <a:rPr lang="de-DE" dirty="0">
                <a:solidFill>
                  <a:schemeClr val="accent1"/>
                </a:solidFill>
              </a:rPr>
              <a:t> und Android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B04C33D-ECD5-5043-B450-C1C58A976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de-DE" sz="2400" dirty="0"/>
              <a:t>Benutzeroberfläche</a:t>
            </a:r>
          </a:p>
          <a:p>
            <a:r>
              <a:rPr lang="de-DE" sz="2400" dirty="0"/>
              <a:t>Vorinstallierte Apps</a:t>
            </a:r>
          </a:p>
          <a:p>
            <a:r>
              <a:rPr lang="de-DE" sz="2400" dirty="0"/>
              <a:t>Weitere Features</a:t>
            </a:r>
          </a:p>
          <a:p>
            <a:r>
              <a:rPr lang="de-DE" sz="2400" dirty="0"/>
              <a:t>Sicherheit  </a:t>
            </a:r>
            <a:r>
              <a:rPr lang="de-DE" sz="2400" dirty="0">
                <a:sym typeface="Wingdings" pitchFamily="2" charset="2"/>
              </a:rPr>
              <a:t> Trust (Privacy </a:t>
            </a:r>
            <a:r>
              <a:rPr lang="de-DE" sz="2400" dirty="0" err="1">
                <a:sym typeface="Wingdings" pitchFamily="2" charset="2"/>
              </a:rPr>
              <a:t>Guard</a:t>
            </a:r>
            <a:r>
              <a:rPr lang="de-DE" sz="2400" dirty="0">
                <a:sym typeface="Wingdings" pitchFamily="2" charset="2"/>
              </a:rPr>
              <a:t>) </a:t>
            </a:r>
          </a:p>
          <a:p>
            <a:pPr marL="0" indent="0">
              <a:buNone/>
            </a:pPr>
            <a:r>
              <a:rPr lang="de-DE" sz="2400" dirty="0">
                <a:sym typeface="Wingdings" pitchFamily="2" charset="2"/>
              </a:rPr>
              <a:t>                        Schutz vor Zugriff dritter Parteien</a:t>
            </a:r>
          </a:p>
          <a:p>
            <a:pPr marL="0" indent="0">
              <a:buNone/>
            </a:pPr>
            <a:r>
              <a:rPr lang="de-DE" sz="2400" dirty="0">
                <a:sym typeface="Wingdings" pitchFamily="2" charset="2"/>
              </a:rPr>
              <a:t>                        </a:t>
            </a:r>
            <a:r>
              <a:rPr lang="de-DE" sz="2400" dirty="0" err="1">
                <a:sym typeface="Wingdings" pitchFamily="2" charset="2"/>
              </a:rPr>
              <a:t>Jelly</a:t>
            </a:r>
            <a:r>
              <a:rPr lang="de-DE" sz="2400" dirty="0">
                <a:sym typeface="Wingdings" pitchFamily="2" charset="2"/>
              </a:rPr>
              <a:t> Browser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430853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18E7B5-F1DE-8C47-A62D-1567BD01C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ctr"/>
            <a:r>
              <a:rPr lang="de-DE" sz="4100" dirty="0">
                <a:solidFill>
                  <a:schemeClr val="accent1"/>
                </a:solidFill>
              </a:rPr>
              <a:t>Marktsituation 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3704382-748D-FF46-A41D-593968519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3482" y="2131591"/>
            <a:ext cx="6377769" cy="4930246"/>
          </a:xfrm>
        </p:spPr>
        <p:txBody>
          <a:bodyPr anchor="ctr">
            <a:normAutofit/>
          </a:bodyPr>
          <a:lstStyle/>
          <a:p>
            <a:r>
              <a:rPr lang="de-DE" sz="2400" dirty="0"/>
              <a:t>Zwischenzeitlich unübersichtlicher Markt</a:t>
            </a:r>
          </a:p>
          <a:p>
            <a:r>
              <a:rPr lang="de-DE" sz="2400" dirty="0"/>
              <a:t>Angebot nachgelassen</a:t>
            </a:r>
          </a:p>
          <a:p>
            <a:r>
              <a:rPr lang="de-DE" sz="2400" dirty="0"/>
              <a:t>Weiterhin viele Anbieter </a:t>
            </a:r>
            <a:r>
              <a:rPr lang="de-DE" sz="2400" dirty="0">
                <a:sym typeface="Wingdings" pitchFamily="2" charset="2"/>
              </a:rPr>
              <a:t> </a:t>
            </a:r>
            <a:r>
              <a:rPr lang="de-DE" sz="2400" dirty="0" err="1">
                <a:sym typeface="Wingdings" pitchFamily="2" charset="2"/>
              </a:rPr>
              <a:t>Resurrection</a:t>
            </a:r>
            <a:r>
              <a:rPr lang="de-DE" sz="2400" dirty="0">
                <a:sym typeface="Wingdings" pitchFamily="2" charset="2"/>
              </a:rPr>
              <a:t> Remix</a:t>
            </a:r>
          </a:p>
          <a:p>
            <a:pPr marL="0" indent="0">
              <a:buNone/>
            </a:pPr>
            <a:r>
              <a:rPr lang="de-DE" sz="2400" dirty="0">
                <a:sym typeface="Wingdings" pitchFamily="2" charset="2"/>
              </a:rPr>
              <a:t>                                                 </a:t>
            </a:r>
            <a:r>
              <a:rPr lang="de-DE" sz="2400" dirty="0" err="1">
                <a:sym typeface="Wingdings" pitchFamily="2" charset="2"/>
              </a:rPr>
              <a:t>Flyme</a:t>
            </a:r>
            <a:r>
              <a:rPr lang="de-DE" sz="2400" dirty="0">
                <a:sym typeface="Wingdings" pitchFamily="2" charset="2"/>
              </a:rPr>
              <a:t> OS</a:t>
            </a:r>
          </a:p>
          <a:p>
            <a:pPr marL="0" indent="0">
              <a:buNone/>
            </a:pPr>
            <a:r>
              <a:rPr lang="de-DE" sz="2400" dirty="0">
                <a:sym typeface="Wingdings" pitchFamily="2" charset="2"/>
              </a:rPr>
              <a:t>                                                 </a:t>
            </a:r>
            <a:r>
              <a:rPr lang="de-DE" sz="2400" dirty="0" err="1">
                <a:sym typeface="Wingdings" pitchFamily="2" charset="2"/>
              </a:rPr>
              <a:t>LineageOS</a:t>
            </a:r>
            <a:endParaRPr lang="de-DE" sz="2400" dirty="0">
              <a:sym typeface="Wingdings" pitchFamily="2" charset="2"/>
            </a:endParaRPr>
          </a:p>
          <a:p>
            <a:pPr marL="0" indent="0">
              <a:buNone/>
            </a:pPr>
            <a:endParaRPr lang="de-DE" sz="2400" dirty="0">
              <a:sym typeface="Wingdings" pitchFamily="2" charset="2"/>
            </a:endParaRPr>
          </a:p>
          <a:p>
            <a:pPr marL="0" indent="0">
              <a:buNone/>
            </a:pPr>
            <a:endParaRPr lang="de-DE" sz="2400" dirty="0">
              <a:sym typeface="Wingdings" pitchFamily="2" charset="2"/>
            </a:endParaRPr>
          </a:p>
          <a:p>
            <a:endParaRPr lang="de-DE" sz="2400" dirty="0">
              <a:sym typeface="Wingdings" pitchFamily="2" charset="2"/>
            </a:endParaRPr>
          </a:p>
          <a:p>
            <a:pPr marL="0" indent="0">
              <a:buNone/>
            </a:pPr>
            <a:r>
              <a:rPr lang="de-DE" sz="2400" dirty="0">
                <a:sym typeface="Wingdings" pitchFamily="2" charset="2"/>
              </a:rPr>
              <a:t>                                                </a:t>
            </a:r>
            <a:endParaRPr lang="de-DE" sz="2400" dirty="0"/>
          </a:p>
          <a:p>
            <a:pPr marL="0" indent="0">
              <a:buNone/>
            </a:pPr>
            <a:endParaRPr lang="de-DE" sz="2400" dirty="0"/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67760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DDBDDAF-321A-7944-8BD5-081C2190F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ctr"/>
            <a:r>
              <a:rPr lang="de-DE" dirty="0">
                <a:solidFill>
                  <a:schemeClr val="accent1"/>
                </a:solidFill>
              </a:rPr>
              <a:t>Installation (Root Access)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7B3325A-93A3-4F4B-B077-A8B2031008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1186248"/>
            <a:ext cx="6441612" cy="6043690"/>
          </a:xfrm>
        </p:spPr>
        <p:txBody>
          <a:bodyPr anchor="ctr">
            <a:normAutofit/>
          </a:bodyPr>
          <a:lstStyle/>
          <a:p>
            <a:r>
              <a:rPr lang="de-DE" sz="2400" dirty="0"/>
              <a:t>User ist Gast und nicht kein Administrator  </a:t>
            </a:r>
          </a:p>
          <a:p>
            <a:r>
              <a:rPr lang="de-DE" sz="2400" dirty="0"/>
              <a:t>Vorteile     </a:t>
            </a:r>
            <a:r>
              <a:rPr lang="de-DE" sz="2400" dirty="0">
                <a:sym typeface="Wingdings" pitchFamily="2" charset="2"/>
              </a:rPr>
              <a:t> Befreiung von </a:t>
            </a:r>
            <a:r>
              <a:rPr lang="de-DE" sz="2400" dirty="0" err="1">
                <a:sym typeface="Wingdings" pitchFamily="2" charset="2"/>
              </a:rPr>
              <a:t>Bloatware</a:t>
            </a:r>
            <a:r>
              <a:rPr lang="de-DE" sz="2400" dirty="0">
                <a:sym typeface="Wingdings" pitchFamily="2" charset="2"/>
              </a:rPr>
              <a:t> und </a:t>
            </a:r>
          </a:p>
          <a:p>
            <a:r>
              <a:rPr lang="de-DE" sz="2400" dirty="0">
                <a:sym typeface="Wingdings" pitchFamily="2" charset="2"/>
              </a:rPr>
              <a:t>                     Anpassung des Betriebssystems</a:t>
            </a:r>
          </a:p>
          <a:p>
            <a:r>
              <a:rPr lang="de-DE" sz="2400" dirty="0">
                <a:sym typeface="Wingdings" pitchFamily="2" charset="2"/>
              </a:rPr>
              <a:t>                    Installation von Custom ROMs </a:t>
            </a:r>
          </a:p>
          <a:p>
            <a:r>
              <a:rPr lang="de-DE" sz="2400" dirty="0">
                <a:sym typeface="Wingdings" pitchFamily="2" charset="2"/>
              </a:rPr>
              <a:t>                    Installation neuer Updates </a:t>
            </a:r>
          </a:p>
          <a:p>
            <a:r>
              <a:rPr lang="de-DE" sz="2400" dirty="0">
                <a:sym typeface="Wingdings" pitchFamily="2" charset="2"/>
              </a:rPr>
              <a:t>Nachteile   Verlust der Garantie</a:t>
            </a:r>
          </a:p>
          <a:p>
            <a:r>
              <a:rPr lang="de-DE" sz="2400" dirty="0">
                <a:sym typeface="Wingdings" pitchFamily="2" charset="2"/>
              </a:rPr>
              <a:t>                    Verweigerung von Diensten</a:t>
            </a:r>
          </a:p>
          <a:p>
            <a:r>
              <a:rPr lang="de-DE" sz="2400" dirty="0">
                <a:sym typeface="Wingdings" pitchFamily="2" charset="2"/>
              </a:rPr>
              <a:t>                    Malware</a:t>
            </a:r>
          </a:p>
          <a:p>
            <a:r>
              <a:rPr lang="de-DE" sz="2400" dirty="0">
                <a:sym typeface="Wingdings" pitchFamily="2" charset="2"/>
              </a:rPr>
              <a:t>                    „</a:t>
            </a:r>
            <a:r>
              <a:rPr lang="de-DE" sz="2400" dirty="0" err="1">
                <a:sym typeface="Wingdings" pitchFamily="2" charset="2"/>
              </a:rPr>
              <a:t>Bricking</a:t>
            </a:r>
            <a:r>
              <a:rPr lang="de-DE" sz="2400" dirty="0">
                <a:sym typeface="Wingdings" pitchFamily="2" charset="2"/>
              </a:rPr>
              <a:t>“</a:t>
            </a:r>
          </a:p>
          <a:p>
            <a:pPr marL="0" indent="0">
              <a:buNone/>
            </a:pPr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544850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D317F0C-0FE8-2046-BA01-769EFE44D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ctr"/>
            <a:r>
              <a:rPr lang="de-DE" dirty="0">
                <a:solidFill>
                  <a:schemeClr val="accent1"/>
                </a:solidFill>
              </a:rPr>
              <a:t>Root Access aktivieren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C1D9392-EF22-3D49-877F-F750F07D0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1242846"/>
            <a:ext cx="6377769" cy="4930246"/>
          </a:xfrm>
        </p:spPr>
        <p:txBody>
          <a:bodyPr anchor="ctr">
            <a:normAutofit/>
          </a:bodyPr>
          <a:lstStyle/>
          <a:p>
            <a:r>
              <a:rPr lang="de-DE" sz="2400" dirty="0"/>
              <a:t>Download SU (</a:t>
            </a:r>
            <a:r>
              <a:rPr lang="de-DE" sz="2400" dirty="0" err="1"/>
              <a:t>SuperUser</a:t>
            </a:r>
            <a:r>
              <a:rPr lang="de-DE" sz="2400" dirty="0"/>
              <a:t>) (Computer)</a:t>
            </a:r>
          </a:p>
          <a:p>
            <a:r>
              <a:rPr lang="de-DE" sz="2400" dirty="0"/>
              <a:t>Start des Systems in TWRP </a:t>
            </a:r>
            <a:r>
              <a:rPr lang="de-DE" sz="2400" dirty="0" err="1"/>
              <a:t>Recovery</a:t>
            </a:r>
            <a:endParaRPr lang="de-DE" sz="2400" dirty="0"/>
          </a:p>
          <a:p>
            <a:r>
              <a:rPr lang="de-DE" sz="2400" dirty="0"/>
              <a:t>Flash des SU auf das Smartphone</a:t>
            </a:r>
          </a:p>
          <a:p>
            <a:r>
              <a:rPr lang="de-DE" sz="2400" dirty="0"/>
              <a:t>Aktivierung des Developer Modes</a:t>
            </a:r>
          </a:p>
          <a:p>
            <a:pPr marL="0" indent="0">
              <a:buNone/>
            </a:pPr>
            <a:r>
              <a:rPr lang="de-DE" sz="2400" dirty="0"/>
              <a:t>    </a:t>
            </a:r>
            <a:r>
              <a:rPr lang="de-DE" sz="2400" dirty="0">
                <a:sym typeface="Wingdings" pitchFamily="2" charset="2"/>
              </a:rPr>
              <a:t> </a:t>
            </a:r>
            <a:r>
              <a:rPr lang="de-DE" sz="2400" dirty="0"/>
              <a:t> Root-Access aktivieren</a:t>
            </a:r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658422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7D74284-320F-B64B-8C7C-89789436A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ctr"/>
            <a:r>
              <a:rPr lang="de-DE" dirty="0">
                <a:solidFill>
                  <a:schemeClr val="accent1"/>
                </a:solidFill>
              </a:rPr>
              <a:t>Ausblick in die Zukunft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E4A7E80-FC32-5947-A507-56B22DE16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1433432"/>
            <a:ext cx="6377769" cy="5424567"/>
          </a:xfrm>
        </p:spPr>
        <p:txBody>
          <a:bodyPr anchor="ctr">
            <a:normAutofit/>
          </a:bodyPr>
          <a:lstStyle/>
          <a:p>
            <a:r>
              <a:rPr lang="de-DE" sz="2400" dirty="0">
                <a:sym typeface="Wingdings" pitchFamily="2" charset="2"/>
              </a:rPr>
              <a:t>Contra:</a:t>
            </a:r>
          </a:p>
          <a:p>
            <a:pPr marL="0" indent="0">
              <a:buNone/>
            </a:pPr>
            <a:r>
              <a:rPr lang="de-DE" sz="2400" dirty="0">
                <a:sym typeface="Wingdings" pitchFamily="2" charset="2"/>
              </a:rPr>
              <a:t>     Smartphones nicht mehr so überladen</a:t>
            </a:r>
          </a:p>
          <a:p>
            <a:pPr marL="0" indent="0">
              <a:buNone/>
            </a:pPr>
            <a:r>
              <a:rPr lang="de-DE" sz="2400" dirty="0">
                <a:sym typeface="Wingdings" pitchFamily="2" charset="2"/>
              </a:rPr>
              <a:t>     Schnellere Prozessoren und Speicherplatz</a:t>
            </a:r>
          </a:p>
          <a:p>
            <a:r>
              <a:rPr lang="de-DE" sz="2400" dirty="0">
                <a:sym typeface="Wingdings" pitchFamily="2" charset="2"/>
              </a:rPr>
              <a:t>Pros:</a:t>
            </a:r>
          </a:p>
          <a:p>
            <a:pPr marL="0" indent="0">
              <a:buNone/>
            </a:pPr>
            <a:r>
              <a:rPr lang="de-DE" sz="2400" dirty="0">
                <a:sym typeface="Wingdings" pitchFamily="2" charset="2"/>
              </a:rPr>
              <a:t>     Personalisierung</a:t>
            </a:r>
          </a:p>
          <a:p>
            <a:pPr marL="0" indent="0">
              <a:buNone/>
            </a:pPr>
            <a:r>
              <a:rPr lang="de-DE" sz="2400" dirty="0">
                <a:sym typeface="Wingdings" pitchFamily="2" charset="2"/>
              </a:rPr>
              <a:t>     Updates </a:t>
            </a:r>
          </a:p>
          <a:p>
            <a:pPr marL="0" indent="0">
              <a:buNone/>
            </a:pPr>
            <a:r>
              <a:rPr lang="de-DE" sz="2400" dirty="0">
                <a:sym typeface="Wingdings" pitchFamily="2" charset="2"/>
              </a:rPr>
              <a:t>     Sicherheitsaspekt (Datenschutz)</a:t>
            </a:r>
          </a:p>
          <a:p>
            <a:endParaRPr lang="de-DE" sz="2400" dirty="0">
              <a:sym typeface="Wingdings" pitchFamily="2" charset="2"/>
            </a:endParaRPr>
          </a:p>
          <a:p>
            <a:pPr marL="0" indent="0">
              <a:buNone/>
            </a:pPr>
            <a:endParaRPr lang="de-DE" sz="2400" dirty="0">
              <a:sym typeface="Wingdings" pitchFamily="2" charset="2"/>
            </a:endParaRPr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691126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290</Words>
  <Application>Microsoft Macintosh PowerPoint</Application>
  <PresentationFormat>Breitbild</PresentationFormat>
  <Paragraphs>70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</vt:lpstr>
      <vt:lpstr>LineageOS</vt:lpstr>
      <vt:lpstr>Überblick zur Präsentation:</vt:lpstr>
      <vt:lpstr>Eckdaten und Geschichte des Betriebssystems</vt:lpstr>
      <vt:lpstr>Motivation der Entwickler</vt:lpstr>
      <vt:lpstr>Unterschiede LineageOS und Android </vt:lpstr>
      <vt:lpstr>Marktsituation  </vt:lpstr>
      <vt:lpstr>Installation (Root Access)</vt:lpstr>
      <vt:lpstr>Root Access aktivieren</vt:lpstr>
      <vt:lpstr>Ausblick in die Zukunft</vt:lpstr>
      <vt:lpstr>Diskussionsrunde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LineageOS</dc:title>
  <dc:creator>Richard Lichtenberg</dc:creator>
  <cp:lastModifiedBy>Richard Lichtenberg</cp:lastModifiedBy>
  <cp:revision>4</cp:revision>
  <dcterms:created xsi:type="dcterms:W3CDTF">2019-06-19T17:18:45Z</dcterms:created>
  <dcterms:modified xsi:type="dcterms:W3CDTF">2019-06-19T20:07:38Z</dcterms:modified>
</cp:coreProperties>
</file>