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SSD:Users:admin:Desktop:BIS:Kurs%205:gantt_cart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SSD:Users:admin:Desktop:BIS:Kurs%205:gantt_c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Start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Blatt1!$A$3:$A$13</c:f>
              <c:strCache>
                <c:ptCount val="11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1.1 bis 1.3 ausarbeiten</c:v>
                </c:pt>
                <c:pt idx="4">
                  <c:v>Kapitel 1.4 bis 1.6 ausarbeiten</c:v>
                </c:pt>
                <c:pt idx="5">
                  <c:v>Kapitel 2 ausarbeiten</c:v>
                </c:pt>
                <c:pt idx="6">
                  <c:v>Kapitel 3 ausarbeiten</c:v>
                </c:pt>
                <c:pt idx="7">
                  <c:v>Kapitel 4 ausarbeiten</c:v>
                </c:pt>
                <c:pt idx="8">
                  <c:v>Kapitel 5 ausarbeiten</c:v>
                </c:pt>
                <c:pt idx="9">
                  <c:v>Korrekturlesen</c:v>
                </c:pt>
                <c:pt idx="10">
                  <c:v>Seminararbeit fertigstellen</c:v>
                </c:pt>
              </c:strCache>
            </c:strRef>
          </c:cat>
          <c:val>
            <c:numRef>
              <c:f>Blatt1!$B$3:$B$13</c:f>
              <c:numCache>
                <c:formatCode>m/d/yy</c:formatCode>
                <c:ptCount val="11"/>
                <c:pt idx="0">
                  <c:v>43531.0</c:v>
                </c:pt>
                <c:pt idx="1">
                  <c:v>43531.0</c:v>
                </c:pt>
                <c:pt idx="2">
                  <c:v>43531.0</c:v>
                </c:pt>
                <c:pt idx="3">
                  <c:v>43541.0</c:v>
                </c:pt>
                <c:pt idx="4">
                  <c:v>43552.0</c:v>
                </c:pt>
                <c:pt idx="5">
                  <c:v>43566.0</c:v>
                </c:pt>
                <c:pt idx="6">
                  <c:v>43580.0</c:v>
                </c:pt>
                <c:pt idx="7">
                  <c:v>43594.0</c:v>
                </c:pt>
                <c:pt idx="8">
                  <c:v>43608.0</c:v>
                </c:pt>
                <c:pt idx="9">
                  <c:v>43615.0</c:v>
                </c:pt>
                <c:pt idx="10">
                  <c:v>43622.0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Dauer</c:v>
                </c:pt>
              </c:strCache>
            </c:strRef>
          </c:tx>
          <c:invertIfNegative val="0"/>
          <c:cat>
            <c:strRef>
              <c:f>Blatt1!$A$3:$A$13</c:f>
              <c:strCache>
                <c:ptCount val="11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1.1 bis 1.3 ausarbeiten</c:v>
                </c:pt>
                <c:pt idx="4">
                  <c:v>Kapitel 1.4 bis 1.6 ausarbeiten</c:v>
                </c:pt>
                <c:pt idx="5">
                  <c:v>Kapitel 2 ausarbeiten</c:v>
                </c:pt>
                <c:pt idx="6">
                  <c:v>Kapitel 3 ausarbeiten</c:v>
                </c:pt>
                <c:pt idx="7">
                  <c:v>Kapitel 4 ausarbeiten</c:v>
                </c:pt>
                <c:pt idx="8">
                  <c:v>Kapitel 5 ausarbeiten</c:v>
                </c:pt>
                <c:pt idx="9">
                  <c:v>Korrekturlesen</c:v>
                </c:pt>
                <c:pt idx="10">
                  <c:v>Seminararbeit fertigstellen</c:v>
                </c:pt>
              </c:strCache>
            </c:strRef>
          </c:cat>
          <c:val>
            <c:numRef>
              <c:f>Blatt1!$C$3:$C$13</c:f>
              <c:numCache>
                <c:formatCode>General</c:formatCode>
                <c:ptCount val="11"/>
                <c:pt idx="0">
                  <c:v>98.0</c:v>
                </c:pt>
                <c:pt idx="1">
                  <c:v>98.0</c:v>
                </c:pt>
                <c:pt idx="2">
                  <c:v>10.0</c:v>
                </c:pt>
                <c:pt idx="3">
                  <c:v>11.0</c:v>
                </c:pt>
                <c:pt idx="4">
                  <c:v>14.0</c:v>
                </c:pt>
                <c:pt idx="5">
                  <c:v>14.0</c:v>
                </c:pt>
                <c:pt idx="6">
                  <c:v>14.0</c:v>
                </c:pt>
                <c:pt idx="7">
                  <c:v>14.0</c:v>
                </c:pt>
                <c:pt idx="8">
                  <c:v>7.0</c:v>
                </c:pt>
                <c:pt idx="9">
                  <c:v>7.0</c:v>
                </c:pt>
                <c:pt idx="10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1926120"/>
        <c:axId val="2071929176"/>
      </c:barChart>
      <c:catAx>
        <c:axId val="20719261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trike="noStrike" cap="none" normalizeH="0" baseline="0"/>
            </a:pPr>
            <a:endParaRPr lang="de-DE"/>
          </a:p>
        </c:txPr>
        <c:crossAx val="2071929176"/>
        <c:crosses val="autoZero"/>
        <c:auto val="1"/>
        <c:lblAlgn val="ctr"/>
        <c:lblOffset val="100"/>
        <c:noMultiLvlLbl val="0"/>
      </c:catAx>
      <c:valAx>
        <c:axId val="2071929176"/>
        <c:scaling>
          <c:orientation val="minMax"/>
          <c:max val="43631.0"/>
          <c:min val="43531.0"/>
        </c:scaling>
        <c:delete val="0"/>
        <c:axPos val="t"/>
        <c:majorGridlines/>
        <c:numFmt formatCode="m/d/yy" sourceLinked="1"/>
        <c:majorTickMark val="out"/>
        <c:minorTickMark val="none"/>
        <c:tickLblPos val="nextTo"/>
        <c:crossAx val="207192612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cap="none" normalizeH="0"/>
            </a:pPr>
            <a:endParaRPr lang="de-DE"/>
          </a:p>
        </c:txPr>
      </c:dTable>
    </c:plotArea>
    <c:plotVisOnly val="0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Start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Blatt1!$A$3:$A$12</c:f>
              <c:strCache>
                <c:ptCount val="10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 &amp; 2 ausarbeiten</c:v>
                </c:pt>
                <c:pt idx="4">
                  <c:v>Kapitel 3 ausarbeiten</c:v>
                </c:pt>
                <c:pt idx="5">
                  <c:v>Kapitel 4 ausarbeiten</c:v>
                </c:pt>
                <c:pt idx="6">
                  <c:v>Kapitel 5 &amp; 6 ausarbeiten</c:v>
                </c:pt>
                <c:pt idx="7">
                  <c:v>Kapitel 7 ausarbeiten</c:v>
                </c:pt>
                <c:pt idx="8">
                  <c:v>Korrekturlesen</c:v>
                </c:pt>
                <c:pt idx="9">
                  <c:v>Seminararbeit fertigstellen</c:v>
                </c:pt>
              </c:strCache>
            </c:strRef>
          </c:cat>
          <c:val>
            <c:numRef>
              <c:f>Blatt1!$B$3:$B$12</c:f>
              <c:numCache>
                <c:formatCode>m/d/yy</c:formatCode>
                <c:ptCount val="10"/>
                <c:pt idx="0">
                  <c:v>43531.0</c:v>
                </c:pt>
                <c:pt idx="1">
                  <c:v>43531.0</c:v>
                </c:pt>
                <c:pt idx="2">
                  <c:v>43531.0</c:v>
                </c:pt>
                <c:pt idx="3">
                  <c:v>43541.0</c:v>
                </c:pt>
                <c:pt idx="4">
                  <c:v>43552.0</c:v>
                </c:pt>
                <c:pt idx="5">
                  <c:v>43573.0</c:v>
                </c:pt>
                <c:pt idx="6">
                  <c:v>43587.0</c:v>
                </c:pt>
                <c:pt idx="7">
                  <c:v>43601.0</c:v>
                </c:pt>
                <c:pt idx="8">
                  <c:v>43615.0</c:v>
                </c:pt>
                <c:pt idx="9">
                  <c:v>43622.0</c:v>
                </c:pt>
              </c:numCache>
            </c:numRef>
          </c:val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Dauer</c:v>
                </c:pt>
              </c:strCache>
            </c:strRef>
          </c:tx>
          <c:invertIfNegative val="0"/>
          <c:cat>
            <c:strRef>
              <c:f>Blatt1!$A$3:$A$12</c:f>
              <c:strCache>
                <c:ptCount val="10"/>
                <c:pt idx="0">
                  <c:v>Zwischenergebnis präsentieren</c:v>
                </c:pt>
                <c:pt idx="1">
                  <c:v>Feedback einbauen</c:v>
                </c:pt>
                <c:pt idx="2">
                  <c:v>Inhalte festlegen</c:v>
                </c:pt>
                <c:pt idx="3">
                  <c:v>Kapitel 1 &amp; 2 ausarbeiten</c:v>
                </c:pt>
                <c:pt idx="4">
                  <c:v>Kapitel 3 ausarbeiten</c:v>
                </c:pt>
                <c:pt idx="5">
                  <c:v>Kapitel 4 ausarbeiten</c:v>
                </c:pt>
                <c:pt idx="6">
                  <c:v>Kapitel 5 &amp; 6 ausarbeiten</c:v>
                </c:pt>
                <c:pt idx="7">
                  <c:v>Kapitel 7 ausarbeiten</c:v>
                </c:pt>
                <c:pt idx="8">
                  <c:v>Korrekturlesen</c:v>
                </c:pt>
                <c:pt idx="9">
                  <c:v>Seminararbeit fertigstellen</c:v>
                </c:pt>
              </c:strCache>
            </c:strRef>
          </c:cat>
          <c:val>
            <c:numRef>
              <c:f>Blatt1!$C$3:$C$12</c:f>
              <c:numCache>
                <c:formatCode>General</c:formatCode>
                <c:ptCount val="10"/>
                <c:pt idx="0">
                  <c:v>98.0</c:v>
                </c:pt>
                <c:pt idx="1">
                  <c:v>98.0</c:v>
                </c:pt>
                <c:pt idx="2">
                  <c:v>10.0</c:v>
                </c:pt>
                <c:pt idx="3">
                  <c:v>11.0</c:v>
                </c:pt>
                <c:pt idx="4">
                  <c:v>21.0</c:v>
                </c:pt>
                <c:pt idx="5">
                  <c:v>14.0</c:v>
                </c:pt>
                <c:pt idx="6">
                  <c:v>14.0</c:v>
                </c:pt>
                <c:pt idx="7">
                  <c:v>14.0</c:v>
                </c:pt>
                <c:pt idx="8">
                  <c:v>7.0</c:v>
                </c:pt>
                <c:pt idx="9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32710568"/>
        <c:axId val="2125667560"/>
      </c:barChart>
      <c:catAx>
        <c:axId val="21327105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trike="noStrike" cap="none" normalizeH="0" baseline="0"/>
            </a:pPr>
            <a:endParaRPr lang="de-DE"/>
          </a:p>
        </c:txPr>
        <c:crossAx val="2125667560"/>
        <c:crosses val="autoZero"/>
        <c:auto val="1"/>
        <c:lblAlgn val="ctr"/>
        <c:lblOffset val="100"/>
        <c:noMultiLvlLbl val="0"/>
      </c:catAx>
      <c:valAx>
        <c:axId val="2125667560"/>
        <c:scaling>
          <c:orientation val="minMax"/>
          <c:max val="43631.0"/>
          <c:min val="43531.0"/>
        </c:scaling>
        <c:delete val="0"/>
        <c:axPos val="t"/>
        <c:majorGridlines/>
        <c:numFmt formatCode="m/d/yy" sourceLinked="1"/>
        <c:majorTickMark val="out"/>
        <c:minorTickMark val="none"/>
        <c:tickLblPos val="nextTo"/>
        <c:crossAx val="21327105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cap="none" normalizeH="0"/>
            </a:pPr>
            <a:endParaRPr lang="de-DE"/>
          </a:p>
        </c:txPr>
      </c:dTable>
    </c:plotArea>
    <c:plotVisOnly val="0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0.38791</cdr:x>
      <cdr:y>0.05753</cdr:y>
    </cdr:from>
    <cdr:to>
      <cdr:x>0.38791</cdr:x>
      <cdr:y>0.74314</cdr:y>
    </cdr:to>
    <cdr:cxnSp macro="">
      <cdr:nvCxnSpPr>
        <cdr:cNvPr id="3" name="Gerade Verbindung 2"/>
        <cdr:cNvCxnSpPr/>
      </cdr:nvCxnSpPr>
      <cdr:spPr>
        <a:xfrm xmlns:a="http://schemas.openxmlformats.org/drawingml/2006/main">
          <a:off x="3192321" y="280581"/>
          <a:ext cx="0" cy="334358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2"/>
          </a:solidFill>
        </a:ln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4EC1B-5BC5-0D42-A7D5-7418F40B0B79}" type="datetimeFigureOut">
              <a:rPr lang="de-DE" smtClean="0"/>
              <a:t>10.04.19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75721-F03A-F040-96F6-74F48FA000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277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DBAB0-830C-AB4D-83AA-C3FDFE8C9E7D}" type="datetimeFigureOut">
              <a:rPr lang="de-DE" smtClean="0"/>
              <a:t>10.04.19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0BC0A-7340-184A-AE3E-D5403A442C7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8895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39172-597C-684F-9050-3F851AAC8C0F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A3C44-E171-3F4A-B807-F521E72DB89B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197CD-07AB-314B-B8A7-9F25EED79540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3E90-83D2-C841-85C7-A4479AEDCA01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6EE3B-619F-A248-AC3F-E006B5FCF164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8CB6-1337-F34F-8483-E1B99E4E2284}" type="datetime1">
              <a:rPr lang="de-AT" smtClean="0"/>
              <a:t>10.04.19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95C3-82FD-F443-97C6-5B618E0CCA01}" type="datetime1">
              <a:rPr lang="de-AT" smtClean="0"/>
              <a:t>10.04.19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3950C-D321-1D4A-82E9-C9AA4E6F7B4E}" type="datetime1">
              <a:rPr lang="de-AT" smtClean="0"/>
              <a:t>10.04.19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951EE-74EE-534B-9A6F-62E4E2DFBEFF}" type="datetime1">
              <a:rPr lang="de-AT" smtClean="0"/>
              <a:t>10.04.19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66B19-E3DF-2341-8AA8-B575756B0B00}" type="datetime1">
              <a:rPr lang="de-AT" smtClean="0"/>
              <a:t>10.04.19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2B39-DC24-4048-A4C8-0D1EFC7622DC}" type="datetime1">
              <a:rPr lang="de-AT" smtClean="0"/>
              <a:t>10.04.19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5249CC0-690C-B84D-97D0-28B842F271CE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B3B5F0F-D0CB-6148-AD27-C411E4B9D16D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Smart TV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Markt- und Entwicklungstendenzen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AD6-D335-FC48-8EA8-6DF3A941AD41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73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Einleitung</a:t>
            </a:r>
          </a:p>
          <a:p>
            <a:pPr marL="514350" indent="-514350">
              <a:buFont typeface="+mj-lt"/>
              <a:buAutoNum type="arabicPeriod"/>
            </a:pPr>
            <a:r>
              <a:rPr lang="de-DE" smtClean="0"/>
              <a:t>Allgemeine </a:t>
            </a:r>
            <a:r>
              <a:rPr lang="de-DE" smtClean="0"/>
              <a:t>Informationen</a:t>
            </a:r>
            <a:endParaRPr lang="de-DE" dirty="0"/>
          </a:p>
          <a:p>
            <a:pPr marL="731520" lvl="1" indent="-457200">
              <a:buFont typeface="+mj-lt"/>
              <a:buAutoNum type="alphaLcParenR"/>
            </a:pPr>
            <a:r>
              <a:rPr lang="de-DE" dirty="0"/>
              <a:t>Definition Smart TV (</a:t>
            </a:r>
            <a:r>
              <a:rPr lang="de-DE" dirty="0" err="1"/>
              <a:t>Social</a:t>
            </a:r>
            <a:r>
              <a:rPr lang="de-DE" dirty="0"/>
              <a:t> TV)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 smtClean="0"/>
              <a:t>Geschichte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 smtClean="0"/>
              <a:t>Alternativen </a:t>
            </a:r>
            <a:r>
              <a:rPr lang="de-DE" dirty="0"/>
              <a:t>(um fernzusehen)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Technische Entwicklung</a:t>
            </a:r>
          </a:p>
          <a:p>
            <a:pPr marL="788670" lvl="1" indent="-514350">
              <a:buFont typeface="+mj-lt"/>
              <a:buAutoNum type="alphaLcParenR"/>
            </a:pPr>
            <a:r>
              <a:rPr lang="de-DE" dirty="0"/>
              <a:t>Derzeitiger </a:t>
            </a:r>
            <a:r>
              <a:rPr lang="de-DE" dirty="0" smtClean="0"/>
              <a:t>Entwicklungsstand</a:t>
            </a:r>
          </a:p>
          <a:p>
            <a:pPr marL="1062990" lvl="2" indent="-514350">
              <a:buFont typeface="+mj-lt"/>
              <a:buAutoNum type="romanLcPeriod"/>
            </a:pPr>
            <a:r>
              <a:rPr lang="de-DE" dirty="0" smtClean="0"/>
              <a:t>Funktionalitäten</a:t>
            </a:r>
          </a:p>
          <a:p>
            <a:pPr marL="1062990" lvl="2" indent="-514350">
              <a:buFont typeface="+mj-lt"/>
              <a:buAutoNum type="romanLcPeriod"/>
            </a:pPr>
            <a:r>
              <a:rPr lang="de-DE" dirty="0" smtClean="0"/>
              <a:t>Hersteller</a:t>
            </a:r>
          </a:p>
          <a:p>
            <a:pPr marL="1062990" lvl="2" indent="-514350">
              <a:buFont typeface="+mj-lt"/>
              <a:buAutoNum type="romanLcPeriod"/>
            </a:pPr>
            <a:r>
              <a:rPr lang="de-DE" dirty="0" smtClean="0"/>
              <a:t>Betriebssysteme</a:t>
            </a:r>
            <a:endParaRPr lang="de-DE" dirty="0"/>
          </a:p>
          <a:p>
            <a:pPr marL="788670" lvl="1" indent="-514350">
              <a:buFont typeface="+mj-lt"/>
              <a:buAutoNum type="alphaLcParenR"/>
            </a:pPr>
            <a:r>
              <a:rPr lang="de-DE" dirty="0"/>
              <a:t>Zukünftige </a:t>
            </a:r>
            <a:r>
              <a:rPr lang="de-DE" dirty="0" smtClean="0"/>
              <a:t>Entwicklung</a:t>
            </a:r>
          </a:p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de-DE" dirty="0"/>
              <a:t>Marktentwicklung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/>
              <a:t>Preisentwicklung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 smtClean="0"/>
              <a:t>Marktentwicklung </a:t>
            </a:r>
            <a:r>
              <a:rPr lang="de-DE" dirty="0"/>
              <a:t>in anderen </a:t>
            </a:r>
            <a:r>
              <a:rPr lang="de-DE" dirty="0" smtClean="0"/>
              <a:t>Ländern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de-DE" dirty="0" smtClean="0"/>
              <a:t>Werbemarkt</a:t>
            </a:r>
            <a:endParaRPr lang="de-DE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Datenschutz</a:t>
            </a:r>
            <a:endParaRPr lang="de-DE" dirty="0"/>
          </a:p>
          <a:p>
            <a:pPr marL="731520" lvl="1" indent="-457200">
              <a:buFont typeface="+mj-lt"/>
              <a:buAutoNum type="alphaLcParenR"/>
            </a:pPr>
            <a:r>
              <a:rPr lang="de-DE" dirty="0"/>
              <a:t>Personalisierung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/>
              <a:t>Konflikte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/>
              <a:t>Lösungsmöglichkeiten</a:t>
            </a:r>
          </a:p>
          <a:p>
            <a:pPr marL="731520" lvl="1" indent="-457200">
              <a:buFont typeface="+mj-lt"/>
              <a:buAutoNum type="alphaLcParenR"/>
            </a:pPr>
            <a:r>
              <a:rPr lang="de-DE" dirty="0"/>
              <a:t>Datenschutz in anderen Ländern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de-DE" dirty="0"/>
              <a:t>Fazit</a:t>
            </a:r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8CB6-1337-F34F-8483-E1B99E4E2284}" type="datetime1">
              <a:rPr lang="de-AT" smtClean="0"/>
              <a:t>10.04.19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2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Gantt Chart (alt)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28CB6-1337-F34F-8483-E1B99E4E2284}" type="datetime1">
              <a:rPr lang="de-AT" smtClean="0"/>
              <a:t>10.04.19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3</a:t>
            </a:fld>
            <a:endParaRPr lang="de-DE"/>
          </a:p>
        </p:txBody>
      </p:sp>
      <p:graphicFrame>
        <p:nvGraphicFramePr>
          <p:cNvPr id="9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9056755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8764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Gantt Chart (neu)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3E90-83D2-C841-85C7-A4479AEDCA01}" type="datetime1">
              <a:rPr lang="de-AT" smtClean="0"/>
              <a:t>10.04.19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Sedef Zeybek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B5F0F-D0CB-6148-AD27-C411E4B9D16D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15" name="Diagramm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165962"/>
              </p:ext>
            </p:extLst>
          </p:nvPr>
        </p:nvGraphicFramePr>
        <p:xfrm>
          <a:off x="457200" y="1524000"/>
          <a:ext cx="8242300" cy="4862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6" name="Gerade Verbindung 15"/>
          <p:cNvCxnSpPr/>
          <p:nvPr/>
        </p:nvCxnSpPr>
        <p:spPr>
          <a:xfrm>
            <a:off x="4477453" y="1823495"/>
            <a:ext cx="0" cy="353592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23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rheit">
  <a:themeElements>
    <a:clrScheme name="Klarhei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Klarheit.thmx</Template>
  <TotalTime>0</TotalTime>
  <Words>74</Words>
  <Application>Microsoft Macintosh PowerPoint</Application>
  <PresentationFormat>Bildschirmpräsentation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Klarheit</vt:lpstr>
      <vt:lpstr>Smart TV</vt:lpstr>
      <vt:lpstr>Inhaltsverzeichnis</vt:lpstr>
      <vt:lpstr>Gantt Chart (alt)</vt:lpstr>
      <vt:lpstr>Gantt Chart (neu)</vt:lpstr>
    </vt:vector>
  </TitlesOfParts>
  <Company>Uni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TV</dc:title>
  <dc:creator>Sedef Zeybek</dc:creator>
  <cp:lastModifiedBy>Sedef Zeybek</cp:lastModifiedBy>
  <cp:revision>12</cp:revision>
  <dcterms:created xsi:type="dcterms:W3CDTF">2019-03-28T16:33:07Z</dcterms:created>
  <dcterms:modified xsi:type="dcterms:W3CDTF">2019-04-10T20:34:27Z</dcterms:modified>
</cp:coreProperties>
</file>