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61" r:id="rId4"/>
    <p:sldId id="260" r:id="rId5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SSD:Users:admin:Desktop:BIS:Kurs%205:gantt_c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Blatt1!$B$1</c:f>
              <c:strCache>
                <c:ptCount val="1"/>
                <c:pt idx="0">
                  <c:v>Start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Blatt1!$A$3:$A$13</c:f>
              <c:strCache>
                <c:ptCount val="11"/>
                <c:pt idx="0">
                  <c:v>Zwischenergebnis präsentieren</c:v>
                </c:pt>
                <c:pt idx="1">
                  <c:v>Feedback einbauen</c:v>
                </c:pt>
                <c:pt idx="2">
                  <c:v>Inhalte festlegen</c:v>
                </c:pt>
                <c:pt idx="3">
                  <c:v>Kapitel 1.1 bis 1.3 ausarbeiten</c:v>
                </c:pt>
                <c:pt idx="4">
                  <c:v>Kapitel 1.4 bis 1.6 ausarbeiten</c:v>
                </c:pt>
                <c:pt idx="5">
                  <c:v>Kapitel 2 ausarbeiten</c:v>
                </c:pt>
                <c:pt idx="6">
                  <c:v>Kapitel 3 ausarbeiten</c:v>
                </c:pt>
                <c:pt idx="7">
                  <c:v>Kapitel 4 ausarbeiten</c:v>
                </c:pt>
                <c:pt idx="8">
                  <c:v>Kapitel 5 ausarbeiten</c:v>
                </c:pt>
                <c:pt idx="9">
                  <c:v>Korrekturlesen</c:v>
                </c:pt>
                <c:pt idx="10">
                  <c:v>Seminararbeit fertigstellen</c:v>
                </c:pt>
              </c:strCache>
            </c:strRef>
          </c:cat>
          <c:val>
            <c:numRef>
              <c:f>Blatt1!$B$3:$B$13</c:f>
              <c:numCache>
                <c:formatCode>m/d/yy</c:formatCode>
                <c:ptCount val="11"/>
                <c:pt idx="0">
                  <c:v>43531.0</c:v>
                </c:pt>
                <c:pt idx="1">
                  <c:v>43531.0</c:v>
                </c:pt>
                <c:pt idx="2">
                  <c:v>43531.0</c:v>
                </c:pt>
                <c:pt idx="3">
                  <c:v>43541.0</c:v>
                </c:pt>
                <c:pt idx="4">
                  <c:v>43552.0</c:v>
                </c:pt>
                <c:pt idx="5">
                  <c:v>43566.0</c:v>
                </c:pt>
                <c:pt idx="6">
                  <c:v>43580.0</c:v>
                </c:pt>
                <c:pt idx="7">
                  <c:v>43594.0</c:v>
                </c:pt>
                <c:pt idx="8">
                  <c:v>43608.0</c:v>
                </c:pt>
                <c:pt idx="9">
                  <c:v>43615.0</c:v>
                </c:pt>
                <c:pt idx="10">
                  <c:v>43622.0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Dauer</c:v>
                </c:pt>
              </c:strCache>
            </c:strRef>
          </c:tx>
          <c:invertIfNegative val="0"/>
          <c:cat>
            <c:strRef>
              <c:f>Blatt1!$A$3:$A$13</c:f>
              <c:strCache>
                <c:ptCount val="11"/>
                <c:pt idx="0">
                  <c:v>Zwischenergebnis präsentieren</c:v>
                </c:pt>
                <c:pt idx="1">
                  <c:v>Feedback einbauen</c:v>
                </c:pt>
                <c:pt idx="2">
                  <c:v>Inhalte festlegen</c:v>
                </c:pt>
                <c:pt idx="3">
                  <c:v>Kapitel 1.1 bis 1.3 ausarbeiten</c:v>
                </c:pt>
                <c:pt idx="4">
                  <c:v>Kapitel 1.4 bis 1.6 ausarbeiten</c:v>
                </c:pt>
                <c:pt idx="5">
                  <c:v>Kapitel 2 ausarbeiten</c:v>
                </c:pt>
                <c:pt idx="6">
                  <c:v>Kapitel 3 ausarbeiten</c:v>
                </c:pt>
                <c:pt idx="7">
                  <c:v>Kapitel 4 ausarbeiten</c:v>
                </c:pt>
                <c:pt idx="8">
                  <c:v>Kapitel 5 ausarbeiten</c:v>
                </c:pt>
                <c:pt idx="9">
                  <c:v>Korrekturlesen</c:v>
                </c:pt>
                <c:pt idx="10">
                  <c:v>Seminararbeit fertigstellen</c:v>
                </c:pt>
              </c:strCache>
            </c:strRef>
          </c:cat>
          <c:val>
            <c:numRef>
              <c:f>Blatt1!$C$3:$C$13</c:f>
              <c:numCache>
                <c:formatCode>General</c:formatCode>
                <c:ptCount val="11"/>
                <c:pt idx="0">
                  <c:v>98.0</c:v>
                </c:pt>
                <c:pt idx="1">
                  <c:v>98.0</c:v>
                </c:pt>
                <c:pt idx="2">
                  <c:v>10.0</c:v>
                </c:pt>
                <c:pt idx="3">
                  <c:v>11.0</c:v>
                </c:pt>
                <c:pt idx="4">
                  <c:v>14.0</c:v>
                </c:pt>
                <c:pt idx="5">
                  <c:v>14.0</c:v>
                </c:pt>
                <c:pt idx="6">
                  <c:v>14.0</c:v>
                </c:pt>
                <c:pt idx="7">
                  <c:v>14.0</c:v>
                </c:pt>
                <c:pt idx="8">
                  <c:v>7.0</c:v>
                </c:pt>
                <c:pt idx="9">
                  <c:v>7.0</c:v>
                </c:pt>
                <c:pt idx="10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01912264"/>
        <c:axId val="2101913672"/>
      </c:barChart>
      <c:catAx>
        <c:axId val="210191226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trike="noStrike" cap="none" normalizeH="0" baseline="0"/>
            </a:pPr>
            <a:endParaRPr lang="de-DE"/>
          </a:p>
        </c:txPr>
        <c:crossAx val="2101913672"/>
        <c:crosses val="autoZero"/>
        <c:auto val="1"/>
        <c:lblAlgn val="ctr"/>
        <c:lblOffset val="100"/>
        <c:noMultiLvlLbl val="0"/>
      </c:catAx>
      <c:valAx>
        <c:axId val="2101913672"/>
        <c:scaling>
          <c:orientation val="minMax"/>
          <c:max val="43631.0"/>
          <c:min val="43531.0"/>
        </c:scaling>
        <c:delete val="0"/>
        <c:axPos val="t"/>
        <c:majorGridlines/>
        <c:numFmt formatCode="m/d/yy" sourceLinked="1"/>
        <c:majorTickMark val="out"/>
        <c:minorTickMark val="none"/>
        <c:tickLblPos val="nextTo"/>
        <c:crossAx val="210191226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cap="none" normalizeH="0"/>
            </a:pPr>
            <a:endParaRPr lang="de-DE"/>
          </a:p>
        </c:txPr>
      </c:dTable>
    </c:plotArea>
    <c:plotVisOnly val="0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669E9-2A69-0F43-87FC-868ED043F706}" type="datetimeFigureOut">
              <a:rPr lang="de-DE" smtClean="0"/>
              <a:t>15.03.19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5E4B5-1EC1-BD47-8D5F-31DDDB9D46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0771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1E20D-60F7-2D47-82C9-805481212090}" type="datetimeFigureOut">
              <a:rPr lang="de-DE" smtClean="0"/>
              <a:t>15.03.19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80C52-9D35-9F40-BB92-4A68BE8178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4223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80C52-9D35-9F40-BB92-4A68BE8178B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9063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4899F-0348-B54B-A817-D7AF283D903C}" type="datetime1">
              <a:rPr lang="de-AT" smtClean="0"/>
              <a:t>15.03.19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1D738-C54F-6149-AC34-61C4E0353A29}" type="datetime1">
              <a:rPr lang="de-AT" smtClean="0"/>
              <a:t>15.03.19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5B0B3-713F-8C4D-B3E4-FA54378000DF}" type="datetime1">
              <a:rPr lang="de-AT" smtClean="0"/>
              <a:t>15.03.19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08B9-C352-7048-871E-CD5590F45371}" type="datetime1">
              <a:rPr lang="de-AT" smtClean="0"/>
              <a:t>15.03.19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20AE1-3738-2744-B084-8692954D647F}" type="datetime1">
              <a:rPr lang="de-AT" smtClean="0"/>
              <a:t>15.03.19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8996-BDD7-204D-B8B3-3C8EC60398BB}" type="datetime1">
              <a:rPr lang="de-AT" smtClean="0"/>
              <a:t>15.03.19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7583-E67E-F04B-95C6-3A9DC93C1E8B}" type="datetime1">
              <a:rPr lang="de-AT" smtClean="0"/>
              <a:t>15.03.19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E5C5-E5D1-2E40-AAC7-18E9DC255D95}" type="datetime1">
              <a:rPr lang="de-AT" smtClean="0"/>
              <a:t>15.03.19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C53C-0150-4F46-AA80-04074E49F805}" type="datetime1">
              <a:rPr lang="de-AT" smtClean="0"/>
              <a:t>15.03.19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FEE2C-2AD3-484C-A7E6-983397F3A2B7}" type="datetime1">
              <a:rPr lang="de-AT" smtClean="0"/>
              <a:t>15.03.19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973B-6CB5-4945-946D-9AC1CEBD6989}" type="datetime1">
              <a:rPr lang="de-AT" smtClean="0"/>
              <a:t>15.03.19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242C07C-60C4-E648-8966-716516797CDC}" type="datetime1">
              <a:rPr lang="de-AT" smtClean="0"/>
              <a:t>15.03.19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F932179-C3FC-F646-96AC-DCA20613CF11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Smart TV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Markt- und Entwicklungstendenzen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8255A-432F-E94C-848C-0FB184CF3FCF}" type="datetime1">
              <a:rPr lang="de-AT" smtClean="0"/>
              <a:t>15.03.19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23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de-DE" dirty="0">
                <a:ea typeface="ＭＳ 明朝"/>
                <a:cs typeface="Times New Roman"/>
              </a:rPr>
              <a:t>Einleitung</a:t>
            </a:r>
            <a:endParaRPr lang="de-AT" dirty="0">
              <a:latin typeface="Cambria"/>
              <a:ea typeface="ＭＳ 明朝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rabicPeriod"/>
            </a:pPr>
            <a:r>
              <a:rPr lang="de-AT" dirty="0">
                <a:ea typeface="ＭＳ 明朝"/>
                <a:cs typeface="Times New Roman"/>
              </a:rPr>
              <a:t>Definition Smart </a:t>
            </a:r>
            <a:r>
              <a:rPr lang="de-AT" dirty="0" smtClean="0">
                <a:ea typeface="ＭＳ 明朝"/>
                <a:cs typeface="Times New Roman"/>
              </a:rPr>
              <a:t>TV (</a:t>
            </a:r>
            <a:r>
              <a:rPr lang="de-AT" dirty="0" err="1" smtClean="0">
                <a:ea typeface="ＭＳ 明朝"/>
                <a:cs typeface="Times New Roman"/>
              </a:rPr>
              <a:t>Social</a:t>
            </a:r>
            <a:r>
              <a:rPr lang="de-AT" dirty="0" smtClean="0">
                <a:ea typeface="ＭＳ 明朝"/>
                <a:cs typeface="Times New Roman"/>
              </a:rPr>
              <a:t> TV)</a:t>
            </a:r>
            <a:endParaRPr lang="de-AT" dirty="0">
              <a:latin typeface="Cambria"/>
              <a:ea typeface="ＭＳ 明朝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rabicPeriod"/>
            </a:pPr>
            <a:r>
              <a:rPr lang="de-AT" dirty="0">
                <a:ea typeface="ＭＳ 明朝"/>
                <a:cs typeface="Times New Roman"/>
              </a:rPr>
              <a:t>Funktionsweise </a:t>
            </a:r>
            <a:endParaRPr lang="de-AT" dirty="0">
              <a:latin typeface="Cambria"/>
              <a:ea typeface="ＭＳ 明朝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rabicPeriod"/>
            </a:pPr>
            <a:r>
              <a:rPr lang="de-DE" dirty="0">
                <a:ea typeface="ＭＳ 明朝"/>
                <a:cs typeface="Times New Roman"/>
              </a:rPr>
              <a:t>Geschichte</a:t>
            </a:r>
            <a:endParaRPr lang="de-AT" dirty="0">
              <a:latin typeface="Cambria"/>
              <a:ea typeface="ＭＳ 明朝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rabicPeriod"/>
            </a:pPr>
            <a:r>
              <a:rPr lang="de-DE" dirty="0">
                <a:ea typeface="ＭＳ 明朝"/>
                <a:cs typeface="Times New Roman"/>
              </a:rPr>
              <a:t>Funktionalitäten</a:t>
            </a:r>
            <a:endParaRPr lang="de-AT" dirty="0">
              <a:latin typeface="Cambria"/>
              <a:ea typeface="ＭＳ 明朝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rabicPeriod"/>
            </a:pPr>
            <a:r>
              <a:rPr lang="de-DE" dirty="0">
                <a:ea typeface="ＭＳ 明朝"/>
                <a:cs typeface="Times New Roman"/>
              </a:rPr>
              <a:t>Anbieter</a:t>
            </a:r>
            <a:endParaRPr lang="de-AT" dirty="0">
              <a:latin typeface="Cambria"/>
              <a:ea typeface="ＭＳ 明朝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rabicPeriod"/>
            </a:pPr>
            <a:r>
              <a:rPr lang="de-DE" dirty="0">
                <a:ea typeface="ＭＳ 明朝"/>
                <a:cs typeface="Times New Roman"/>
              </a:rPr>
              <a:t>Alternativen (um fernzusehen</a:t>
            </a:r>
            <a:r>
              <a:rPr lang="de-DE" dirty="0" smtClean="0">
                <a:ea typeface="ＭＳ 明朝"/>
                <a:cs typeface="Times New Roman"/>
              </a:rPr>
              <a:t>)</a:t>
            </a:r>
          </a:p>
          <a:p>
            <a:pPr marL="742950" lvl="1" indent="-285750">
              <a:spcAft>
                <a:spcPts val="0"/>
              </a:spcAft>
              <a:buFont typeface="+mj-lt"/>
              <a:buAutoNum type="arabicPeriod"/>
            </a:pPr>
            <a:endParaRPr lang="de-DE" dirty="0">
              <a:ea typeface="ＭＳ 明朝"/>
              <a:cs typeface="Times New Roman"/>
            </a:endParaRPr>
          </a:p>
          <a:p>
            <a:pPr marL="457200" lvl="0" indent="-457200">
              <a:spcAft>
                <a:spcPts val="0"/>
              </a:spcAft>
              <a:buFont typeface="+mj-lt"/>
              <a:buAutoNum type="arabicPeriod"/>
            </a:pPr>
            <a:r>
              <a:rPr lang="de-DE" dirty="0">
                <a:ea typeface="ＭＳ 明朝"/>
                <a:cs typeface="Times New Roman"/>
              </a:rPr>
              <a:t>Entwicklung</a:t>
            </a:r>
            <a:endParaRPr lang="de-AT" dirty="0">
              <a:latin typeface="Cambria"/>
              <a:ea typeface="ＭＳ 明朝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rabicPeriod"/>
            </a:pPr>
            <a:r>
              <a:rPr lang="de-DE" dirty="0">
                <a:ea typeface="ＭＳ 明朝"/>
                <a:cs typeface="Times New Roman"/>
              </a:rPr>
              <a:t>Derzeitiger Entwicklungsstand</a:t>
            </a:r>
            <a:endParaRPr lang="de-AT" dirty="0">
              <a:latin typeface="Cambria"/>
              <a:ea typeface="ＭＳ 明朝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rabicPeriod"/>
            </a:pPr>
            <a:r>
              <a:rPr lang="de-DE" dirty="0">
                <a:ea typeface="ＭＳ 明朝"/>
                <a:cs typeface="Times New Roman"/>
              </a:rPr>
              <a:t>Zukünftige Entwicklung</a:t>
            </a:r>
          </a:p>
          <a:p>
            <a:pPr marL="468630" indent="-285750">
              <a:buFont typeface="+mj-lt"/>
              <a:buAutoNum type="arabicPeriod"/>
            </a:pPr>
            <a:endParaRPr lang="de-DE" dirty="0" smtClean="0">
              <a:ea typeface="ＭＳ 明朝"/>
              <a:cs typeface="Times New Roman"/>
            </a:endParaRPr>
          </a:p>
          <a:p>
            <a:pPr marL="468630" indent="-285750">
              <a:buFont typeface="+mj-lt"/>
              <a:buAutoNum type="arabicPeriod"/>
            </a:pPr>
            <a:endParaRPr lang="de-DE" dirty="0">
              <a:ea typeface="ＭＳ 明朝"/>
              <a:cs typeface="Times New Roman"/>
            </a:endParaRPr>
          </a:p>
          <a:p>
            <a:pPr marL="468630" indent="-285750">
              <a:buFont typeface="+mj-lt"/>
              <a:buAutoNum type="arabicPeriod"/>
            </a:pPr>
            <a:endParaRPr lang="de-DE" dirty="0" smtClean="0">
              <a:ea typeface="ＭＳ 明朝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+mj-lt"/>
              <a:buAutoNum type="arabicPeriod"/>
            </a:pPr>
            <a:endParaRPr lang="de-DE" dirty="0">
              <a:latin typeface="Cambria"/>
              <a:ea typeface="ＭＳ 明朝"/>
              <a:cs typeface="Times New Roman"/>
            </a:endParaRPr>
          </a:p>
          <a:p>
            <a:pPr marL="468630" indent="-285750">
              <a:buFont typeface="+mj-lt"/>
              <a:buAutoNum type="arabicPeriod"/>
            </a:pPr>
            <a:endParaRPr lang="de-AT" dirty="0">
              <a:latin typeface="Cambria"/>
              <a:ea typeface="ＭＳ 明朝"/>
              <a:cs typeface="Times New Roman"/>
            </a:endParaRPr>
          </a:p>
          <a:p>
            <a:pPr marL="274320" lvl="1" indent="0">
              <a:buNone/>
            </a:pPr>
            <a:endParaRPr lang="de-AT" dirty="0"/>
          </a:p>
          <a:p>
            <a:endParaRPr lang="de-AT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C47B-F13C-5B44-B8E1-D1D28D7B912B}" type="datetime1">
              <a:rPr lang="de-AT" smtClean="0"/>
              <a:t>15.03.19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5643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Inhaltsverzeichnis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indent="0">
              <a:spcAft>
                <a:spcPts val="0"/>
              </a:spcAft>
              <a:buNone/>
            </a:pPr>
            <a:endParaRPr lang="de-DE" dirty="0">
              <a:ea typeface="ＭＳ 明朝"/>
              <a:cs typeface="Times New Roman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de-DE" dirty="0" smtClean="0">
                <a:ea typeface="ＭＳ 明朝"/>
                <a:cs typeface="Times New Roman"/>
              </a:rPr>
              <a:t>Datenschutz</a:t>
            </a:r>
            <a:endParaRPr lang="de-AT" dirty="0" smtClean="0">
              <a:latin typeface="Cambria"/>
              <a:ea typeface="ＭＳ 明朝"/>
              <a:cs typeface="Times New Roman"/>
            </a:endParaRPr>
          </a:p>
          <a:p>
            <a:pPr marL="731520" lvl="1" indent="-457200">
              <a:buFont typeface="+mj-lt"/>
              <a:buAutoNum type="arabicPeriod"/>
            </a:pPr>
            <a:r>
              <a:rPr lang="de-DE" dirty="0" smtClean="0">
                <a:ea typeface="ＭＳ 明朝"/>
                <a:cs typeface="Times New Roman"/>
              </a:rPr>
              <a:t>Personalisierung</a:t>
            </a:r>
            <a:endParaRPr lang="de-AT" dirty="0" smtClean="0">
              <a:latin typeface="Cambria"/>
              <a:ea typeface="ＭＳ 明朝"/>
              <a:cs typeface="Times New Roman"/>
            </a:endParaRPr>
          </a:p>
          <a:p>
            <a:pPr marL="731520" lvl="1" indent="-457200">
              <a:buFont typeface="+mj-lt"/>
              <a:buAutoNum type="arabicPeriod"/>
            </a:pPr>
            <a:r>
              <a:rPr lang="de-DE" dirty="0" smtClean="0">
                <a:ea typeface="ＭＳ 明朝"/>
                <a:cs typeface="Times New Roman"/>
              </a:rPr>
              <a:t>Unsicherheiten</a:t>
            </a:r>
            <a:endParaRPr lang="de-AT" dirty="0" smtClean="0">
              <a:latin typeface="Cambria"/>
              <a:ea typeface="ＭＳ 明朝"/>
              <a:cs typeface="Times New Roman"/>
            </a:endParaRPr>
          </a:p>
          <a:p>
            <a:pPr marL="731520" lvl="1" indent="-457200">
              <a:buFont typeface="+mj-lt"/>
              <a:buAutoNum type="arabicPeriod"/>
            </a:pPr>
            <a:r>
              <a:rPr lang="de-DE" dirty="0" smtClean="0">
                <a:ea typeface="ＭＳ 明朝"/>
                <a:cs typeface="Times New Roman"/>
              </a:rPr>
              <a:t>Lösungsmöglichkeiten</a:t>
            </a:r>
          </a:p>
          <a:p>
            <a:pPr marL="914400" lvl="1" indent="-457200">
              <a:buFont typeface="+mj-lt"/>
              <a:buAutoNum type="arabicPeriod"/>
            </a:pPr>
            <a:endParaRPr lang="de-AT" dirty="0">
              <a:latin typeface="Cambria"/>
              <a:ea typeface="ＭＳ 明朝"/>
              <a:cs typeface="Times New Roman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de-DE" dirty="0" smtClean="0">
                <a:ea typeface="ＭＳ 明朝"/>
                <a:cs typeface="Times New Roman"/>
              </a:rPr>
              <a:t>Werbebranche</a:t>
            </a:r>
          </a:p>
          <a:p>
            <a:pPr marL="731520" lvl="1" indent="-457200">
              <a:buFont typeface="+mj-lt"/>
              <a:buAutoNum type="arabicPeriod"/>
            </a:pPr>
            <a:r>
              <a:rPr lang="de-DE" dirty="0" err="1" smtClean="0">
                <a:ea typeface="ＭＳ 明朝"/>
                <a:cs typeface="Times New Roman"/>
              </a:rPr>
              <a:t>Red</a:t>
            </a:r>
            <a:r>
              <a:rPr lang="de-DE" dirty="0">
                <a:ea typeface="ＭＳ 明朝"/>
                <a:cs typeface="Times New Roman"/>
              </a:rPr>
              <a:t> </a:t>
            </a:r>
            <a:r>
              <a:rPr lang="de-DE" dirty="0" smtClean="0">
                <a:ea typeface="ＭＳ 明朝"/>
                <a:cs typeface="Times New Roman"/>
              </a:rPr>
              <a:t>Button</a:t>
            </a:r>
            <a:endParaRPr lang="de-DE" dirty="0">
              <a:ea typeface="ＭＳ 明朝"/>
              <a:cs typeface="Times New Roman"/>
            </a:endParaRPr>
          </a:p>
          <a:p>
            <a:pPr marL="457200" indent="-457200">
              <a:buFont typeface="+mj-lt"/>
              <a:buAutoNum type="arabicPeriod" startAt="3"/>
            </a:pPr>
            <a:endParaRPr lang="de-DE" dirty="0" smtClean="0">
              <a:ea typeface="ＭＳ 明朝"/>
              <a:cs typeface="Times New Roman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de-DE" dirty="0" smtClean="0">
                <a:ea typeface="ＭＳ 明朝"/>
                <a:cs typeface="Times New Roman"/>
              </a:rPr>
              <a:t>Vorteile</a:t>
            </a:r>
            <a:r>
              <a:rPr lang="de-DE" dirty="0">
                <a:ea typeface="ＭＳ 明朝"/>
                <a:cs typeface="Times New Roman"/>
              </a:rPr>
              <a:t>/ Nachteile</a:t>
            </a:r>
            <a:endParaRPr lang="de-AT" dirty="0">
              <a:latin typeface="Cambria"/>
              <a:ea typeface="ＭＳ 明朝"/>
              <a:cs typeface="Times New Roman"/>
            </a:endParaRP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08B9-C352-7048-871E-CD5590F45371}" type="datetime1">
              <a:rPr lang="de-AT" smtClean="0"/>
              <a:t>15.03.19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7523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Gantt Chart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08B9-C352-7048-871E-CD5590F45371}" type="datetime1">
              <a:rPr lang="de-AT" smtClean="0"/>
              <a:t>15.03.19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1550651 Sedef Zeybek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32179-C3FC-F646-96AC-DCA20613CF11}" type="slidenum">
              <a:rPr lang="de-DE" smtClean="0"/>
              <a:t>4</a:t>
            </a:fld>
            <a:endParaRPr lang="de-DE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8507166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09766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arheit">
  <a:themeElements>
    <a:clrScheme name="Klarheit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Klarheit.thmx</Template>
  <TotalTime>0</TotalTime>
  <Words>63</Words>
  <Application>Microsoft Macintosh PowerPoint</Application>
  <PresentationFormat>Bildschirmpräsentation (4:3)</PresentationFormat>
  <Paragraphs>45</Paragraphs>
  <Slides>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Klarheit</vt:lpstr>
      <vt:lpstr>Smart TV</vt:lpstr>
      <vt:lpstr>Inhaltsverzeichnis</vt:lpstr>
      <vt:lpstr>Inhaltsverzeichnis</vt:lpstr>
      <vt:lpstr>Gantt Chart</vt:lpstr>
    </vt:vector>
  </TitlesOfParts>
  <Company>Uni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TV</dc:title>
  <dc:creator>Sedef Zeybek</dc:creator>
  <cp:lastModifiedBy>Sedef Zeybek</cp:lastModifiedBy>
  <cp:revision>23</cp:revision>
  <dcterms:created xsi:type="dcterms:W3CDTF">2019-03-10T16:50:48Z</dcterms:created>
  <dcterms:modified xsi:type="dcterms:W3CDTF">2019-03-15T14:54:57Z</dcterms:modified>
</cp:coreProperties>
</file>