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1" r:id="rId7"/>
    <p:sldId id="263" r:id="rId8"/>
    <p:sldId id="264" r:id="rId9"/>
    <p:sldId id="265" r:id="rId10"/>
    <p:sldId id="262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13"/>
  </p:normalViewPr>
  <p:slideViewPr>
    <p:cSldViewPr snapToGrid="0" snapToObjects="1">
      <p:cViewPr varScale="1">
        <p:scale>
          <a:sx n="90" d="100"/>
          <a:sy n="90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739-ABBE-5842-BABC-A55D5F902C51}" type="datetimeFigureOut">
              <a:rPr lang="en-US" smtClean="0"/>
              <a:t>6/19/19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5394-8477-0243-8E13-F93F77882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47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739-ABBE-5842-BABC-A55D5F902C51}" type="datetimeFigureOut">
              <a:rPr lang="en-US" smtClean="0"/>
              <a:t>6/19/19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5394-8477-0243-8E13-F93F77882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82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739-ABBE-5842-BABC-A55D5F902C51}" type="datetimeFigureOut">
              <a:rPr lang="en-US" smtClean="0"/>
              <a:t>6/19/19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5394-8477-0243-8E13-F93F77882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0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739-ABBE-5842-BABC-A55D5F902C51}" type="datetimeFigureOut">
              <a:rPr lang="en-US" smtClean="0"/>
              <a:t>6/19/19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5394-8477-0243-8E13-F93F77882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739-ABBE-5842-BABC-A55D5F902C51}" type="datetimeFigureOut">
              <a:rPr lang="en-US" smtClean="0"/>
              <a:t>6/19/19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5394-8477-0243-8E13-F93F77882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537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739-ABBE-5842-BABC-A55D5F902C51}" type="datetimeFigureOut">
              <a:rPr lang="en-US" smtClean="0"/>
              <a:t>6/19/19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5394-8477-0243-8E13-F93F77882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3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739-ABBE-5842-BABC-A55D5F902C51}" type="datetimeFigureOut">
              <a:rPr lang="en-US" smtClean="0"/>
              <a:t>6/19/19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5394-8477-0243-8E13-F93F7788241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456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739-ABBE-5842-BABC-A55D5F902C51}" type="datetimeFigureOut">
              <a:rPr lang="en-US" smtClean="0"/>
              <a:t>6/19/19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5394-8477-0243-8E13-F93F77882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1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739-ABBE-5842-BABC-A55D5F902C51}" type="datetimeFigureOut">
              <a:rPr lang="en-US" smtClean="0"/>
              <a:t>6/19/19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5394-8477-0243-8E13-F93F77882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64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739-ABBE-5842-BABC-A55D5F902C51}" type="datetimeFigureOut">
              <a:rPr lang="en-US" smtClean="0"/>
              <a:t>6/19/19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5394-8477-0243-8E13-F93F77882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5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0878739-ABBE-5842-BABC-A55D5F902C51}" type="datetimeFigureOut">
              <a:rPr lang="en-US" smtClean="0"/>
              <a:t>6/19/19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5394-8477-0243-8E13-F93F77882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4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0878739-ABBE-5842-BABC-A55D5F902C51}" type="datetimeFigureOut">
              <a:rPr lang="en-US" smtClean="0"/>
              <a:t>6/19/19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AFD5394-8477-0243-8E13-F93F77882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6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100000">
              <a:srgbClr val="0070C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E1B9493-4AD2-D341-B267-408100EB3BDC}"/>
              </a:ext>
            </a:extLst>
          </p:cNvPr>
          <p:cNvSpPr txBox="1"/>
          <p:nvPr/>
        </p:nvSpPr>
        <p:spPr>
          <a:xfrm>
            <a:off x="1257301" y="1047500"/>
            <a:ext cx="65451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Beyond JavaScript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D51642-A0FC-B547-A0BC-C0CE33034490}"/>
              </a:ext>
            </a:extLst>
          </p:cNvPr>
          <p:cNvSpPr txBox="1"/>
          <p:nvPr/>
        </p:nvSpPr>
        <p:spPr>
          <a:xfrm>
            <a:off x="1257300" y="3914775"/>
            <a:ext cx="75580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Lato" panose="020F0502020204030203" pitchFamily="34" charset="77"/>
              </a:rPr>
              <a:t>Adding </a:t>
            </a:r>
            <a:r>
              <a:rPr lang="en-US" sz="2800" dirty="0" err="1">
                <a:latin typeface="Lato" panose="020F0502020204030203" pitchFamily="34" charset="77"/>
              </a:rPr>
              <a:t>ooRexx</a:t>
            </a:r>
            <a:r>
              <a:rPr lang="en-US" sz="2800" dirty="0">
                <a:latin typeface="Lato" panose="020F0502020204030203" pitchFamily="34" charset="77"/>
              </a:rPr>
              <a:t> and other JSR-223 Scripting Languages to the JavaFX WebView Control.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BF63EE-2DD7-CD4D-824E-A2A6F6EB7FF7}"/>
              </a:ext>
            </a:extLst>
          </p:cNvPr>
          <p:cNvSpPr/>
          <p:nvPr/>
        </p:nvSpPr>
        <p:spPr>
          <a:xfrm>
            <a:off x="1257300" y="5605960"/>
            <a:ext cx="4290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Lato" panose="020F0502020204030203" pitchFamily="34" charset="77"/>
              </a:rPr>
              <a:t>Maximilian </a:t>
            </a:r>
            <a:r>
              <a:rPr lang="en-US" sz="2800" dirty="0" err="1">
                <a:latin typeface="Lato" panose="020F0502020204030203" pitchFamily="34" charset="77"/>
              </a:rPr>
              <a:t>Wannemacher</a:t>
            </a:r>
            <a:endParaRPr lang="en-US" sz="2800" dirty="0"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37682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100000">
              <a:srgbClr val="0070C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B802F90-3DA7-6043-B9FD-D4A4675B3732}"/>
              </a:ext>
            </a:extLst>
          </p:cNvPr>
          <p:cNvSpPr/>
          <p:nvPr/>
        </p:nvSpPr>
        <p:spPr>
          <a:xfrm>
            <a:off x="1677904" y="3833336"/>
            <a:ext cx="800026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System Font"/>
              <a:buChar char="-"/>
            </a:pPr>
            <a:r>
              <a:rPr lang="en-US" sz="2800" b="1" dirty="0">
                <a:latin typeface="Lato" panose="020F0502020204030203" pitchFamily="34" charset="77"/>
              </a:rPr>
              <a:t>Mixing and matching languages</a:t>
            </a:r>
          </a:p>
          <a:p>
            <a:pPr marL="457200" indent="-457200" algn="just">
              <a:buFont typeface="System Font"/>
              <a:buChar char="-"/>
            </a:pPr>
            <a:r>
              <a:rPr lang="en-US" sz="2800" b="1" dirty="0">
                <a:latin typeface="Lato" panose="020F0502020204030203" pitchFamily="34" charset="77"/>
              </a:rPr>
              <a:t>DOM events other than onclick</a:t>
            </a:r>
          </a:p>
          <a:p>
            <a:pPr marL="457200" indent="-457200" algn="just">
              <a:buFont typeface="System Font"/>
              <a:buChar char="-"/>
            </a:pPr>
            <a:r>
              <a:rPr lang="en-US" sz="2800" b="1" dirty="0">
                <a:latin typeface="Lato" panose="020F0502020204030203" pitchFamily="34" charset="77"/>
              </a:rPr>
              <a:t>Some DOM event oddities</a:t>
            </a:r>
          </a:p>
          <a:p>
            <a:pPr marL="457200" indent="-457200" algn="just">
              <a:buFont typeface="System Font"/>
              <a:buChar char="-"/>
            </a:pPr>
            <a:r>
              <a:rPr lang="en-US" sz="2800" b="1" dirty="0">
                <a:latin typeface="Lato" panose="020F0502020204030203" pitchFamily="34" charset="77"/>
              </a:rPr>
              <a:t>Browser replacement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42E3BA-766D-B74D-8CA8-F402D7D17F73}"/>
              </a:ext>
            </a:extLst>
          </p:cNvPr>
          <p:cNvSpPr txBox="1"/>
          <p:nvPr/>
        </p:nvSpPr>
        <p:spPr>
          <a:xfrm>
            <a:off x="1257301" y="1047500"/>
            <a:ext cx="800026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Things that don’t work (yet)</a:t>
            </a:r>
          </a:p>
        </p:txBody>
      </p:sp>
    </p:spTree>
    <p:extLst>
      <p:ext uri="{BB962C8B-B14F-4D97-AF65-F5344CB8AC3E}">
        <p14:creationId xmlns:p14="http://schemas.microsoft.com/office/powerpoint/2010/main" val="805605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C00000">
                <a:lumMod val="49000"/>
                <a:lumOff val="51000"/>
              </a:srgbClr>
            </a:gs>
            <a:gs pos="0">
              <a:srgbClr val="FFC000">
                <a:lumMod val="89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259577-340F-F640-98AA-735EDC1BE4F8}"/>
              </a:ext>
            </a:extLst>
          </p:cNvPr>
          <p:cNvSpPr txBox="1"/>
          <p:nvPr/>
        </p:nvSpPr>
        <p:spPr>
          <a:xfrm>
            <a:off x="1257301" y="1047500"/>
            <a:ext cx="6545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Conclusion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E793CC-8888-454B-AD31-2CA97FA7FFDF}"/>
              </a:ext>
            </a:extLst>
          </p:cNvPr>
          <p:cNvSpPr/>
          <p:nvPr/>
        </p:nvSpPr>
        <p:spPr>
          <a:xfrm>
            <a:off x="1557338" y="2995606"/>
            <a:ext cx="800026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Lato" panose="020F0502020204030203" pitchFamily="34" charset="77"/>
              </a:rPr>
              <a:t>Java can be used to create a platform for language independent web scripting.</a:t>
            </a:r>
          </a:p>
          <a:p>
            <a:pPr algn="just"/>
            <a:endParaRPr lang="en-US" sz="2800" b="1" dirty="0">
              <a:latin typeface="Lato" panose="020F0502020204030203" pitchFamily="34" charset="77"/>
            </a:endParaRPr>
          </a:p>
          <a:p>
            <a:pPr algn="just"/>
            <a:r>
              <a:rPr lang="en-US" sz="2800" b="1" dirty="0">
                <a:latin typeface="Lato" panose="020F0502020204030203" pitchFamily="34" charset="77"/>
              </a:rPr>
              <a:t>While the current implementation is not perfect, it can serve as a stepping stone for future improvement.</a:t>
            </a:r>
          </a:p>
        </p:txBody>
      </p:sp>
    </p:spTree>
    <p:extLst>
      <p:ext uri="{BB962C8B-B14F-4D97-AF65-F5344CB8AC3E}">
        <p14:creationId xmlns:p14="http://schemas.microsoft.com/office/powerpoint/2010/main" val="2729009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100000">
              <a:srgbClr val="00B05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2A02616-1BBC-E943-B778-5F16F21D2543}"/>
              </a:ext>
            </a:extLst>
          </p:cNvPr>
          <p:cNvSpPr txBox="1"/>
          <p:nvPr/>
        </p:nvSpPr>
        <p:spPr>
          <a:xfrm>
            <a:off x="1257301" y="1047500"/>
            <a:ext cx="6545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Why?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DEFE6C-E221-D54E-9D7C-5DC0489AE5A8}"/>
              </a:ext>
            </a:extLst>
          </p:cNvPr>
          <p:cNvSpPr/>
          <p:nvPr/>
        </p:nvSpPr>
        <p:spPr>
          <a:xfrm>
            <a:off x="1706479" y="2690336"/>
            <a:ext cx="800026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Lato" panose="020F0502020204030203" pitchFamily="34" charset="77"/>
              </a:rPr>
              <a:t>The by-design purpose of JavaScript was to make the monkey dance when you </a:t>
            </a:r>
            <a:r>
              <a:rPr lang="en-US" sz="2800" b="1" dirty="0" err="1">
                <a:latin typeface="Lato" panose="020F0502020204030203" pitchFamily="34" charset="77"/>
              </a:rPr>
              <a:t>moused</a:t>
            </a:r>
            <a:r>
              <a:rPr lang="en-US" sz="2800" b="1" dirty="0">
                <a:latin typeface="Lato" panose="020F0502020204030203" pitchFamily="34" charset="77"/>
              </a:rPr>
              <a:t> over it.</a:t>
            </a:r>
            <a:r>
              <a:rPr lang="en-US" sz="2800" dirty="0">
                <a:latin typeface="Lato" panose="020F0502020204030203" pitchFamily="34" charset="77"/>
              </a:rPr>
              <a:t> Scripts were often a single line. We considered ten line scripts to be pretty normal, hundred line scripts to be huge, and thousand line scripts were unheard of.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5A0A88-5C00-444C-99E4-53E597C82C04}"/>
              </a:ext>
            </a:extLst>
          </p:cNvPr>
          <p:cNvSpPr/>
          <p:nvPr/>
        </p:nvSpPr>
        <p:spPr>
          <a:xfrm>
            <a:off x="7501046" y="5425779"/>
            <a:ext cx="21996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Lato" panose="020F0502020204030203" pitchFamily="34" charset="77"/>
              </a:rPr>
              <a:t>- Eric Lippert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CF64A3-FAE4-0A4F-AEC6-C34005B729B0}"/>
              </a:ext>
            </a:extLst>
          </p:cNvPr>
          <p:cNvSpPr txBox="1"/>
          <p:nvPr/>
        </p:nvSpPr>
        <p:spPr>
          <a:xfrm>
            <a:off x="449179" y="2092315"/>
            <a:ext cx="18225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486947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>
                <a:lumMod val="100000"/>
              </a:srgbClr>
            </a:gs>
            <a:gs pos="100000">
              <a:srgbClr val="00B05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2A02616-1BBC-E943-B778-5F16F21D2543}"/>
              </a:ext>
            </a:extLst>
          </p:cNvPr>
          <p:cNvSpPr txBox="1"/>
          <p:nvPr/>
        </p:nvSpPr>
        <p:spPr>
          <a:xfrm>
            <a:off x="1257301" y="1047500"/>
            <a:ext cx="6545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Why?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DEFE6C-E221-D54E-9D7C-5DC0489AE5A8}"/>
              </a:ext>
            </a:extLst>
          </p:cNvPr>
          <p:cNvSpPr/>
          <p:nvPr/>
        </p:nvSpPr>
        <p:spPr>
          <a:xfrm>
            <a:off x="1706479" y="2690336"/>
            <a:ext cx="800026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Lato" panose="020F0502020204030203" pitchFamily="34" charset="77"/>
              </a:rPr>
              <a:t>Concentrated power/responsibility</a:t>
            </a:r>
          </a:p>
          <a:p>
            <a:pPr algn="just"/>
            <a:endParaRPr lang="en-US" sz="2800" b="1" dirty="0">
              <a:latin typeface="Lato" panose="020F0502020204030203" pitchFamily="34" charset="77"/>
            </a:endParaRPr>
          </a:p>
          <a:p>
            <a:pPr algn="just"/>
            <a:r>
              <a:rPr lang="en-US" sz="2800" b="1" dirty="0">
                <a:latin typeface="Lato" panose="020F0502020204030203" pitchFamily="34" charset="77"/>
              </a:rPr>
              <a:t>Different languages for different tasks</a:t>
            </a:r>
          </a:p>
          <a:p>
            <a:pPr algn="just"/>
            <a:endParaRPr lang="en-US" sz="2800" b="1" dirty="0">
              <a:latin typeface="Lato" panose="020F0502020204030203" pitchFamily="34" charset="77"/>
            </a:endParaRPr>
          </a:p>
          <a:p>
            <a:pPr algn="just"/>
            <a:r>
              <a:rPr lang="en-US" sz="2800" b="1" dirty="0">
                <a:latin typeface="Lato" panose="020F0502020204030203" pitchFamily="34" charset="77"/>
              </a:rPr>
              <a:t>Personal Preference</a:t>
            </a:r>
          </a:p>
          <a:p>
            <a:pPr algn="just"/>
            <a:endParaRPr lang="en-US" sz="2800" b="1" dirty="0">
              <a:latin typeface="Lato" panose="020F0502020204030203" pitchFamily="34" charset="77"/>
            </a:endParaRPr>
          </a:p>
          <a:p>
            <a:pPr algn="just"/>
            <a:r>
              <a:rPr lang="en-US" sz="2800" b="1" dirty="0">
                <a:latin typeface="Lato" panose="020F0502020204030203" pitchFamily="34" charset="77"/>
              </a:rPr>
              <a:t>Libraries</a:t>
            </a:r>
          </a:p>
          <a:p>
            <a:pPr algn="just"/>
            <a:endParaRPr lang="en-US" sz="2800" b="1" dirty="0">
              <a:latin typeface="Lato" panose="020F0502020204030203" pitchFamily="34" charset="77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2E5BC3-C85A-A34E-AC13-1D0B0EA6CA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803" y="5292974"/>
            <a:ext cx="474663" cy="47466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C95FDF0-5ED4-854A-9B6D-9C1FDFBE4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515" y="4410077"/>
            <a:ext cx="488949" cy="4889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AF39F20-D33D-D94E-B28D-453FC322E6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516" y="3555752"/>
            <a:ext cx="474663" cy="47466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B5498DB-8488-E641-B8C5-22D49C6CE0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5515" y="2734497"/>
            <a:ext cx="488950" cy="48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707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C00000">
                <a:lumMod val="49000"/>
                <a:lumOff val="51000"/>
              </a:srgbClr>
            </a:gs>
            <a:gs pos="0">
              <a:srgbClr val="FFC000">
                <a:lumMod val="89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2A02616-1BBC-E943-B778-5F16F21D2543}"/>
              </a:ext>
            </a:extLst>
          </p:cNvPr>
          <p:cNvSpPr txBox="1"/>
          <p:nvPr/>
        </p:nvSpPr>
        <p:spPr>
          <a:xfrm>
            <a:off x="1257301" y="1047500"/>
            <a:ext cx="6545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How?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335D9CC-5AC5-C945-8A48-C108B223E5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863983"/>
              </p:ext>
            </p:extLst>
          </p:nvPr>
        </p:nvGraphicFramePr>
        <p:xfrm>
          <a:off x="1131887" y="2900363"/>
          <a:ext cx="9855201" cy="1991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5067">
                  <a:extLst>
                    <a:ext uri="{9D8B030D-6E8A-4147-A177-3AD203B41FA5}">
                      <a16:colId xmlns:a16="http://schemas.microsoft.com/office/drawing/2014/main" val="4259228357"/>
                    </a:ext>
                  </a:extLst>
                </a:gridCol>
                <a:gridCol w="3285067">
                  <a:extLst>
                    <a:ext uri="{9D8B030D-6E8A-4147-A177-3AD203B41FA5}">
                      <a16:colId xmlns:a16="http://schemas.microsoft.com/office/drawing/2014/main" val="861558369"/>
                    </a:ext>
                  </a:extLst>
                </a:gridCol>
                <a:gridCol w="3285067">
                  <a:extLst>
                    <a:ext uri="{9D8B030D-6E8A-4147-A177-3AD203B41FA5}">
                      <a16:colId xmlns:a16="http://schemas.microsoft.com/office/drawing/2014/main" val="1346576352"/>
                    </a:ext>
                  </a:extLst>
                </a:gridCol>
              </a:tblGrid>
              <a:tr h="1991677"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Lato" panose="020F0502020204030203" pitchFamily="34" charset="77"/>
                          <a:ea typeface="+mn-ea"/>
                          <a:cs typeface="+mn-cs"/>
                        </a:rPr>
                        <a:t>JavaFX </a:t>
                      </a:r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latin typeface="Lato" panose="020F0502020204030203" pitchFamily="34" charset="77"/>
                          <a:ea typeface="+mn-ea"/>
                          <a:cs typeface="+mn-cs"/>
                        </a:rPr>
                        <a:t>Webview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Lato" panose="020F0502020204030203" pitchFamily="34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77470" h="12700" prst="softRound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Lato" panose="020F0502020204030203" pitchFamily="34" charset="77"/>
                          <a:ea typeface="+mn-ea"/>
                          <a:cs typeface="+mn-cs"/>
                        </a:rPr>
                        <a:t>Java Scripting Framework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77470" h="12700" prst="softRound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latin typeface="Lato" panose="020F0502020204030203" pitchFamily="34" charset="77"/>
                          <a:ea typeface="+mn-ea"/>
                          <a:cs typeface="+mn-cs"/>
                        </a:rPr>
                        <a:t>ScriptEngines</a:t>
                      </a:r>
                      <a:endParaRPr 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77470" h="12700" prst="softRound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499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178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C00000">
                <a:lumMod val="49000"/>
                <a:lumOff val="51000"/>
              </a:srgbClr>
            </a:gs>
            <a:gs pos="0">
              <a:srgbClr val="FFC000">
                <a:lumMod val="89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259577-340F-F640-98AA-735EDC1BE4F8}"/>
              </a:ext>
            </a:extLst>
          </p:cNvPr>
          <p:cNvSpPr txBox="1"/>
          <p:nvPr/>
        </p:nvSpPr>
        <p:spPr>
          <a:xfrm>
            <a:off x="1257301" y="1047500"/>
            <a:ext cx="6545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Result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2C0D1A-D088-084A-BF54-796D34CED53D}"/>
              </a:ext>
            </a:extLst>
          </p:cNvPr>
          <p:cNvPicPr/>
          <p:nvPr/>
        </p:nvPicPr>
        <p:blipFill rotWithShape="1">
          <a:blip r:embed="rId2"/>
          <a:srcRect l="432"/>
          <a:stretch/>
        </p:blipFill>
        <p:spPr bwMode="auto">
          <a:xfrm>
            <a:off x="6096000" y="560070"/>
            <a:ext cx="5702300" cy="57378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CE793CC-8888-454B-AD31-2CA97FA7FFDF}"/>
              </a:ext>
            </a:extLst>
          </p:cNvPr>
          <p:cNvSpPr/>
          <p:nvPr/>
        </p:nvSpPr>
        <p:spPr>
          <a:xfrm>
            <a:off x="1557338" y="2995606"/>
            <a:ext cx="800026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Lato" panose="020F0502020204030203" pitchFamily="34" charset="77"/>
              </a:rPr>
              <a:t>A minimal Java-based </a:t>
            </a:r>
          </a:p>
          <a:p>
            <a:pPr algn="just"/>
            <a:r>
              <a:rPr lang="en-US" sz="2800" b="1" dirty="0">
                <a:latin typeface="Lato" panose="020F0502020204030203" pitchFamily="34" charset="77"/>
              </a:rPr>
              <a:t>browser application</a:t>
            </a:r>
          </a:p>
          <a:p>
            <a:pPr algn="just"/>
            <a:r>
              <a:rPr lang="en-US" sz="2800" b="1" dirty="0">
                <a:latin typeface="Lato" panose="020F0502020204030203" pitchFamily="34" charset="77"/>
              </a:rPr>
              <a:t>capable of displaying </a:t>
            </a:r>
          </a:p>
          <a:p>
            <a:pPr algn="just"/>
            <a:r>
              <a:rPr lang="en-US" sz="2800" b="1" dirty="0">
                <a:latin typeface="Lato" panose="020F0502020204030203" pitchFamily="34" charset="77"/>
              </a:rPr>
              <a:t>websites and evaluating</a:t>
            </a:r>
          </a:p>
          <a:p>
            <a:pPr algn="just"/>
            <a:r>
              <a:rPr lang="en-US" sz="2800" b="1" dirty="0">
                <a:latin typeface="Lato" panose="020F0502020204030203" pitchFamily="34" charset="77"/>
              </a:rPr>
              <a:t>scripts of multiple </a:t>
            </a:r>
          </a:p>
          <a:p>
            <a:pPr algn="just"/>
            <a:r>
              <a:rPr lang="en-US" sz="2800" b="1" dirty="0">
                <a:latin typeface="Lato" panose="020F0502020204030203" pitchFamily="34" charset="77"/>
              </a:rPr>
              <a:t>languages.</a:t>
            </a:r>
          </a:p>
        </p:txBody>
      </p:sp>
    </p:spTree>
    <p:extLst>
      <p:ext uri="{BB962C8B-B14F-4D97-AF65-F5344CB8AC3E}">
        <p14:creationId xmlns:p14="http://schemas.microsoft.com/office/powerpoint/2010/main" val="1718810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100000">
              <a:srgbClr val="0070C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B802F90-3DA7-6043-B9FD-D4A4675B3732}"/>
              </a:ext>
            </a:extLst>
          </p:cNvPr>
          <p:cNvSpPr/>
          <p:nvPr/>
        </p:nvSpPr>
        <p:spPr>
          <a:xfrm>
            <a:off x="1706479" y="2690336"/>
            <a:ext cx="800026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en-US" sz="2800" b="1" dirty="0">
                <a:latin typeface="Lato" panose="020F0502020204030203" pitchFamily="34" charset="77"/>
              </a:rPr>
              <a:t>Displaying .html pages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en-US" sz="2800" b="1" dirty="0">
                <a:latin typeface="Lato" panose="020F0502020204030203" pitchFamily="34" charset="77"/>
              </a:rPr>
              <a:t>Handling external files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en-US" sz="2800" b="1" dirty="0">
                <a:latin typeface="Lato" panose="020F0502020204030203" pitchFamily="34" charset="77"/>
              </a:rPr>
              <a:t>Accessing DOM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en-US" sz="2800" b="1" dirty="0">
                <a:latin typeface="Lato" panose="020F0502020204030203" pitchFamily="34" charset="77"/>
              </a:rPr>
              <a:t>Evaluating scripts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en-US" sz="2800" b="1" dirty="0">
                <a:latin typeface="Lato" panose="020F0502020204030203" pitchFamily="34" charset="77"/>
              </a:rPr>
              <a:t>Invoking functions</a:t>
            </a:r>
          </a:p>
          <a:p>
            <a:pPr algn="just"/>
            <a:r>
              <a:rPr lang="en-US" sz="2800" b="1" dirty="0">
                <a:latin typeface="Lato" panose="020F0502020204030203" pitchFamily="34" charset="77"/>
              </a:rPr>
              <a:t>~	Handling DOM events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42E3BA-766D-B74D-8CA8-F402D7D17F73}"/>
              </a:ext>
            </a:extLst>
          </p:cNvPr>
          <p:cNvSpPr txBox="1"/>
          <p:nvPr/>
        </p:nvSpPr>
        <p:spPr>
          <a:xfrm>
            <a:off x="1257301" y="1047500"/>
            <a:ext cx="80002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Things that work</a:t>
            </a:r>
          </a:p>
        </p:txBody>
      </p:sp>
    </p:spTree>
    <p:extLst>
      <p:ext uri="{BB962C8B-B14F-4D97-AF65-F5344CB8AC3E}">
        <p14:creationId xmlns:p14="http://schemas.microsoft.com/office/powerpoint/2010/main" val="1268271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>
                <a:lumMod val="100000"/>
              </a:srgbClr>
            </a:gs>
            <a:gs pos="100000">
              <a:srgbClr val="00B05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C0A664F-1CDA-1140-BF10-A2DA580ECAD3}"/>
              </a:ext>
            </a:extLst>
          </p:cNvPr>
          <p:cNvSpPr/>
          <p:nvPr/>
        </p:nvSpPr>
        <p:spPr>
          <a:xfrm>
            <a:off x="3048000" y="1997839"/>
            <a:ext cx="6096000" cy="2308324"/>
          </a:xfrm>
          <a:prstGeom prst="rect">
            <a:avLst/>
          </a:prstGeom>
          <a:solidFill>
            <a:schemeClr val="tx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&lt;</a:t>
            </a:r>
            <a:r>
              <a:rPr lang="en-US" b="1" dirty="0">
                <a:solidFill>
                  <a:srgbClr val="00008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script </a:t>
            </a:r>
            <a:r>
              <a:rPr lang="en-US" b="1" dirty="0">
                <a:solidFill>
                  <a:srgbClr val="0000FF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type=</a:t>
            </a:r>
            <a:r>
              <a:rPr lang="en-US" b="1" dirty="0">
                <a:solidFill>
                  <a:srgbClr val="0080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"text/</a:t>
            </a:r>
            <a:r>
              <a:rPr lang="en-US" b="1" dirty="0" err="1">
                <a:solidFill>
                  <a:srgbClr val="0080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javascript</a:t>
            </a:r>
            <a:r>
              <a:rPr lang="en-US" b="1" dirty="0">
                <a:solidFill>
                  <a:srgbClr val="0080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"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&gt;</a:t>
            </a:r>
            <a:b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   </a:t>
            </a:r>
            <a:r>
              <a:rPr lang="en-US" i="1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"Hello world from JavaScript!"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);</a:t>
            </a:r>
            <a:b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   </a:t>
            </a:r>
            <a:r>
              <a:rPr lang="en-US" b="1" dirty="0" err="1">
                <a:solidFill>
                  <a:srgbClr val="00008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var</a:t>
            </a:r>
            <a:r>
              <a:rPr lang="en-US" b="1" dirty="0">
                <a:solidFill>
                  <a:srgbClr val="00008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b="1" i="1" dirty="0" err="1">
                <a:solidFill>
                  <a:srgbClr val="660E7A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clickCount</a:t>
            </a:r>
            <a:r>
              <a:rPr lang="en-US" b="1" i="1" dirty="0">
                <a:solidFill>
                  <a:srgbClr val="660E7A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=</a:t>
            </a:r>
            <a: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0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;</a:t>
            </a:r>
            <a:b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   </a:t>
            </a:r>
            <a:r>
              <a:rPr lang="en-US" b="1" dirty="0">
                <a:solidFill>
                  <a:srgbClr val="00008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function </a:t>
            </a:r>
            <a:r>
              <a:rPr lang="en-US" i="1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testFunctionJS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arg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){</a:t>
            </a:r>
            <a:b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       </a:t>
            </a:r>
            <a:r>
              <a:rPr lang="en-US" b="1" i="1" dirty="0" err="1">
                <a:solidFill>
                  <a:srgbClr val="660E7A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clickCount</a:t>
            </a:r>
            <a:r>
              <a:rPr lang="en-US" b="1" i="1" dirty="0">
                <a:solidFill>
                  <a:srgbClr val="660E7A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+= 1;</a:t>
            </a:r>
            <a:b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       </a:t>
            </a: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arg.</a:t>
            </a:r>
            <a:r>
              <a:rPr lang="en-US" b="1" dirty="0" err="1">
                <a:solidFill>
                  <a:srgbClr val="660E7A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textContent</a:t>
            </a:r>
            <a:r>
              <a:rPr lang="en-US" b="1" dirty="0">
                <a:solidFill>
                  <a:srgbClr val="660E7A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=</a:t>
            </a:r>
            <a: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</a:t>
            </a:r>
            <a:r>
              <a:rPr lang="en-US" b="1" i="1" dirty="0" err="1">
                <a:solidFill>
                  <a:srgbClr val="660E7A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clickCount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;</a:t>
            </a:r>
            <a:b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   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}</a:t>
            </a:r>
            <a:b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&lt;/</a:t>
            </a:r>
            <a:r>
              <a:rPr lang="en-US" b="1" dirty="0">
                <a:solidFill>
                  <a:srgbClr val="00008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script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&gt;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4E93F0-95AE-1E4E-9304-C8B7D3F595AE}"/>
              </a:ext>
            </a:extLst>
          </p:cNvPr>
          <p:cNvSpPr/>
          <p:nvPr/>
        </p:nvSpPr>
        <p:spPr>
          <a:xfrm>
            <a:off x="1143739" y="4306163"/>
            <a:ext cx="80002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b="1" i="1" dirty="0" err="1">
                <a:latin typeface="Lato" panose="020F0502020204030203" pitchFamily="34" charset="77"/>
              </a:rPr>
              <a:t>testfile.html</a:t>
            </a:r>
            <a:endParaRPr lang="en-US" sz="2800" b="1" i="1" dirty="0"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92751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>
                <a:lumMod val="100000"/>
              </a:srgbClr>
            </a:gs>
            <a:gs pos="100000">
              <a:srgbClr val="00B05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C0A664F-1CDA-1140-BF10-A2DA580ECAD3}"/>
              </a:ext>
            </a:extLst>
          </p:cNvPr>
          <p:cNvSpPr/>
          <p:nvPr/>
        </p:nvSpPr>
        <p:spPr>
          <a:xfrm>
            <a:off x="3048000" y="1997839"/>
            <a:ext cx="6096000" cy="2308324"/>
          </a:xfrm>
          <a:prstGeom prst="rect">
            <a:avLst/>
          </a:prstGeom>
          <a:solidFill>
            <a:schemeClr val="tx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&lt;</a:t>
            </a:r>
            <a:r>
              <a:rPr lang="en-US" b="1" dirty="0">
                <a:solidFill>
                  <a:srgbClr val="00008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script </a:t>
            </a:r>
            <a:r>
              <a:rPr lang="en-US" b="1" dirty="0">
                <a:solidFill>
                  <a:srgbClr val="0000FF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type=</a:t>
            </a:r>
            <a:r>
              <a:rPr lang="en-US" b="1" dirty="0">
                <a:solidFill>
                  <a:srgbClr val="0080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"text/python"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&gt;</a:t>
            </a:r>
            <a:b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print("Hello world from Python!")</a:t>
            </a:r>
            <a:b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clickCount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= 0</a:t>
            </a:r>
            <a:b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def </a:t>
            </a: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testFunctionPy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arg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):</a:t>
            </a:r>
            <a:b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   global </a:t>
            </a: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clickCount</a:t>
            </a:r>
            <a:b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clickCount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+= 1</a:t>
            </a:r>
            <a:b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arg.textContent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= </a:t>
            </a: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str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clickCount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)</a:t>
            </a:r>
            <a:b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&lt;/</a:t>
            </a:r>
            <a:r>
              <a:rPr lang="en-US" b="1" dirty="0">
                <a:solidFill>
                  <a:srgbClr val="00008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script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CB0BD6-0278-2043-8FF9-9FA34E77951B}"/>
              </a:ext>
            </a:extLst>
          </p:cNvPr>
          <p:cNvSpPr/>
          <p:nvPr/>
        </p:nvSpPr>
        <p:spPr>
          <a:xfrm>
            <a:off x="1143739" y="4306163"/>
            <a:ext cx="80002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b="1" i="1" dirty="0" err="1">
                <a:latin typeface="Lato" panose="020F0502020204030203" pitchFamily="34" charset="77"/>
              </a:rPr>
              <a:t>testfile.html</a:t>
            </a:r>
            <a:endParaRPr lang="en-US" sz="2800" b="1" i="1" dirty="0"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67738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>
                <a:lumMod val="100000"/>
              </a:srgbClr>
            </a:gs>
            <a:gs pos="100000">
              <a:srgbClr val="00B05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C0A664F-1CDA-1140-BF10-A2DA580ECAD3}"/>
              </a:ext>
            </a:extLst>
          </p:cNvPr>
          <p:cNvSpPr/>
          <p:nvPr/>
        </p:nvSpPr>
        <p:spPr>
          <a:xfrm>
            <a:off x="3048000" y="1997839"/>
            <a:ext cx="6096000" cy="2862322"/>
          </a:xfrm>
          <a:prstGeom prst="rect">
            <a:avLst/>
          </a:prstGeom>
          <a:solidFill>
            <a:schemeClr val="tx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&lt;</a:t>
            </a:r>
            <a:r>
              <a:rPr lang="en-US" b="1" dirty="0">
                <a:solidFill>
                  <a:srgbClr val="00008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script </a:t>
            </a:r>
            <a:r>
              <a:rPr lang="en-US" b="1" dirty="0">
                <a:solidFill>
                  <a:srgbClr val="0000FF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type=</a:t>
            </a:r>
            <a:r>
              <a:rPr lang="en-US" b="1" dirty="0">
                <a:solidFill>
                  <a:srgbClr val="0080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"text/</a:t>
            </a:r>
            <a:r>
              <a:rPr lang="en-US" b="1" dirty="0" err="1">
                <a:solidFill>
                  <a:srgbClr val="0080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oorexx</a:t>
            </a:r>
            <a:r>
              <a:rPr lang="en-US" b="1" dirty="0">
                <a:solidFill>
                  <a:srgbClr val="00800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"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&gt;</a:t>
            </a:r>
            <a:br>
              <a:rPr lang="en-US" dirty="0"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say "Hello world from </a:t>
            </a: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ooRexx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!"</a:t>
            </a:r>
            <a:b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.</a:t>
            </a: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local~clickCount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= 0</a:t>
            </a:r>
            <a:b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exit</a:t>
            </a:r>
            <a:b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::ROUTINE </a:t>
            </a: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testFunctionRexx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public</a:t>
            </a:r>
            <a:b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   button = </a:t>
            </a: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arg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(1)</a:t>
            </a:r>
            <a:b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   .</a:t>
            </a: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local~clickCount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+= 1</a:t>
            </a:r>
            <a:b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button~textContent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= .</a:t>
            </a:r>
            <a:r>
              <a:rPr lang="en-US" dirty="0" err="1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local~clickCount</a:t>
            </a:r>
            <a:b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    return</a:t>
            </a:r>
            <a:b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</a:b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&lt;/</a:t>
            </a:r>
            <a:r>
              <a:rPr lang="en-US" b="1" dirty="0">
                <a:solidFill>
                  <a:srgbClr val="000080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script</a:t>
            </a:r>
            <a:r>
              <a:rPr lang="en-US" dirty="0">
                <a:solidFill>
                  <a:schemeClr val="bg1"/>
                </a:solidFill>
                <a:latin typeface="Fira Code" panose="020B0809050000020004" pitchFamily="49" charset="0"/>
                <a:ea typeface="Fira Code" panose="020B0809050000020004" pitchFamily="49" charset="0"/>
                <a:cs typeface="Fira Code" panose="020B0809050000020004" pitchFamily="49" charset="0"/>
              </a:rPr>
              <a:t>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CB0BD6-0278-2043-8FF9-9FA34E77951B}"/>
              </a:ext>
            </a:extLst>
          </p:cNvPr>
          <p:cNvSpPr/>
          <p:nvPr/>
        </p:nvSpPr>
        <p:spPr>
          <a:xfrm>
            <a:off x="1143739" y="4862572"/>
            <a:ext cx="80002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b="1" i="1" dirty="0" err="1">
                <a:latin typeface="Lato" panose="020F0502020204030203" pitchFamily="34" charset="77"/>
              </a:rPr>
              <a:t>testfile.html</a:t>
            </a:r>
            <a:endParaRPr lang="en-US" sz="2800" b="1" i="1" dirty="0"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3824048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{DE555D16-5219-AE49-BF9D-0FE2E88F3DEC}tf10001120</Template>
  <TotalTime>171</TotalTime>
  <Words>185</Words>
  <Application>Microsoft Macintosh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Fira Code</vt:lpstr>
      <vt:lpstr>Gill Sans MT</vt:lpstr>
      <vt:lpstr>Lato</vt:lpstr>
      <vt:lpstr>System Font</vt:lpstr>
      <vt:lpstr>Wingdings</vt:lpstr>
      <vt:lpstr>Parcel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Wannemacher Maximilian</dc:creator>
  <cp:lastModifiedBy>Wannemacher Maximilian</cp:lastModifiedBy>
  <cp:revision>9</cp:revision>
  <dcterms:created xsi:type="dcterms:W3CDTF">2019-06-19T17:56:09Z</dcterms:created>
  <dcterms:modified xsi:type="dcterms:W3CDTF">2019-06-19T20:48:06Z</dcterms:modified>
</cp:coreProperties>
</file>