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256" r:id="rId2"/>
    <p:sldId id="261" r:id="rId3"/>
    <p:sldId id="259" r:id="rId4"/>
    <p:sldId id="260" r:id="rId5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8" d="100"/>
          <a:sy n="68" d="100"/>
        </p:scale>
        <p:origin x="-56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SSD:Users:admin:Desktop:BIS:Kurs%205:gantt_cart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SSD:Users:admin:Desktop:BIS:Kurs%205:gantt_car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Blatt1!$B$1</c:f>
              <c:strCache>
                <c:ptCount val="1"/>
                <c:pt idx="0">
                  <c:v>Start</c:v>
                </c:pt>
              </c:strCache>
            </c:strRef>
          </c:tx>
          <c:spPr>
            <a:noFill/>
            <a:ln>
              <a:noFill/>
            </a:ln>
            <a:effectLst/>
          </c:spPr>
          <c:invertIfNegative val="0"/>
          <c:cat>
            <c:strRef>
              <c:f>Blatt1!$A$3:$A$12</c:f>
              <c:strCache>
                <c:ptCount val="10"/>
                <c:pt idx="0">
                  <c:v>Zwischenergebnis präsentieren</c:v>
                </c:pt>
                <c:pt idx="1">
                  <c:v>Feedback einbauen</c:v>
                </c:pt>
                <c:pt idx="2">
                  <c:v>Inhalte festlegen</c:v>
                </c:pt>
                <c:pt idx="3">
                  <c:v>Kapitel 1 &amp; 2 ausarbeiten</c:v>
                </c:pt>
                <c:pt idx="4">
                  <c:v>Kapitel 3 ausarbeiten</c:v>
                </c:pt>
                <c:pt idx="5">
                  <c:v>Kapitel 4 ausarbeiten</c:v>
                </c:pt>
                <c:pt idx="6">
                  <c:v>Kapitel 5 ausarbeiten</c:v>
                </c:pt>
                <c:pt idx="7">
                  <c:v>Kapitel 6 ausarbeiten</c:v>
                </c:pt>
                <c:pt idx="8">
                  <c:v>Korrekturlesen</c:v>
                </c:pt>
                <c:pt idx="9">
                  <c:v>Seminararbeit fertigstellen</c:v>
                </c:pt>
              </c:strCache>
            </c:strRef>
          </c:cat>
          <c:val>
            <c:numRef>
              <c:f>Blatt1!$B$3:$B$12</c:f>
              <c:numCache>
                <c:formatCode>m/d/yy</c:formatCode>
                <c:ptCount val="10"/>
                <c:pt idx="0">
                  <c:v>43531.0</c:v>
                </c:pt>
                <c:pt idx="1">
                  <c:v>43531.0</c:v>
                </c:pt>
                <c:pt idx="2">
                  <c:v>43531.0</c:v>
                </c:pt>
                <c:pt idx="3">
                  <c:v>43541.0</c:v>
                </c:pt>
                <c:pt idx="4">
                  <c:v>43552.0</c:v>
                </c:pt>
                <c:pt idx="5">
                  <c:v>43573.0</c:v>
                </c:pt>
                <c:pt idx="6">
                  <c:v>43587.0</c:v>
                </c:pt>
                <c:pt idx="7">
                  <c:v>43601.0</c:v>
                </c:pt>
                <c:pt idx="8">
                  <c:v>43615.0</c:v>
                </c:pt>
                <c:pt idx="9">
                  <c:v>43622.0</c:v>
                </c:pt>
              </c:numCache>
            </c:numRef>
          </c:val>
        </c:ser>
        <c:ser>
          <c:idx val="1"/>
          <c:order val="1"/>
          <c:tx>
            <c:strRef>
              <c:f>Blatt1!$C$1</c:f>
              <c:strCache>
                <c:ptCount val="1"/>
                <c:pt idx="0">
                  <c:v>Dauer</c:v>
                </c:pt>
              </c:strCache>
            </c:strRef>
          </c:tx>
          <c:invertIfNegative val="0"/>
          <c:cat>
            <c:strRef>
              <c:f>Blatt1!$A$3:$A$12</c:f>
              <c:strCache>
                <c:ptCount val="10"/>
                <c:pt idx="0">
                  <c:v>Zwischenergebnis präsentieren</c:v>
                </c:pt>
                <c:pt idx="1">
                  <c:v>Feedback einbauen</c:v>
                </c:pt>
                <c:pt idx="2">
                  <c:v>Inhalte festlegen</c:v>
                </c:pt>
                <c:pt idx="3">
                  <c:v>Kapitel 1 &amp; 2 ausarbeiten</c:v>
                </c:pt>
                <c:pt idx="4">
                  <c:v>Kapitel 3 ausarbeiten</c:v>
                </c:pt>
                <c:pt idx="5">
                  <c:v>Kapitel 4 ausarbeiten</c:v>
                </c:pt>
                <c:pt idx="6">
                  <c:v>Kapitel 5 ausarbeiten</c:v>
                </c:pt>
                <c:pt idx="7">
                  <c:v>Kapitel 6 ausarbeiten</c:v>
                </c:pt>
                <c:pt idx="8">
                  <c:v>Korrekturlesen</c:v>
                </c:pt>
                <c:pt idx="9">
                  <c:v>Seminararbeit fertigstellen</c:v>
                </c:pt>
              </c:strCache>
            </c:strRef>
          </c:cat>
          <c:val>
            <c:numRef>
              <c:f>Blatt1!$C$3:$C$12</c:f>
              <c:numCache>
                <c:formatCode>General</c:formatCode>
                <c:ptCount val="10"/>
                <c:pt idx="0">
                  <c:v>98.0</c:v>
                </c:pt>
                <c:pt idx="1">
                  <c:v>98.0</c:v>
                </c:pt>
                <c:pt idx="2">
                  <c:v>10.0</c:v>
                </c:pt>
                <c:pt idx="3">
                  <c:v>11.0</c:v>
                </c:pt>
                <c:pt idx="4">
                  <c:v>21.0</c:v>
                </c:pt>
                <c:pt idx="5">
                  <c:v>14.0</c:v>
                </c:pt>
                <c:pt idx="6">
                  <c:v>14.0</c:v>
                </c:pt>
                <c:pt idx="7">
                  <c:v>14.0</c:v>
                </c:pt>
                <c:pt idx="8">
                  <c:v>7.0</c:v>
                </c:pt>
                <c:pt idx="9">
                  <c:v>7.0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120000680"/>
        <c:axId val="2119649720"/>
      </c:barChart>
      <c:catAx>
        <c:axId val="2120000680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trike="noStrike" cap="none" normalizeH="0" baseline="0"/>
            </a:pPr>
            <a:endParaRPr lang="de-DE"/>
          </a:p>
        </c:txPr>
        <c:crossAx val="2119649720"/>
        <c:crosses val="autoZero"/>
        <c:auto val="1"/>
        <c:lblAlgn val="ctr"/>
        <c:lblOffset val="100"/>
        <c:noMultiLvlLbl val="0"/>
      </c:catAx>
      <c:valAx>
        <c:axId val="2119649720"/>
        <c:scaling>
          <c:orientation val="minMax"/>
          <c:max val="43631.0"/>
          <c:min val="43531.0"/>
        </c:scaling>
        <c:delete val="0"/>
        <c:axPos val="t"/>
        <c:majorGridlines/>
        <c:numFmt formatCode="m/d/yy" sourceLinked="1"/>
        <c:majorTickMark val="out"/>
        <c:minorTickMark val="none"/>
        <c:tickLblPos val="nextTo"/>
        <c:crossAx val="2120000680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cap="none" normalizeH="0"/>
            </a:pPr>
            <a:endParaRPr lang="de-DE"/>
          </a:p>
        </c:txPr>
      </c:dTable>
    </c:plotArea>
    <c:plotVisOnly val="0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Blatt1!$B$1</c:f>
              <c:strCache>
                <c:ptCount val="1"/>
                <c:pt idx="0">
                  <c:v>Start</c:v>
                </c:pt>
              </c:strCache>
            </c:strRef>
          </c:tx>
          <c:spPr>
            <a:noFill/>
            <a:ln>
              <a:noFill/>
            </a:ln>
            <a:effectLst/>
          </c:spPr>
          <c:invertIfNegative val="0"/>
          <c:cat>
            <c:strRef>
              <c:f>Blatt1!$A$3:$A$12</c:f>
              <c:strCache>
                <c:ptCount val="10"/>
                <c:pt idx="0">
                  <c:v>Zwischenergebnis präsentieren</c:v>
                </c:pt>
                <c:pt idx="1">
                  <c:v>Feedback einbauen</c:v>
                </c:pt>
                <c:pt idx="2">
                  <c:v>Inhalte festlegen</c:v>
                </c:pt>
                <c:pt idx="3">
                  <c:v>Kapitel 1 &amp; 2 ausarbeiten</c:v>
                </c:pt>
                <c:pt idx="4">
                  <c:v>Kapitel 3 ausarbeiten</c:v>
                </c:pt>
                <c:pt idx="5">
                  <c:v>Kapitel 4 ausarbeiten</c:v>
                </c:pt>
                <c:pt idx="6">
                  <c:v>Kapitel 5 ausarbeiten</c:v>
                </c:pt>
                <c:pt idx="7">
                  <c:v>Kapitel 6 ausarbeiten</c:v>
                </c:pt>
                <c:pt idx="8">
                  <c:v>Korrekturlesen</c:v>
                </c:pt>
                <c:pt idx="9">
                  <c:v>Seminararbeit fertigstellen</c:v>
                </c:pt>
              </c:strCache>
            </c:strRef>
          </c:cat>
          <c:val>
            <c:numRef>
              <c:f>Blatt1!$B$3:$B$12</c:f>
              <c:numCache>
                <c:formatCode>m/d/yy</c:formatCode>
                <c:ptCount val="10"/>
                <c:pt idx="0">
                  <c:v>43531.0</c:v>
                </c:pt>
                <c:pt idx="1">
                  <c:v>43531.0</c:v>
                </c:pt>
                <c:pt idx="2">
                  <c:v>43531.0</c:v>
                </c:pt>
                <c:pt idx="3">
                  <c:v>43541.0</c:v>
                </c:pt>
                <c:pt idx="4">
                  <c:v>43552.0</c:v>
                </c:pt>
                <c:pt idx="5">
                  <c:v>43573.0</c:v>
                </c:pt>
                <c:pt idx="6">
                  <c:v>43587.0</c:v>
                </c:pt>
                <c:pt idx="7">
                  <c:v>43601.0</c:v>
                </c:pt>
                <c:pt idx="8">
                  <c:v>43615.0</c:v>
                </c:pt>
                <c:pt idx="9">
                  <c:v>43622.0</c:v>
                </c:pt>
              </c:numCache>
            </c:numRef>
          </c:val>
        </c:ser>
        <c:ser>
          <c:idx val="1"/>
          <c:order val="1"/>
          <c:tx>
            <c:strRef>
              <c:f>Blatt1!$C$1</c:f>
              <c:strCache>
                <c:ptCount val="1"/>
                <c:pt idx="0">
                  <c:v>Dauer</c:v>
                </c:pt>
              </c:strCache>
            </c:strRef>
          </c:tx>
          <c:invertIfNegative val="0"/>
          <c:cat>
            <c:strRef>
              <c:f>Blatt1!$A$3:$A$12</c:f>
              <c:strCache>
                <c:ptCount val="10"/>
                <c:pt idx="0">
                  <c:v>Zwischenergebnis präsentieren</c:v>
                </c:pt>
                <c:pt idx="1">
                  <c:v>Feedback einbauen</c:v>
                </c:pt>
                <c:pt idx="2">
                  <c:v>Inhalte festlegen</c:v>
                </c:pt>
                <c:pt idx="3">
                  <c:v>Kapitel 1 &amp; 2 ausarbeiten</c:v>
                </c:pt>
                <c:pt idx="4">
                  <c:v>Kapitel 3 ausarbeiten</c:v>
                </c:pt>
                <c:pt idx="5">
                  <c:v>Kapitel 4 ausarbeiten</c:v>
                </c:pt>
                <c:pt idx="6">
                  <c:v>Kapitel 5 ausarbeiten</c:v>
                </c:pt>
                <c:pt idx="7">
                  <c:v>Kapitel 6 ausarbeiten</c:v>
                </c:pt>
                <c:pt idx="8">
                  <c:v>Korrekturlesen</c:v>
                </c:pt>
                <c:pt idx="9">
                  <c:v>Seminararbeit fertigstellen</c:v>
                </c:pt>
              </c:strCache>
            </c:strRef>
          </c:cat>
          <c:val>
            <c:numRef>
              <c:f>Blatt1!$C$3:$C$12</c:f>
              <c:numCache>
                <c:formatCode>General</c:formatCode>
                <c:ptCount val="10"/>
                <c:pt idx="0">
                  <c:v>98.0</c:v>
                </c:pt>
                <c:pt idx="1">
                  <c:v>98.0</c:v>
                </c:pt>
                <c:pt idx="2">
                  <c:v>10.0</c:v>
                </c:pt>
                <c:pt idx="3">
                  <c:v>11.0</c:v>
                </c:pt>
                <c:pt idx="4">
                  <c:v>21.0</c:v>
                </c:pt>
                <c:pt idx="5">
                  <c:v>14.0</c:v>
                </c:pt>
                <c:pt idx="6">
                  <c:v>14.0</c:v>
                </c:pt>
                <c:pt idx="7">
                  <c:v>14.0</c:v>
                </c:pt>
                <c:pt idx="8">
                  <c:v>7.0</c:v>
                </c:pt>
                <c:pt idx="9">
                  <c:v>7.0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110942328"/>
        <c:axId val="2110939112"/>
      </c:barChart>
      <c:catAx>
        <c:axId val="2110942328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trike="noStrike" cap="none" normalizeH="0" baseline="0"/>
            </a:pPr>
            <a:endParaRPr lang="de-DE"/>
          </a:p>
        </c:txPr>
        <c:crossAx val="2110939112"/>
        <c:crosses val="autoZero"/>
        <c:auto val="1"/>
        <c:lblAlgn val="ctr"/>
        <c:lblOffset val="100"/>
        <c:noMultiLvlLbl val="0"/>
      </c:catAx>
      <c:valAx>
        <c:axId val="2110939112"/>
        <c:scaling>
          <c:orientation val="minMax"/>
          <c:max val="43631.0"/>
          <c:min val="43531.0"/>
        </c:scaling>
        <c:delete val="0"/>
        <c:axPos val="t"/>
        <c:majorGridlines/>
        <c:numFmt formatCode="m/d/yy" sourceLinked="1"/>
        <c:majorTickMark val="out"/>
        <c:minorTickMark val="none"/>
        <c:tickLblPos val="nextTo"/>
        <c:crossAx val="2110942328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cap="none" normalizeH="0"/>
            </a:pPr>
            <a:endParaRPr lang="de-DE"/>
          </a:p>
        </c:txPr>
      </c:dTable>
    </c:plotArea>
    <c:plotVisOnly val="0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44EC1B-5BC5-0D42-A7D5-7418F40B0B79}" type="datetimeFigureOut">
              <a:rPr lang="de-DE" smtClean="0"/>
              <a:t>22.05.19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A75721-F03A-F040-96F6-74F48FA0004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652774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6DBAB0-830C-AB4D-83AA-C3FDFE8C9E7D}" type="datetimeFigureOut">
              <a:rPr lang="de-DE" smtClean="0"/>
              <a:t>22.05.19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10BC0A-7340-184A-AE3E-D5403A442C7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388952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de-AT" smtClean="0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AT" smtClean="0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39172-597C-684F-9050-3F851AAC8C0F}" type="datetime1">
              <a:rPr lang="de-AT" smtClean="0"/>
              <a:t>22.05.19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Sedef Zeybek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B5F0F-D0CB-6148-AD27-C411E4B9D16D}" type="slidenum">
              <a:rPr lang="de-DE" smtClean="0"/>
              <a:t>‹Nr.›</a:t>
            </a:fld>
            <a:endParaRPr lang="de-DE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A3C44-E171-3F4A-B807-F521E72DB89B}" type="datetime1">
              <a:rPr lang="de-AT" smtClean="0"/>
              <a:t>22.05.19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Sedef Zeybek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B5F0F-D0CB-6148-AD27-C411E4B9D16D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de-AT" smtClean="0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197CD-07AB-314B-B8A7-9F25EED79540}" type="datetime1">
              <a:rPr lang="de-AT" smtClean="0"/>
              <a:t>22.05.19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Sedef Zeybek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B5F0F-D0CB-6148-AD27-C411E4B9D16D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53E90-83D2-C841-85C7-A4479AEDCA01}" type="datetime1">
              <a:rPr lang="de-AT" smtClean="0"/>
              <a:t>22.05.19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Sedef Zeybek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B5F0F-D0CB-6148-AD27-C411E4B9D16D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de-AT" smtClean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6EE3B-619F-A248-AC3F-E006B5FCF164}" type="datetime1">
              <a:rPr lang="de-AT" smtClean="0"/>
              <a:t>22.05.19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Sedef Zeybek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B5F0F-D0CB-6148-AD27-C411E4B9D16D}" type="slidenum">
              <a:rPr lang="de-DE" smtClean="0"/>
              <a:t>‹Nr.›</a:t>
            </a:fld>
            <a:endParaRPr lang="de-DE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28CB6-1337-F34F-8483-E1B99E4E2284}" type="datetime1">
              <a:rPr lang="de-AT" smtClean="0"/>
              <a:t>22.05.19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Sedef Zeybek</a:t>
            </a: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B5F0F-D0CB-6148-AD27-C411E4B9D16D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F95C3-82FD-F443-97C6-5B618E0CCA01}" type="datetime1">
              <a:rPr lang="de-AT" smtClean="0"/>
              <a:t>22.05.19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Sedef Zeybek</a:t>
            </a:r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B5F0F-D0CB-6148-AD27-C411E4B9D16D}" type="slidenum">
              <a:rPr lang="de-DE" smtClean="0"/>
              <a:t>‹Nr.›</a:t>
            </a:fld>
            <a:endParaRPr lang="de-DE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3950C-D321-1D4A-82E9-C9AA4E6F7B4E}" type="datetime1">
              <a:rPr lang="de-AT" smtClean="0"/>
              <a:t>22.05.19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Sedef Zeybek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B5F0F-D0CB-6148-AD27-C411E4B9D16D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951EE-74EE-534B-9A6F-62E4E2DFBEFF}" type="datetime1">
              <a:rPr lang="de-AT" smtClean="0"/>
              <a:t>22.05.19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Sedef Zeybek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B5F0F-D0CB-6148-AD27-C411E4B9D16D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de-AT" smtClean="0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66B19-E3DF-2341-8AA8-B575756B0B00}" type="datetime1">
              <a:rPr lang="de-AT" smtClean="0"/>
              <a:t>22.05.19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Sedef Zeybek</a:t>
            </a: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B5F0F-D0CB-6148-AD27-C411E4B9D16D}" type="slidenum">
              <a:rPr lang="de-DE" smtClean="0"/>
              <a:t>‹Nr.›</a:t>
            </a:fld>
            <a:endParaRPr lang="de-DE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AT" smtClean="0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AT" smtClean="0"/>
              <a:t>Bild auf Platzhalter ziehen oder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52B39-DC24-4048-A4C8-0D1EFC7622DC}" type="datetime1">
              <a:rPr lang="de-AT" smtClean="0"/>
              <a:t>22.05.19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Sedef Zeybek</a:t>
            </a: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B5F0F-D0CB-6148-AD27-C411E4B9D16D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AT" smtClean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95249CC0-690C-B84D-97D0-28B842F271CE}" type="datetime1">
              <a:rPr lang="de-AT" smtClean="0"/>
              <a:t>22.05.19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de-DE" smtClean="0"/>
              <a:t>Sedef Zeybek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3B3B5F0F-D0CB-6148-AD27-C411E4B9D16D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Smart TV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Market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development</a:t>
            </a:r>
            <a:r>
              <a:rPr lang="de-DE" dirty="0"/>
              <a:t> </a:t>
            </a:r>
            <a:r>
              <a:rPr lang="de-DE" dirty="0" err="1"/>
              <a:t>trends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78AD6-D335-FC48-8EA8-6DF3A941AD41}" type="datetime1">
              <a:rPr lang="de-AT" smtClean="0"/>
              <a:t>22.05.19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Sedef Zeybek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B5F0F-D0CB-6148-AD27-C411E4B9D16D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137350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Content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 smtClean="0"/>
              <a:t>Introduction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General </a:t>
            </a:r>
            <a:r>
              <a:rPr lang="en-GB" dirty="0" smtClean="0"/>
              <a:t>Information</a:t>
            </a:r>
          </a:p>
          <a:p>
            <a:pPr marL="788670" lvl="1" indent="-514350">
              <a:buFont typeface="+mj-lt"/>
              <a:buAutoNum type="arabicPeriod"/>
            </a:pPr>
            <a:r>
              <a:rPr lang="en-GB" dirty="0"/>
              <a:t>Definition Smart TV (Social TV)</a:t>
            </a:r>
          </a:p>
          <a:p>
            <a:pPr marL="788670" lvl="1" indent="-514350">
              <a:buFont typeface="+mj-lt"/>
              <a:buAutoNum type="arabicPeriod"/>
            </a:pPr>
            <a:r>
              <a:rPr lang="en-GB" dirty="0"/>
              <a:t>H</a:t>
            </a:r>
            <a:r>
              <a:rPr lang="en-GB" dirty="0" smtClean="0"/>
              <a:t>istory</a:t>
            </a:r>
            <a:endParaRPr lang="en-GB" dirty="0"/>
          </a:p>
          <a:p>
            <a:pPr marL="788670" lvl="1" indent="-514350">
              <a:buFont typeface="+mj-lt"/>
              <a:buAutoNum type="arabicPeriod"/>
            </a:pPr>
            <a:r>
              <a:rPr lang="en-GB" dirty="0"/>
              <a:t>Alternatives (to watch TV)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Technical development</a:t>
            </a:r>
          </a:p>
          <a:p>
            <a:pPr marL="788670" lvl="1" indent="-514350">
              <a:buFont typeface="+mj-lt"/>
              <a:buAutoNum type="arabicPeriod"/>
            </a:pPr>
            <a:r>
              <a:rPr lang="en-GB" dirty="0"/>
              <a:t>Current state of </a:t>
            </a:r>
            <a:r>
              <a:rPr lang="en-GB" dirty="0" smtClean="0"/>
              <a:t>development</a:t>
            </a:r>
          </a:p>
          <a:p>
            <a:pPr marL="1062990" lvl="2" indent="-514350">
              <a:buFont typeface="+mj-lt"/>
              <a:buAutoNum type="arabicPeriod"/>
            </a:pPr>
            <a:r>
              <a:rPr lang="en-GB" dirty="0" smtClean="0"/>
              <a:t>Functionalities</a:t>
            </a:r>
            <a:endParaRPr lang="en-GB" dirty="0"/>
          </a:p>
          <a:p>
            <a:pPr marL="1062990" lvl="2" indent="-514350">
              <a:buFont typeface="+mj-lt"/>
              <a:buAutoNum type="arabicPeriod"/>
            </a:pPr>
            <a:r>
              <a:rPr lang="en-GB" dirty="0" smtClean="0"/>
              <a:t>Providers</a:t>
            </a:r>
            <a:endParaRPr lang="en-GB" dirty="0"/>
          </a:p>
          <a:p>
            <a:pPr marL="1062990" lvl="2" indent="-514350">
              <a:buFont typeface="+mj-lt"/>
              <a:buAutoNum type="arabicPeriod"/>
            </a:pPr>
            <a:r>
              <a:rPr lang="en-GB" dirty="0" smtClean="0"/>
              <a:t>Operating </a:t>
            </a:r>
            <a:r>
              <a:rPr lang="en-GB" dirty="0"/>
              <a:t>systems</a:t>
            </a:r>
            <a:endParaRPr lang="en-GB" dirty="0" smtClean="0"/>
          </a:p>
          <a:p>
            <a:pPr marL="788670" lvl="1" indent="-514350">
              <a:buFont typeface="+mj-lt"/>
              <a:buAutoNum type="arabicPeriod"/>
            </a:pPr>
            <a:r>
              <a:rPr lang="en-GB" dirty="0"/>
              <a:t>Future development</a:t>
            </a:r>
            <a:endParaRPr lang="en-GB" dirty="0" smtClean="0"/>
          </a:p>
          <a:p>
            <a:pPr marL="788670" lvl="1" indent="-514350">
              <a:buFont typeface="+mj-lt"/>
              <a:buAutoNum type="arabicPeriod"/>
            </a:pP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endParaRPr lang="de-DE" dirty="0" smtClean="0"/>
          </a:p>
          <a:p>
            <a:pPr marL="514350" indent="-514350">
              <a:buFont typeface="+mj-lt"/>
              <a:buAutoNum type="arabicPeriod"/>
            </a:pPr>
            <a:endParaRPr lang="de-DE" dirty="0" smtClean="0"/>
          </a:p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pPr marL="514350" indent="-514350">
              <a:buFont typeface="+mj-lt"/>
              <a:buAutoNum type="arabicPeriod" startAt="4"/>
            </a:pPr>
            <a:r>
              <a:rPr lang="en-GB" dirty="0" smtClean="0"/>
              <a:t>Market development</a:t>
            </a:r>
          </a:p>
          <a:p>
            <a:pPr marL="788670" lvl="1" indent="-514350">
              <a:buFont typeface="+mj-lt"/>
              <a:buAutoNum type="arabicPeriod"/>
            </a:pPr>
            <a:r>
              <a:rPr lang="en-GB" dirty="0"/>
              <a:t>Price history</a:t>
            </a:r>
          </a:p>
          <a:p>
            <a:pPr marL="788670" lvl="1" indent="-514350">
              <a:buFont typeface="+mj-lt"/>
              <a:buAutoNum type="arabicPeriod"/>
            </a:pPr>
            <a:r>
              <a:rPr lang="en-GB" dirty="0"/>
              <a:t>Market development in other countries</a:t>
            </a:r>
            <a:endParaRPr lang="en-GB" dirty="0" smtClean="0"/>
          </a:p>
          <a:p>
            <a:pPr marL="514350" indent="-514350">
              <a:buFont typeface="+mj-lt"/>
              <a:buAutoNum type="arabicPeriod" startAt="4"/>
            </a:pPr>
            <a:r>
              <a:rPr lang="en-GB" dirty="0"/>
              <a:t>Data protection and personalized </a:t>
            </a:r>
            <a:r>
              <a:rPr lang="en-GB" dirty="0" smtClean="0"/>
              <a:t>advertising</a:t>
            </a:r>
          </a:p>
          <a:p>
            <a:pPr marL="788670" lvl="1" indent="-514350">
              <a:buFont typeface="+mj-lt"/>
              <a:buAutoNum type="arabicPeriod"/>
            </a:pPr>
            <a:r>
              <a:rPr lang="en-GB" dirty="0" smtClean="0"/>
              <a:t>Personalization</a:t>
            </a:r>
            <a:endParaRPr lang="en-GB" dirty="0"/>
          </a:p>
          <a:p>
            <a:pPr marL="788670" lvl="1" indent="-514350">
              <a:buFont typeface="+mj-lt"/>
              <a:buAutoNum type="arabicPeriod"/>
            </a:pPr>
            <a:r>
              <a:rPr lang="en-GB" dirty="0" smtClean="0"/>
              <a:t>Conflicts</a:t>
            </a:r>
            <a:endParaRPr lang="en-GB" dirty="0"/>
          </a:p>
          <a:p>
            <a:pPr marL="788670" lvl="1" indent="-514350">
              <a:buFont typeface="+mj-lt"/>
              <a:buAutoNum type="arabicPeriod"/>
            </a:pPr>
            <a:r>
              <a:rPr lang="en-GB" dirty="0" smtClean="0"/>
              <a:t>Possible </a:t>
            </a:r>
            <a:r>
              <a:rPr lang="en-GB" dirty="0"/>
              <a:t>solutions</a:t>
            </a:r>
          </a:p>
          <a:p>
            <a:pPr marL="514350" indent="-514350">
              <a:buFont typeface="+mj-lt"/>
              <a:buAutoNum type="arabicPeriod" startAt="4"/>
            </a:pPr>
            <a:r>
              <a:rPr lang="en-GB" dirty="0" smtClean="0"/>
              <a:t>Conclusion</a:t>
            </a:r>
            <a:endParaRPr lang="en-GB" dirty="0" smtClean="0"/>
          </a:p>
          <a:p>
            <a:pPr marL="514350" indent="-514350">
              <a:buFont typeface="+mj-lt"/>
              <a:buAutoNum type="arabicPeriod" startAt="4"/>
            </a:pPr>
            <a:endParaRPr lang="en-GB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28CB6-1337-F34F-8483-E1B99E4E2284}" type="datetime1">
              <a:rPr lang="de-AT" smtClean="0"/>
              <a:t>22.05.19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Sedef Zeybek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B5F0F-D0CB-6148-AD27-C411E4B9D16D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44042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Gantt Chart (</a:t>
            </a:r>
            <a:r>
              <a:rPr lang="de-DE" dirty="0" err="1" smtClean="0"/>
              <a:t>old</a:t>
            </a:r>
            <a:r>
              <a:rPr lang="de-DE" dirty="0" smtClean="0"/>
              <a:t>)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28CB6-1337-F34F-8483-E1B99E4E2284}" type="datetime1">
              <a:rPr lang="de-AT" smtClean="0"/>
              <a:t>22.05.19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Sedef Zeybek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B5F0F-D0CB-6148-AD27-C411E4B9D16D}" type="slidenum">
              <a:rPr lang="de-DE" smtClean="0"/>
              <a:t>3</a:t>
            </a:fld>
            <a:endParaRPr lang="de-DE"/>
          </a:p>
        </p:txBody>
      </p:sp>
      <p:graphicFrame>
        <p:nvGraphicFramePr>
          <p:cNvPr id="9" name="Diagramm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61630791"/>
              </p:ext>
            </p:extLst>
          </p:nvPr>
        </p:nvGraphicFramePr>
        <p:xfrm>
          <a:off x="367598" y="1338894"/>
          <a:ext cx="8521948" cy="52903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1" name="Gerade Verbindung 10"/>
          <p:cNvCxnSpPr/>
          <p:nvPr/>
        </p:nvCxnSpPr>
        <p:spPr>
          <a:xfrm>
            <a:off x="5784740" y="1661980"/>
            <a:ext cx="0" cy="3958872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87649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Gantt Chart (</a:t>
            </a:r>
            <a:r>
              <a:rPr lang="de-DE" dirty="0" err="1" smtClean="0"/>
              <a:t>new</a:t>
            </a:r>
            <a:r>
              <a:rPr lang="de-DE" dirty="0" smtClean="0"/>
              <a:t>)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53E90-83D2-C841-85C7-A4479AEDCA01}" type="datetime1">
              <a:rPr lang="de-AT" smtClean="0"/>
              <a:t>22.05.19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Sedef Zeybek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B5F0F-D0CB-6148-AD27-C411E4B9D16D}" type="slidenum">
              <a:rPr lang="de-DE" smtClean="0"/>
              <a:t>4</a:t>
            </a:fld>
            <a:endParaRPr lang="de-DE"/>
          </a:p>
        </p:txBody>
      </p:sp>
      <p:graphicFrame>
        <p:nvGraphicFramePr>
          <p:cNvPr id="8" name="Diagramm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91445551"/>
              </p:ext>
            </p:extLst>
          </p:nvPr>
        </p:nvGraphicFramePr>
        <p:xfrm>
          <a:off x="367598" y="1338894"/>
          <a:ext cx="8521948" cy="52903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9" name="Gerade Verbindung 8"/>
          <p:cNvCxnSpPr/>
          <p:nvPr/>
        </p:nvCxnSpPr>
        <p:spPr>
          <a:xfrm>
            <a:off x="6975303" y="1661980"/>
            <a:ext cx="0" cy="3958872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982340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Klarheit">
  <a:themeElements>
    <a:clrScheme name="Klarheit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larhei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Klarheit.thmx</Template>
  <TotalTime>0</TotalTime>
  <Words>81</Words>
  <Application>Microsoft Macintosh PowerPoint</Application>
  <PresentationFormat>Bildschirmpräsentation (4:3)</PresentationFormat>
  <Paragraphs>38</Paragraphs>
  <Slides>4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5" baseType="lpstr">
      <vt:lpstr>Klarheit</vt:lpstr>
      <vt:lpstr>Smart TV</vt:lpstr>
      <vt:lpstr>Content</vt:lpstr>
      <vt:lpstr>Gantt Chart (old)</vt:lpstr>
      <vt:lpstr>Gantt Chart (new)</vt:lpstr>
    </vt:vector>
  </TitlesOfParts>
  <Company>Uni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Smart TV</dc:title>
  <dc:creator>Sedef Zeybek</dc:creator>
  <cp:lastModifiedBy>Sedef Zeybek</cp:lastModifiedBy>
  <cp:revision>24</cp:revision>
  <dcterms:created xsi:type="dcterms:W3CDTF">2019-03-28T16:33:07Z</dcterms:created>
  <dcterms:modified xsi:type="dcterms:W3CDTF">2019-05-22T19:47:14Z</dcterms:modified>
</cp:coreProperties>
</file>