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0" r:id="rId1"/>
  </p:sldMasterIdLst>
  <p:notesMasterIdLst>
    <p:notesMasterId r:id="rId20"/>
  </p:notesMasterIdLst>
  <p:sldIdLst>
    <p:sldId id="256" r:id="rId2"/>
    <p:sldId id="257" r:id="rId3"/>
    <p:sldId id="264" r:id="rId4"/>
    <p:sldId id="265" r:id="rId5"/>
    <p:sldId id="266" r:id="rId6"/>
    <p:sldId id="267" r:id="rId7"/>
    <p:sldId id="259" r:id="rId8"/>
    <p:sldId id="269" r:id="rId9"/>
    <p:sldId id="260" r:id="rId10"/>
    <p:sldId id="261" r:id="rId11"/>
    <p:sldId id="272" r:id="rId12"/>
    <p:sldId id="273" r:id="rId13"/>
    <p:sldId id="274" r:id="rId14"/>
    <p:sldId id="275" r:id="rId15"/>
    <p:sldId id="270" r:id="rId16"/>
    <p:sldId id="262" r:id="rId17"/>
    <p:sldId id="263" r:id="rId18"/>
    <p:sldId id="276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FC7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73"/>
    <p:restoredTop sz="94513"/>
  </p:normalViewPr>
  <p:slideViewPr>
    <p:cSldViewPr snapToGrid="0" snapToObjects="1">
      <p:cViewPr>
        <p:scale>
          <a:sx n="100" d="100"/>
          <a:sy n="100" d="100"/>
        </p:scale>
        <p:origin x="-8" y="5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7738D6D-83F7-7342-AD0B-86A546CA8662}" type="doc">
      <dgm:prSet loTypeId="urn:microsoft.com/office/officeart/2009/3/layout/PlusandMinus" loCatId="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de-DE"/>
        </a:p>
      </dgm:t>
    </dgm:pt>
    <dgm:pt modelId="{F805087C-1068-5F48-A6A1-DF3CD4FDEA45}">
      <dgm:prSet phldrT="[Text]" custT="1"/>
      <dgm:spPr/>
      <dgm:t>
        <a:bodyPr/>
        <a:lstStyle/>
        <a:p>
          <a:r>
            <a:rPr lang="de-DE" sz="2000" dirty="0"/>
            <a:t>- Internet steigert Transparenz</a:t>
          </a:r>
        </a:p>
        <a:p>
          <a:r>
            <a:rPr lang="de-DE" sz="2000" dirty="0"/>
            <a:t>- Innovative Strategien der neuen Player</a:t>
          </a:r>
        </a:p>
        <a:p>
          <a:r>
            <a:rPr lang="de-DE" sz="2000" dirty="0"/>
            <a:t>- Demographischer Wandel</a:t>
          </a:r>
        </a:p>
        <a:p>
          <a:r>
            <a:rPr lang="de-DE" sz="2000" dirty="0"/>
            <a:t>- Aussicht auf „Normalzins“</a:t>
          </a:r>
        </a:p>
        <a:p>
          <a:r>
            <a:rPr lang="de-DE" sz="2000" dirty="0"/>
            <a:t>- Markteintritte aus anderen Branchen</a:t>
          </a:r>
        </a:p>
      </dgm:t>
    </dgm:pt>
    <dgm:pt modelId="{75611391-796E-854B-8131-392D4FE3775B}" type="parTrans" cxnId="{93752442-4F4B-C741-8D31-7CB671685564}">
      <dgm:prSet/>
      <dgm:spPr/>
      <dgm:t>
        <a:bodyPr/>
        <a:lstStyle/>
        <a:p>
          <a:endParaRPr lang="de-DE"/>
        </a:p>
      </dgm:t>
    </dgm:pt>
    <dgm:pt modelId="{5A1269CC-D539-8448-B8D5-9D678328588C}" type="sibTrans" cxnId="{93752442-4F4B-C741-8D31-7CB671685564}">
      <dgm:prSet/>
      <dgm:spPr/>
      <dgm:t>
        <a:bodyPr/>
        <a:lstStyle/>
        <a:p>
          <a:endParaRPr lang="de-DE"/>
        </a:p>
      </dgm:t>
    </dgm:pt>
    <dgm:pt modelId="{66D1A4CE-A5E6-FC4E-9522-B25AE3873BE3}">
      <dgm:prSet phldrT="[Text]" custT="1"/>
      <dgm:spPr/>
      <dgm:t>
        <a:bodyPr/>
        <a:lstStyle/>
        <a:p>
          <a:r>
            <a:rPr lang="de-DE" sz="2000" dirty="0"/>
            <a:t>- "Lockvogel- Angebote“ verschleiern Transparenz</a:t>
          </a:r>
        </a:p>
        <a:p>
          <a:r>
            <a:rPr lang="de-DE" sz="2000" dirty="0"/>
            <a:t>- Startups sind unprofitabel</a:t>
          </a:r>
        </a:p>
        <a:p>
          <a:r>
            <a:rPr lang="de-DE" sz="2000" dirty="0"/>
            <a:t>- Regulatorische Hürden</a:t>
          </a:r>
        </a:p>
        <a:p>
          <a:r>
            <a:rPr lang="de-DE" sz="2000" dirty="0"/>
            <a:t>- Absichten der neuen Player unbekannt</a:t>
          </a:r>
        </a:p>
        <a:p>
          <a:r>
            <a:rPr lang="de-DE" sz="2000" dirty="0"/>
            <a:t>- Z.T. ungewisser Nutzen von neuen Technologien</a:t>
          </a:r>
        </a:p>
      </dgm:t>
    </dgm:pt>
    <dgm:pt modelId="{C4971D92-D4AB-3F46-A1BA-101350DE5701}" type="parTrans" cxnId="{4609D318-E6C0-104C-A1FC-CC0CB44F2847}">
      <dgm:prSet/>
      <dgm:spPr/>
      <dgm:t>
        <a:bodyPr/>
        <a:lstStyle/>
        <a:p>
          <a:endParaRPr lang="de-DE"/>
        </a:p>
      </dgm:t>
    </dgm:pt>
    <dgm:pt modelId="{EF5BFDE5-9018-9947-A553-FBB4F0234CDD}" type="sibTrans" cxnId="{4609D318-E6C0-104C-A1FC-CC0CB44F2847}">
      <dgm:prSet/>
      <dgm:spPr/>
      <dgm:t>
        <a:bodyPr/>
        <a:lstStyle/>
        <a:p>
          <a:endParaRPr lang="de-DE"/>
        </a:p>
      </dgm:t>
    </dgm:pt>
    <dgm:pt modelId="{8B1F49B3-E26C-8D42-A3E0-6D4CFA1BCECA}" type="pres">
      <dgm:prSet presAssocID="{57738D6D-83F7-7342-AD0B-86A546CA8662}" presName="Name0" presStyleCnt="0">
        <dgm:presLayoutVars>
          <dgm:chMax val="2"/>
          <dgm:chPref val="2"/>
          <dgm:dir/>
          <dgm:animOne/>
          <dgm:resizeHandles val="exact"/>
        </dgm:presLayoutVars>
      </dgm:prSet>
      <dgm:spPr/>
    </dgm:pt>
    <dgm:pt modelId="{2C353B1C-5CC5-944C-BFB3-C92AFA873D60}" type="pres">
      <dgm:prSet presAssocID="{57738D6D-83F7-7342-AD0B-86A546CA8662}" presName="Background" presStyleLbl="bgImgPlace1" presStyleIdx="0" presStyleCnt="1"/>
      <dgm:spPr/>
    </dgm:pt>
    <dgm:pt modelId="{4AD94CF4-8F28-1142-B023-F5C73353CF50}" type="pres">
      <dgm:prSet presAssocID="{57738D6D-83F7-7342-AD0B-86A546CA8662}" presName="ParentText1" presStyleLbl="revTx" presStyleIdx="0" presStyleCnt="2">
        <dgm:presLayoutVars>
          <dgm:chMax val="0"/>
          <dgm:chPref val="0"/>
          <dgm:bulletEnabled val="1"/>
        </dgm:presLayoutVars>
      </dgm:prSet>
      <dgm:spPr/>
    </dgm:pt>
    <dgm:pt modelId="{39683602-8248-1347-A365-6BF1A5087E20}" type="pres">
      <dgm:prSet presAssocID="{57738D6D-83F7-7342-AD0B-86A546CA8662}" presName="ParentText2" presStyleLbl="revTx" presStyleIdx="1" presStyleCnt="2" custLinFactNeighborX="1428">
        <dgm:presLayoutVars>
          <dgm:chMax val="0"/>
          <dgm:chPref val="0"/>
          <dgm:bulletEnabled val="1"/>
        </dgm:presLayoutVars>
      </dgm:prSet>
      <dgm:spPr/>
    </dgm:pt>
    <dgm:pt modelId="{D852B1D4-2812-5742-BB91-787ECDE13841}" type="pres">
      <dgm:prSet presAssocID="{57738D6D-83F7-7342-AD0B-86A546CA8662}" presName="Plus" presStyleLbl="alignNode1" presStyleIdx="0" presStyleCnt="2"/>
      <dgm:spPr/>
    </dgm:pt>
    <dgm:pt modelId="{B47EEB5B-F262-DB4C-B061-14E4059E7237}" type="pres">
      <dgm:prSet presAssocID="{57738D6D-83F7-7342-AD0B-86A546CA8662}" presName="Minus" presStyleLbl="alignNode1" presStyleIdx="1" presStyleCnt="2"/>
      <dgm:spPr/>
    </dgm:pt>
    <dgm:pt modelId="{12F67D98-AF5A-2E49-99EA-57524214E554}" type="pres">
      <dgm:prSet presAssocID="{57738D6D-83F7-7342-AD0B-86A546CA8662}" presName="Divider" presStyleLbl="parChTrans1D1" presStyleIdx="0" presStyleCnt="1"/>
      <dgm:spPr/>
    </dgm:pt>
  </dgm:ptLst>
  <dgm:cxnLst>
    <dgm:cxn modelId="{4609D318-E6C0-104C-A1FC-CC0CB44F2847}" srcId="{57738D6D-83F7-7342-AD0B-86A546CA8662}" destId="{66D1A4CE-A5E6-FC4E-9522-B25AE3873BE3}" srcOrd="1" destOrd="0" parTransId="{C4971D92-D4AB-3F46-A1BA-101350DE5701}" sibTransId="{EF5BFDE5-9018-9947-A553-FBB4F0234CDD}"/>
    <dgm:cxn modelId="{93752442-4F4B-C741-8D31-7CB671685564}" srcId="{57738D6D-83F7-7342-AD0B-86A546CA8662}" destId="{F805087C-1068-5F48-A6A1-DF3CD4FDEA45}" srcOrd="0" destOrd="0" parTransId="{75611391-796E-854B-8131-392D4FE3775B}" sibTransId="{5A1269CC-D539-8448-B8D5-9D678328588C}"/>
    <dgm:cxn modelId="{F8FD2686-4028-C643-A41E-18629108AEDC}" type="presOf" srcId="{66D1A4CE-A5E6-FC4E-9522-B25AE3873BE3}" destId="{39683602-8248-1347-A365-6BF1A5087E20}" srcOrd="0" destOrd="0" presId="urn:microsoft.com/office/officeart/2009/3/layout/PlusandMinus"/>
    <dgm:cxn modelId="{88D3869F-C43E-EA47-8C4F-1417C6358F88}" type="presOf" srcId="{F805087C-1068-5F48-A6A1-DF3CD4FDEA45}" destId="{4AD94CF4-8F28-1142-B023-F5C73353CF50}" srcOrd="0" destOrd="0" presId="urn:microsoft.com/office/officeart/2009/3/layout/PlusandMinus"/>
    <dgm:cxn modelId="{A2EA1AF2-B1CB-A24D-B8AC-9DFC44AFDBE9}" type="presOf" srcId="{57738D6D-83F7-7342-AD0B-86A546CA8662}" destId="{8B1F49B3-E26C-8D42-A3E0-6D4CFA1BCECA}" srcOrd="0" destOrd="0" presId="urn:microsoft.com/office/officeart/2009/3/layout/PlusandMinus"/>
    <dgm:cxn modelId="{7BFFB5B8-BD50-3B41-BCB7-7F45445F610A}" type="presParOf" srcId="{8B1F49B3-E26C-8D42-A3E0-6D4CFA1BCECA}" destId="{2C353B1C-5CC5-944C-BFB3-C92AFA873D60}" srcOrd="0" destOrd="0" presId="urn:microsoft.com/office/officeart/2009/3/layout/PlusandMinus"/>
    <dgm:cxn modelId="{2B751D53-9C62-4045-AF18-128BF5F7233A}" type="presParOf" srcId="{8B1F49B3-E26C-8D42-A3E0-6D4CFA1BCECA}" destId="{4AD94CF4-8F28-1142-B023-F5C73353CF50}" srcOrd="1" destOrd="0" presId="urn:microsoft.com/office/officeart/2009/3/layout/PlusandMinus"/>
    <dgm:cxn modelId="{78634118-AFA3-C04C-BA68-955F33501CCE}" type="presParOf" srcId="{8B1F49B3-E26C-8D42-A3E0-6D4CFA1BCECA}" destId="{39683602-8248-1347-A365-6BF1A5087E20}" srcOrd="2" destOrd="0" presId="urn:microsoft.com/office/officeart/2009/3/layout/PlusandMinus"/>
    <dgm:cxn modelId="{25AA6A9B-E5C8-0C42-AAEF-76139CB20D03}" type="presParOf" srcId="{8B1F49B3-E26C-8D42-A3E0-6D4CFA1BCECA}" destId="{D852B1D4-2812-5742-BB91-787ECDE13841}" srcOrd="3" destOrd="0" presId="urn:microsoft.com/office/officeart/2009/3/layout/PlusandMinus"/>
    <dgm:cxn modelId="{A53B8A3E-5A5E-2849-8ECE-0540D4FD931A}" type="presParOf" srcId="{8B1F49B3-E26C-8D42-A3E0-6D4CFA1BCECA}" destId="{B47EEB5B-F262-DB4C-B061-14E4059E7237}" srcOrd="4" destOrd="0" presId="urn:microsoft.com/office/officeart/2009/3/layout/PlusandMinus"/>
    <dgm:cxn modelId="{754620BA-9531-5A45-ADC7-F567EB22779C}" type="presParOf" srcId="{8B1F49B3-E26C-8D42-A3E0-6D4CFA1BCECA}" destId="{12F67D98-AF5A-2E49-99EA-57524214E554}" srcOrd="5" destOrd="0" presId="urn:microsoft.com/office/officeart/2009/3/layout/PlusandMinu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353B1C-5CC5-944C-BFB3-C92AFA873D60}">
      <dsp:nvSpPr>
        <dsp:cNvPr id="0" name=""/>
        <dsp:cNvSpPr/>
      </dsp:nvSpPr>
      <dsp:spPr>
        <a:xfrm>
          <a:off x="731520" y="1247782"/>
          <a:ext cx="7071360" cy="3654435"/>
        </a:xfrm>
        <a:prstGeom prst="rect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AD94CF4-8F28-1142-B023-F5C73353CF50}">
      <dsp:nvSpPr>
        <dsp:cNvPr id="0" name=""/>
        <dsp:cNvSpPr/>
      </dsp:nvSpPr>
      <dsp:spPr>
        <a:xfrm>
          <a:off x="942848" y="1675172"/>
          <a:ext cx="3283712" cy="31263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/>
            <a:t>- Internet steigert Transparenz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/>
            <a:t>- Innovative Strategien der neuen Player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/>
            <a:t>- Demographischer Wandel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/>
            <a:t>- Aussicht auf „Normalzins“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/>
            <a:t>- Markteintritte aus anderen Branchen</a:t>
          </a:r>
        </a:p>
      </dsp:txBody>
      <dsp:txXfrm>
        <a:off x="942848" y="1675172"/>
        <a:ext cx="3283712" cy="3126325"/>
      </dsp:txXfrm>
    </dsp:sp>
    <dsp:sp modelId="{39683602-8248-1347-A365-6BF1A5087E20}">
      <dsp:nvSpPr>
        <dsp:cNvPr id="0" name=""/>
        <dsp:cNvSpPr/>
      </dsp:nvSpPr>
      <dsp:spPr>
        <a:xfrm>
          <a:off x="4346603" y="1675172"/>
          <a:ext cx="3283712" cy="31263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/>
            <a:t>- "Lockvogel- Angebote“ verschleiern Transparenz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/>
            <a:t>- Startups sind unprofitabel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/>
            <a:t>- Regulatorische Hürden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/>
            <a:t>- Absichten der neuen Player unbekannt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/>
            <a:t>- Z.T. ungewisser Nutzen von neuen Technologien</a:t>
          </a:r>
        </a:p>
      </dsp:txBody>
      <dsp:txXfrm>
        <a:off x="4346603" y="1675172"/>
        <a:ext cx="3283712" cy="3126325"/>
      </dsp:txXfrm>
    </dsp:sp>
    <dsp:sp modelId="{D852B1D4-2812-5742-BB91-787ECDE13841}">
      <dsp:nvSpPr>
        <dsp:cNvPr id="0" name=""/>
        <dsp:cNvSpPr/>
      </dsp:nvSpPr>
      <dsp:spPr>
        <a:xfrm>
          <a:off x="0" y="516449"/>
          <a:ext cx="1381760" cy="1381760"/>
        </a:xfrm>
        <a:prstGeom prst="plus">
          <a:avLst>
            <a:gd name="adj" fmla="val 3281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7EEB5B-F262-DB4C-B061-14E4059E7237}">
      <dsp:nvSpPr>
        <dsp:cNvPr id="0" name=""/>
        <dsp:cNvSpPr/>
      </dsp:nvSpPr>
      <dsp:spPr>
        <a:xfrm>
          <a:off x="6827520" y="1013363"/>
          <a:ext cx="1300480" cy="44566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F67D98-AF5A-2E49-99EA-57524214E554}">
      <dsp:nvSpPr>
        <dsp:cNvPr id="0" name=""/>
        <dsp:cNvSpPr/>
      </dsp:nvSpPr>
      <dsp:spPr>
        <a:xfrm>
          <a:off x="4267200" y="1681857"/>
          <a:ext cx="812" cy="2985941"/>
        </a:xfrm>
        <a:prstGeom prst="line">
          <a:avLst/>
        </a:prstGeom>
        <a:noFill/>
        <a:ln w="22225" cap="rnd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PlusandMinus">
  <dgm:title val=""/>
  <dgm:desc val=""/>
  <dgm:catLst>
    <dgm:cat type="relationship" pri="36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clrData>
  <dgm:layoutNode name="Name0">
    <dgm:varLst>
      <dgm:chMax val="2"/>
      <dgm:chPref val="2"/>
      <dgm:dir/>
      <dgm:animOne/>
      <dgm:resizeHandles val="exact"/>
    </dgm:varLst>
    <dgm:alg type="composite">
      <dgm:param type="ar" val="1.8238"/>
    </dgm:alg>
    <dgm:shape xmlns:r="http://schemas.openxmlformats.org/officeDocument/2006/relationships" r:blip="">
      <dgm:adjLst/>
    </dgm:shape>
    <dgm:choose name="Name1">
      <dgm:if name="Name2" func="var" arg="dir" op="equ" val="norm">
        <dgm:constrLst>
          <dgm:constr type="primFontSz" for="des" ptType="node" op="equ" val="65"/>
          <dgm:constr type="l" for="ch" forName="Background" refType="w" fact="0.09"/>
          <dgm:constr type="t" for="ch" forName="Background" refType="h" fact="0.1641"/>
          <dgm:constr type="w" for="ch" forName="Background" refType="w" fact="0.87"/>
          <dgm:constr type="h" for="ch" forName="Background" refType="h" fact="0.82"/>
          <dgm:constr type="l" for="ch" forName="ParentText1" refType="w" fact="0.116"/>
          <dgm:constr type="t" for="ch" forName="ParentText1" refType="h" fact="0.26"/>
          <dgm:constr type="w" for="ch" forName="ParentText1" refType="w" fact="0.404"/>
          <dgm:constr type="h" for="ch" forName="ParentText1" refType="h" fact="0.7015"/>
          <dgm:constr type="l" for="ch" forName="ParentText2" refType="w" fact="0.529"/>
          <dgm:constr type="t" for="ch" forName="ParentText2" refType="h" fact="0.26"/>
          <dgm:constr type="w" for="ch" forName="ParentText2" refType="w" fact="0.404"/>
          <dgm:constr type="h" for="ch" forName="ParentText2" refType="h" fact="0.7015"/>
          <dgm:constr type="l" for="ch" forName="Plus" refType="w" fact="0"/>
          <dgm:constr type="t" for="ch" forName="Plus" refType="h" fact="0"/>
          <dgm:constr type="w" for="ch" forName="Plus" refType="w" fact="0.17"/>
          <dgm:constr type="h" for="ch" forName="Plus" refType="w" refFor="ch" refForName="Plus"/>
          <dgm:constr type="l" for="ch" forName="Minus" refType="w" fact="0.84"/>
          <dgm:constr type="t" for="ch" forName="Minus" refType="h" fact="0.1115"/>
          <dgm:constr type="w" for="ch" forName="Minus" refType="w" fact="0.16"/>
          <dgm:constr type="h" for="ch" forName="Minus" refType="h" fact="0.1"/>
          <dgm:constr type="l" for="ch" forName="Divider" refType="w" fact="0.525"/>
          <dgm:constr type="t" for="ch" forName="Divider" refType="h" fact="0.2615"/>
          <dgm:constr type="w" for="ch" forName="Divider" refType="w" fact="0.0001"/>
          <dgm:constr type="h" for="ch" forName="Divider" refType="h" fact="0.67"/>
        </dgm:constrLst>
      </dgm:if>
      <dgm:else name="Name3">
        <dgm:constrLst>
          <dgm:constr type="primFontSz" for="des" ptType="node" op="equ" val="65"/>
          <dgm:constr type="r" for="ch" forName="Background" refType="w" fact="-0.09"/>
          <dgm:constr type="t" for="ch" forName="Background" refType="h" fact="0.1641"/>
          <dgm:constr type="w" for="ch" forName="Background" refType="w" fact="0.87"/>
          <dgm:constr type="h" for="ch" forName="Background" refType="h" fact="0.82"/>
          <dgm:constr type="r" for="ch" forName="ParentText1" refType="w" fact="-0.116"/>
          <dgm:constr type="t" for="ch" forName="ParentText1" refType="h" fact="0.26"/>
          <dgm:constr type="w" for="ch" forName="ParentText1" refType="w" fact="0.404"/>
          <dgm:constr type="h" for="ch" forName="ParentText1" refType="h" fact="0.7015"/>
          <dgm:constr type="r" for="ch" forName="ParentText2" refType="w" fact="-0.529"/>
          <dgm:constr type="t" for="ch" forName="ParentText2" refType="h" fact="0.26"/>
          <dgm:constr type="w" for="ch" forName="ParentText2" refType="w" fact="0.404"/>
          <dgm:constr type="h" for="ch" forName="ParentText2" refType="h" fact="0.7015"/>
          <dgm:constr type="r" for="ch" forName="Plus" refType="w" fact="0"/>
          <dgm:constr type="t" for="ch" forName="Plus" refType="h" fact="0"/>
          <dgm:constr type="w" for="ch" forName="Plus" refType="w" fact="0.17"/>
          <dgm:constr type="h" for="ch" forName="Plus" refType="w" refFor="ch" refForName="Plus"/>
          <dgm:constr type="r" for="ch" forName="Minus" refType="w" fact="-0.84"/>
          <dgm:constr type="t" for="ch" forName="Minus" refType="h" fact="0.1115"/>
          <dgm:constr type="w" for="ch" forName="Minus" refType="w" fact="0.16"/>
          <dgm:constr type="h" for="ch" forName="Minus" refType="h" fact="0.1"/>
          <dgm:constr type="r" for="ch" forName="Divider" refType="w" fact="-0.525"/>
          <dgm:constr type="t" for="ch" forName="Divider" refType="h" fact="0.2615"/>
          <dgm:constr type="w" for="ch" forName="Divider" refType="w" fact="0.0001"/>
          <dgm:constr type="h" for="ch" forName="Divider" refType="h" fact="0.67"/>
        </dgm:constrLst>
      </dgm:else>
    </dgm:choose>
    <dgm:layoutNode name="Background" styleLbl="bgImgPlace1">
      <dgm:alg type="sp"/>
      <dgm:shape xmlns:r="http://schemas.openxmlformats.org/officeDocument/2006/relationships" type="rect" r:blip="">
        <dgm:adjLst/>
      </dgm:shape>
      <dgm:presOf/>
    </dgm:layoutNode>
    <dgm:layoutNode name="ParentText1" styleLbl="revTx">
      <dgm:varLst>
        <dgm:chMax val="0"/>
        <dgm:chPref val="0"/>
        <dgm:bulletEnabled val="1"/>
      </dgm:varLst>
      <dgm:alg type="tx">
        <dgm:param type="parTxLTRAlign" val="l"/>
        <dgm:param type="txAnchorVert" val="t"/>
      </dgm:alg>
      <dgm:shape xmlns:r="http://schemas.openxmlformats.org/officeDocument/2006/relationships" type="rect" r:blip="">
        <dgm:adjLst/>
      </dgm:shape>
      <dgm:presOf axis="ch desOrSelf" ptType="node node" st="1 1" cnt="1 0"/>
      <dgm:constrLst>
        <dgm:constr type="lMarg" refType="primFontSz" fact="0.15"/>
        <dgm:constr type="rMarg" refType="primFontSz" fact="0.15"/>
        <dgm:constr type="tMarg" refType="primFontSz" fact="0.15"/>
        <dgm:constr type="bMarg" refType="primFontSz" fact="0.15"/>
      </dgm:constrLst>
      <dgm:ruleLst>
        <dgm:rule type="primFontSz" val="5" fact="NaN" max="NaN"/>
      </dgm:ruleLst>
    </dgm:layoutNode>
    <dgm:layoutNode name="ParentText2" styleLbl="revTx">
      <dgm:varLst>
        <dgm:chMax val="0"/>
        <dgm:chPref val="0"/>
        <dgm:bulletEnabled val="1"/>
      </dgm:varLst>
      <dgm:alg type="tx">
        <dgm:param type="parTxLTRAlign" val="l"/>
        <dgm:param type="txAnchorVert" val="t"/>
      </dgm:alg>
      <dgm:shape xmlns:r="http://schemas.openxmlformats.org/officeDocument/2006/relationships" type="rect" r:blip="">
        <dgm:adjLst/>
      </dgm:shape>
      <dgm:presOf axis="ch desOrSelf" ptType="node node" st="2 1" cnt="1 0"/>
      <dgm:constrLst>
        <dgm:constr type="lMarg" refType="primFontSz" fact="0.15"/>
        <dgm:constr type="rMarg" refType="primFontSz" fact="0.15"/>
        <dgm:constr type="tMarg" refType="primFontSz" fact="0.15"/>
        <dgm:constr type="bMarg" refType="primFontSz" fact="0.15"/>
      </dgm:constrLst>
      <dgm:ruleLst>
        <dgm:rule type="primFontSz" val="5" fact="NaN" max="NaN"/>
      </dgm:ruleLst>
    </dgm:layoutNode>
    <dgm:layoutNode name="Plus" styleLbl="alignNode1">
      <dgm:alg type="sp"/>
      <dgm:shape xmlns:r="http://schemas.openxmlformats.org/officeDocument/2006/relationships" type="plus" r:blip="">
        <dgm:adjLst>
          <dgm:adj idx="1" val="0.3281"/>
        </dgm:adjLst>
      </dgm:shape>
      <dgm:presOf/>
    </dgm:layoutNode>
    <dgm:layoutNode name="Minus" styleLbl="alignNode1">
      <dgm:alg type="sp"/>
      <dgm:shape xmlns:r="http://schemas.openxmlformats.org/officeDocument/2006/relationships" type="rect" r:blip="">
        <dgm:adjLst/>
      </dgm:shape>
      <dgm:presOf/>
    </dgm:layoutNode>
    <dgm:layoutNode name="Divider" styleLbl="parChTrans1D1">
      <dgm:alg type="sp"/>
      <dgm:shape xmlns:r="http://schemas.openxmlformats.org/officeDocument/2006/relationships" type="line" r:blip="">
        <dgm:adjLst/>
      </dgm:shape>
      <dgm:presOf/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40D05B-8483-AD44-B6A3-57F7EDEA0E61}" type="datetimeFigureOut">
              <a:rPr lang="de-DE" smtClean="0"/>
              <a:t>19.06.19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4E2CFF-9ACA-1A45-8266-B57FEA7DBD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94553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Cases vorstellen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4E2CFF-9ACA-1A45-8266-B57FEA7DBDE4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08353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0CF4EC5-127C-6543-B3D4-C97AF94FCDBC}" type="datetimeFigureOut">
              <a:rPr lang="de-DE" smtClean="0"/>
              <a:t>19.06.19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03A15714-125D-1D4C-B244-B3B8A991FB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0412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F4EC5-127C-6543-B3D4-C97AF94FCDBC}" type="datetimeFigureOut">
              <a:rPr lang="de-DE" smtClean="0"/>
              <a:t>19.06.19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15714-125D-1D4C-B244-B3B8A991FB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2939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0CF4EC5-127C-6543-B3D4-C97AF94FCDBC}" type="datetimeFigureOut">
              <a:rPr lang="de-DE" smtClean="0"/>
              <a:t>19.06.19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03A15714-125D-1D4C-B244-B3B8A991FB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0034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F4EC5-127C-6543-B3D4-C97AF94FCDBC}" type="datetimeFigureOut">
              <a:rPr lang="de-DE" smtClean="0"/>
              <a:t>19.06.19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03A15714-125D-1D4C-B244-B3B8A991FB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7145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0CF4EC5-127C-6543-B3D4-C97AF94FCDBC}" type="datetimeFigureOut">
              <a:rPr lang="de-DE" smtClean="0"/>
              <a:t>19.06.19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03A15714-125D-1D4C-B244-B3B8A991FB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4508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F4EC5-127C-6543-B3D4-C97AF94FCDBC}" type="datetimeFigureOut">
              <a:rPr lang="de-DE" smtClean="0"/>
              <a:t>19.06.19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15714-125D-1D4C-B244-B3B8A991FB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8438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F4EC5-127C-6543-B3D4-C97AF94FCDBC}" type="datetimeFigureOut">
              <a:rPr lang="de-DE" smtClean="0"/>
              <a:t>19.06.19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15714-125D-1D4C-B244-B3B8A991FB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4554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F4EC5-127C-6543-B3D4-C97AF94FCDBC}" type="datetimeFigureOut">
              <a:rPr lang="de-DE" smtClean="0"/>
              <a:t>19.06.19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15714-125D-1D4C-B244-B3B8A991FBBD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6550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F4EC5-127C-6543-B3D4-C97AF94FCDBC}" type="datetimeFigureOut">
              <a:rPr lang="de-DE" smtClean="0"/>
              <a:t>19.06.19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15714-125D-1D4C-B244-B3B8A991FB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96956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0CF4EC5-127C-6543-B3D4-C97AF94FCDBC}" type="datetimeFigureOut">
              <a:rPr lang="de-DE" smtClean="0"/>
              <a:t>19.06.19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03A15714-125D-1D4C-B244-B3B8A991FB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10506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F4EC5-127C-6543-B3D4-C97AF94FCDBC}" type="datetimeFigureOut">
              <a:rPr lang="de-DE" smtClean="0"/>
              <a:t>19.06.19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15714-125D-1D4C-B244-B3B8A991FB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9393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0CF4EC5-127C-6543-B3D4-C97AF94FCDBC}" type="datetimeFigureOut">
              <a:rPr lang="de-DE" smtClean="0"/>
              <a:t>19.06.19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03A15714-125D-1D4C-B244-B3B8A991FBBD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70990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tiff"/><Relationship Id="rId5" Type="http://schemas.openxmlformats.org/officeDocument/2006/relationships/image" Target="../media/image6.tiff"/><Relationship Id="rId4" Type="http://schemas.openxmlformats.org/officeDocument/2006/relationships/image" Target="../media/image5.tif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8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https://images.wsj.net/im-82813?width=620&amp;size=custom_1280x720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https://img.nzz.ch/S=W560/O=75/http:/nzz-img.s3.amazonaws.com/2016/5/27/21d76c04-837c-44fc-8d8f-9ef532ea7e6b.jpe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7E4395-CE41-A740-8844-CBAE1FC6679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de-DE" sz="2800" b="1" dirty="0"/>
              <a:t>Kritische Evaluierung von </a:t>
            </a:r>
            <a:r>
              <a:rPr lang="de-DE" sz="2800" b="1" dirty="0" err="1"/>
              <a:t>Bankgebühren</a:t>
            </a:r>
            <a:r>
              <a:rPr lang="de-DE" sz="2800" b="1" dirty="0"/>
              <a:t> im </a:t>
            </a:r>
            <a:br>
              <a:rPr lang="de-DE" sz="2800" b="1" dirty="0"/>
            </a:br>
            <a:r>
              <a:rPr lang="de-DE" sz="2800" b="1" dirty="0"/>
              <a:t>Zeitalter hochgradiger Automatisation und Selbstbedienung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86D3991-6D50-E24E-B8C5-8B7F8F12728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br>
              <a:rPr lang="de-DE" dirty="0"/>
            </a:br>
            <a:r>
              <a:rPr lang="de-DE" dirty="0"/>
              <a:t>John Westphal</a:t>
            </a:r>
            <a:br>
              <a:rPr lang="de-DE" dirty="0"/>
            </a:b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28602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B3646B-9556-A847-BC28-FEDA773F1D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Disruptoren</a:t>
            </a:r>
            <a:r>
              <a:rPr lang="de-DE" dirty="0"/>
              <a:t> der Bankenbranche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1F7562F6-DAAC-E343-A5BC-8154FFEFAD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6700" y="1855460"/>
            <a:ext cx="3289300" cy="2476500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0374DE6F-287D-6342-8857-FD536B4F20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38400" y="4329439"/>
            <a:ext cx="3657600" cy="2222500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DB5AF9D5-8060-F04C-A3D1-78D47BD0F6D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09124" y="4404845"/>
            <a:ext cx="2222500" cy="2222500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9831DCA6-977A-9142-BE1D-99CC9C31CC45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2074386"/>
            <a:ext cx="3179963" cy="2330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97323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E1A53A-7A29-4446-A604-99F053C2A1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Smartphone-banken: n26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C930CBF-88D3-534B-AC83-8F8B086020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2013 in Wien </a:t>
            </a:r>
            <a:r>
              <a:rPr lang="de-DE" dirty="0" err="1"/>
              <a:t>gegründe</a:t>
            </a:r>
            <a:r>
              <a:rPr lang="de-DE" dirty="0"/>
              <a:t>, Banklizenz seit 2016</a:t>
            </a:r>
          </a:p>
          <a:p>
            <a:r>
              <a:rPr lang="de-DE" dirty="0"/>
              <a:t>Zielsetzung: Banking vereinfachen und an das mobile Leben anpassen</a:t>
            </a:r>
          </a:p>
          <a:p>
            <a:r>
              <a:rPr lang="de-DE" dirty="0"/>
              <a:t>Mobile Strategie erlaubt günstige Operationen</a:t>
            </a:r>
          </a:p>
          <a:p>
            <a:r>
              <a:rPr lang="de-DE" dirty="0"/>
              <a:t>Graduelle Ausweitung der Produktpalette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D60C3F69-6465-5F47-AB5E-9FA4669A65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87442" y="2781397"/>
            <a:ext cx="3289300" cy="247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50216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92B06E-9E00-194B-A987-2EDFFFE660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Direktbanken: Ing </a:t>
            </a:r>
            <a:r>
              <a:rPr lang="de-DE" dirty="0" err="1"/>
              <a:t>diba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F2384F7-207C-E649-94C5-ED78130C64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Marktführer der Direktbanken in Österreich (500.000 Kunden)</a:t>
            </a:r>
          </a:p>
          <a:p>
            <a:r>
              <a:rPr lang="de-DE" dirty="0"/>
              <a:t>Konstante Innovation um physische Banken obsolet zu machen:</a:t>
            </a:r>
          </a:p>
          <a:p>
            <a:pPr lvl="1"/>
            <a:r>
              <a:rPr lang="de-DE" dirty="0"/>
              <a:t>Videolegitimierung, </a:t>
            </a:r>
            <a:r>
              <a:rPr lang="de-DE" dirty="0" err="1"/>
              <a:t>SmartSecure</a:t>
            </a:r>
            <a:r>
              <a:rPr lang="de-DE" dirty="0"/>
              <a:t>, Kredit-Check</a:t>
            </a:r>
          </a:p>
          <a:p>
            <a:r>
              <a:rPr lang="de-DE" dirty="0"/>
              <a:t>Hoch profitabel (€877m </a:t>
            </a:r>
            <a:r>
              <a:rPr lang="de-DE" dirty="0" err="1"/>
              <a:t>net</a:t>
            </a:r>
            <a:r>
              <a:rPr lang="de-DE" dirty="0"/>
              <a:t> </a:t>
            </a:r>
            <a:r>
              <a:rPr lang="de-DE" dirty="0" err="1"/>
              <a:t>profit</a:t>
            </a:r>
            <a:r>
              <a:rPr lang="de-DE" dirty="0"/>
              <a:t> 2017 </a:t>
            </a:r>
            <a:r>
              <a:rPr lang="de-DE" dirty="0" err="1"/>
              <a:t>vs</a:t>
            </a:r>
            <a:r>
              <a:rPr lang="de-DE" dirty="0"/>
              <a:t> €474m 2013)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AD10829E-60BF-4943-A1D3-6B58037BEF8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30844" y="2854417"/>
            <a:ext cx="3179963" cy="2330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06850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E7CA984-9068-0044-B4F4-B7D9A7E63C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Alternative </a:t>
            </a:r>
            <a:r>
              <a:rPr lang="de-DE" dirty="0" err="1"/>
              <a:t>zahlungsmittel</a:t>
            </a:r>
            <a:r>
              <a:rPr lang="de-DE" dirty="0"/>
              <a:t>: </a:t>
            </a:r>
            <a:r>
              <a:rPr lang="de-DE" dirty="0" err="1"/>
              <a:t>Paypal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EA30C3C-62B1-3A4A-8080-48E87CEB37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Wäre einer der 20 größten Banken der Welt</a:t>
            </a:r>
          </a:p>
          <a:p>
            <a:pPr lvl="1"/>
            <a:r>
              <a:rPr lang="de-DE" dirty="0"/>
              <a:t>Durchschnittliche Einlagen $70 / Person</a:t>
            </a:r>
          </a:p>
          <a:p>
            <a:r>
              <a:rPr lang="de-DE" dirty="0"/>
              <a:t>Testet klassische Bankendienstleistungen in den USA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3C644582-84A7-7E40-97CB-0AEA65CAB0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53207" y="2798350"/>
            <a:ext cx="3657600" cy="222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09570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74567F-1E8F-3745-81DF-C377C6604F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Kryptowährungen</a:t>
            </a:r>
            <a:r>
              <a:rPr lang="de-DE" dirty="0"/>
              <a:t>: </a:t>
            </a:r>
            <a:r>
              <a:rPr lang="de-DE" dirty="0" err="1"/>
              <a:t>bitcoin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B2D24E3-B7A8-6644-857A-0F227AD626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Dezentrales , Open Source Transaktionsnetzwerk</a:t>
            </a:r>
          </a:p>
          <a:p>
            <a:r>
              <a:rPr lang="de-DE" dirty="0"/>
              <a:t>Wachstum der Angebotsseite unterliegt strengen Algorithmen und ist limitiert</a:t>
            </a:r>
          </a:p>
          <a:p>
            <a:r>
              <a:rPr lang="de-DE" dirty="0"/>
              <a:t>Kein Vertrauen in Aufsichtsinstitutionen notwendig</a:t>
            </a:r>
          </a:p>
          <a:p>
            <a:r>
              <a:rPr lang="de-DE" dirty="0"/>
              <a:t>Intermediäre fallen weg</a:t>
            </a:r>
          </a:p>
          <a:p>
            <a:r>
              <a:rPr lang="de-DE" dirty="0"/>
              <a:t>Volatil und hilft Kriminalität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CCA6B0A0-2989-B741-BD2C-A4195D6D36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88307" y="2908397"/>
            <a:ext cx="2222500" cy="222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02908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52A6CE0-E596-3C44-B517-46DB8CAD6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Markteintrittsbarrieren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D1A45B9-1C25-FD44-A03A-EE67FD081D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0" indent="0" algn="ctr">
              <a:lnSpc>
                <a:spcPct val="150000"/>
              </a:lnSpc>
              <a:buNone/>
            </a:pPr>
            <a:r>
              <a:rPr lang="de-DE" i="1" dirty="0"/>
              <a:t>“In </a:t>
            </a:r>
            <a:r>
              <a:rPr lang="de-DE" i="1" dirty="0" err="1"/>
              <a:t>order</a:t>
            </a:r>
            <a:r>
              <a:rPr lang="de-DE" i="1" dirty="0"/>
              <a:t> </a:t>
            </a:r>
            <a:r>
              <a:rPr lang="de-DE" i="1" dirty="0" err="1"/>
              <a:t>to</a:t>
            </a:r>
            <a:r>
              <a:rPr lang="de-DE" i="1" dirty="0"/>
              <a:t> </a:t>
            </a:r>
            <a:r>
              <a:rPr lang="de-DE" i="1" dirty="0" err="1"/>
              <a:t>get</a:t>
            </a:r>
            <a:r>
              <a:rPr lang="de-DE" i="1" dirty="0"/>
              <a:t> a </a:t>
            </a:r>
            <a:r>
              <a:rPr lang="de-DE" i="1" dirty="0" err="1"/>
              <a:t>licence</a:t>
            </a:r>
            <a:r>
              <a:rPr lang="de-DE" i="1" dirty="0"/>
              <a:t> </a:t>
            </a:r>
            <a:r>
              <a:rPr lang="de-DE" i="1" dirty="0" err="1"/>
              <a:t>you</a:t>
            </a:r>
            <a:r>
              <a:rPr lang="de-DE" i="1" dirty="0"/>
              <a:t> </a:t>
            </a:r>
            <a:r>
              <a:rPr lang="de-DE" i="1" dirty="0" err="1"/>
              <a:t>had</a:t>
            </a:r>
            <a:r>
              <a:rPr lang="de-DE" i="1" dirty="0"/>
              <a:t> </a:t>
            </a:r>
            <a:r>
              <a:rPr lang="de-DE" i="1" dirty="0" err="1"/>
              <a:t>to</a:t>
            </a:r>
            <a:r>
              <a:rPr lang="de-DE" i="1" dirty="0"/>
              <a:t> </a:t>
            </a:r>
            <a:r>
              <a:rPr lang="de-DE" i="1" dirty="0" err="1"/>
              <a:t>have</a:t>
            </a:r>
            <a:r>
              <a:rPr lang="de-DE" i="1" dirty="0"/>
              <a:t> a </a:t>
            </a:r>
            <a:r>
              <a:rPr lang="de-DE" i="1" dirty="0" err="1"/>
              <a:t>bank</a:t>
            </a:r>
            <a:r>
              <a:rPr lang="de-DE" i="1" dirty="0"/>
              <a:t> </a:t>
            </a:r>
            <a:r>
              <a:rPr lang="de-DE" i="1" dirty="0" err="1"/>
              <a:t>account</a:t>
            </a:r>
            <a:r>
              <a:rPr lang="de-DE" i="1" dirty="0"/>
              <a:t> at </a:t>
            </a:r>
            <a:r>
              <a:rPr lang="de-DE" i="1" dirty="0" err="1"/>
              <a:t>the</a:t>
            </a:r>
            <a:r>
              <a:rPr lang="de-DE" i="1" dirty="0"/>
              <a:t> Bank </a:t>
            </a:r>
            <a:r>
              <a:rPr lang="de-DE" i="1" dirty="0" err="1"/>
              <a:t>of</a:t>
            </a:r>
            <a:r>
              <a:rPr lang="de-DE" i="1" dirty="0"/>
              <a:t> England. But </a:t>
            </a:r>
            <a:r>
              <a:rPr lang="de-DE" i="1" dirty="0" err="1"/>
              <a:t>to</a:t>
            </a:r>
            <a:r>
              <a:rPr lang="de-DE" i="1" dirty="0"/>
              <a:t> </a:t>
            </a:r>
            <a:r>
              <a:rPr lang="de-DE" i="1" dirty="0" err="1"/>
              <a:t>get</a:t>
            </a:r>
            <a:r>
              <a:rPr lang="de-DE" i="1" dirty="0"/>
              <a:t> a </a:t>
            </a:r>
            <a:r>
              <a:rPr lang="de-DE" i="1" dirty="0" err="1"/>
              <a:t>bank</a:t>
            </a:r>
            <a:r>
              <a:rPr lang="de-DE" i="1" dirty="0"/>
              <a:t> </a:t>
            </a:r>
            <a:r>
              <a:rPr lang="de-DE" i="1" dirty="0" err="1"/>
              <a:t>account</a:t>
            </a:r>
            <a:r>
              <a:rPr lang="de-DE" i="1" dirty="0"/>
              <a:t> at </a:t>
            </a:r>
            <a:r>
              <a:rPr lang="de-DE" i="1" dirty="0" err="1"/>
              <a:t>the</a:t>
            </a:r>
            <a:r>
              <a:rPr lang="de-DE" i="1" dirty="0"/>
              <a:t> Bank </a:t>
            </a:r>
            <a:r>
              <a:rPr lang="de-DE" i="1" dirty="0" err="1"/>
              <a:t>of</a:t>
            </a:r>
            <a:r>
              <a:rPr lang="de-DE" i="1" dirty="0"/>
              <a:t> England </a:t>
            </a:r>
            <a:r>
              <a:rPr lang="de-DE" i="1" dirty="0" err="1"/>
              <a:t>you</a:t>
            </a:r>
            <a:r>
              <a:rPr lang="de-DE" i="1" dirty="0"/>
              <a:t> </a:t>
            </a:r>
            <a:r>
              <a:rPr lang="de-DE" i="1" dirty="0" err="1"/>
              <a:t>had</a:t>
            </a:r>
            <a:r>
              <a:rPr lang="de-DE" i="1" dirty="0"/>
              <a:t> </a:t>
            </a:r>
            <a:r>
              <a:rPr lang="de-DE" i="1" dirty="0" err="1"/>
              <a:t>to</a:t>
            </a:r>
            <a:r>
              <a:rPr lang="de-DE" i="1" dirty="0"/>
              <a:t> </a:t>
            </a:r>
            <a:r>
              <a:rPr lang="de-DE" i="1" dirty="0" err="1"/>
              <a:t>be</a:t>
            </a:r>
            <a:r>
              <a:rPr lang="de-DE" i="1" dirty="0"/>
              <a:t> a </a:t>
            </a:r>
            <a:r>
              <a:rPr lang="de-DE" i="1" dirty="0" err="1"/>
              <a:t>licensed</a:t>
            </a:r>
            <a:r>
              <a:rPr lang="de-DE" i="1" dirty="0"/>
              <a:t> </a:t>
            </a:r>
            <a:r>
              <a:rPr lang="de-DE" i="1" dirty="0" err="1"/>
              <a:t>bank</a:t>
            </a:r>
            <a:r>
              <a:rPr lang="de-DE" i="1" dirty="0"/>
              <a:t> — </a:t>
            </a:r>
            <a:r>
              <a:rPr lang="de-DE" i="1" dirty="0" err="1"/>
              <a:t>it</a:t>
            </a:r>
            <a:r>
              <a:rPr lang="de-DE" i="1" dirty="0"/>
              <a:t> just </a:t>
            </a:r>
            <a:r>
              <a:rPr lang="de-DE" i="1" dirty="0" err="1"/>
              <a:t>showed</a:t>
            </a:r>
            <a:r>
              <a:rPr lang="de-DE" i="1" dirty="0"/>
              <a:t> </a:t>
            </a:r>
            <a:r>
              <a:rPr lang="de-DE" i="1" dirty="0" err="1"/>
              <a:t>that</a:t>
            </a:r>
            <a:r>
              <a:rPr lang="de-DE" i="1" dirty="0"/>
              <a:t> </a:t>
            </a:r>
            <a:r>
              <a:rPr lang="de-DE" i="1" dirty="0" err="1"/>
              <a:t>it</a:t>
            </a:r>
            <a:r>
              <a:rPr lang="de-DE" i="1" dirty="0"/>
              <a:t> </a:t>
            </a:r>
            <a:r>
              <a:rPr lang="de-DE" i="1" dirty="0" err="1"/>
              <a:t>wasn’t</a:t>
            </a:r>
            <a:r>
              <a:rPr lang="de-DE" i="1" dirty="0"/>
              <a:t> a </a:t>
            </a:r>
            <a:r>
              <a:rPr lang="de-DE" i="1" dirty="0" err="1"/>
              <a:t>particularly</a:t>
            </a:r>
            <a:r>
              <a:rPr lang="de-DE" i="1" dirty="0"/>
              <a:t> well-</a:t>
            </a:r>
            <a:r>
              <a:rPr lang="de-DE" i="1" dirty="0" err="1"/>
              <a:t>rehearsed</a:t>
            </a:r>
            <a:r>
              <a:rPr lang="de-DE" i="1" dirty="0"/>
              <a:t> route.”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de-DE" i="1" dirty="0"/>
              <a:t>- </a:t>
            </a:r>
            <a:r>
              <a:rPr lang="de-DE" dirty="0"/>
              <a:t>Jonas Huckestein (</a:t>
            </a:r>
            <a:r>
              <a:rPr lang="de-DE" dirty="0" err="1"/>
              <a:t>Monzo</a:t>
            </a:r>
            <a:r>
              <a:rPr lang="de-DE" dirty="0"/>
              <a:t> Mitgründer)</a:t>
            </a:r>
          </a:p>
          <a:p>
            <a:pPr marL="0" indent="0" algn="ctr">
              <a:lnSpc>
                <a:spcPct val="150000"/>
              </a:lnSpc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884849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335823-90E3-3E4D-ADEC-B2FD08296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Werden die Bankgebühren gerechter?</a:t>
            </a:r>
          </a:p>
        </p:txBody>
      </p:sp>
      <p:graphicFrame>
        <p:nvGraphicFramePr>
          <p:cNvPr id="4" name="Diagramm 3">
            <a:extLst>
              <a:ext uri="{FF2B5EF4-FFF2-40B4-BE49-F238E27FC236}">
                <a16:creationId xmlns:a16="http://schemas.microsoft.com/office/drawing/2014/main" id="{5F85A15F-E876-3342-8DB4-4C809A07E91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62374079"/>
              </p:ext>
            </p:extLst>
          </p:nvPr>
        </p:nvGraphicFramePr>
        <p:xfrm>
          <a:off x="2032000" y="1144968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hteck 4">
            <a:extLst>
              <a:ext uri="{FF2B5EF4-FFF2-40B4-BE49-F238E27FC236}">
                <a16:creationId xmlns:a16="http://schemas.microsoft.com/office/drawing/2014/main" id="{FF8E7C10-B4EE-8B42-A655-61F42F6F6458}"/>
              </a:ext>
            </a:extLst>
          </p:cNvPr>
          <p:cNvSpPr/>
          <p:nvPr/>
        </p:nvSpPr>
        <p:spPr>
          <a:xfrm>
            <a:off x="6421721" y="2762151"/>
            <a:ext cx="3146611" cy="2998694"/>
          </a:xfrm>
          <a:prstGeom prst="rect">
            <a:avLst/>
          </a:prstGeom>
          <a:solidFill>
            <a:srgbClr val="BFC7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F089A438-F702-524C-B258-E00ECCC9EB5E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2144" y="2727250"/>
            <a:ext cx="6556188" cy="3068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1160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91C267-6768-9B47-A8F9-374C50C94C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Diskussion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0DBE6FEE-93F5-5245-A53B-6CA522EE23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In welchen </a:t>
            </a:r>
            <a:r>
              <a:rPr lang="de-DE" dirty="0" err="1"/>
              <a:t>Disruptoren</a:t>
            </a:r>
            <a:r>
              <a:rPr lang="de-DE" dirty="0"/>
              <a:t> seht ihr die größte Gefahr für traditionelle Banken?</a:t>
            </a:r>
          </a:p>
          <a:p>
            <a:r>
              <a:rPr lang="de-DE" dirty="0"/>
              <a:t>Werden Bankgebühren fallen/gerechter?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C83E3B18-757D-C54B-9EBA-F067F65685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5786" y="200955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8870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91C267-6768-9B47-A8F9-374C50C94C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Diskussion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C83E3B18-757D-C54B-9EBA-F067F65685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5786" y="200955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2049" name="Grafik 11" descr="https://images.wsj.net/im-82813?width=620&amp;size=custom_1280x720">
            <a:extLst>
              <a:ext uri="{FF2B5EF4-FFF2-40B4-BE49-F238E27FC236}">
                <a16:creationId xmlns:a16="http://schemas.microsoft.com/office/drawing/2014/main" id="{A439108F-EA4F-9944-802F-2BC1E06E2D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15208" y="2303151"/>
            <a:ext cx="6561584" cy="3693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6985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9A9594-EA1C-BF4D-A131-58822DEC2A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Agenda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059553D-A22F-1944-8BAE-161DF78277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de-DE" sz="2400" dirty="0"/>
              <a:t>Gerechter Preis – Theorie</a:t>
            </a:r>
          </a:p>
          <a:p>
            <a:pPr marL="514350" indent="-514350">
              <a:buFont typeface="+mj-lt"/>
              <a:buAutoNum type="arabicPeriod"/>
            </a:pPr>
            <a:r>
              <a:rPr lang="de-DE" sz="2400" dirty="0"/>
              <a:t>Banken und Gebühren</a:t>
            </a:r>
          </a:p>
          <a:p>
            <a:pPr marL="971550" lvl="1" indent="-514350">
              <a:buFont typeface="+mj-lt"/>
              <a:buAutoNum type="arabicPeriod"/>
            </a:pPr>
            <a:r>
              <a:rPr lang="de-DE" sz="2000" dirty="0"/>
              <a:t>Ertragsstrukturen</a:t>
            </a:r>
          </a:p>
          <a:p>
            <a:pPr marL="971550" lvl="1" indent="-514350">
              <a:buFont typeface="+mj-lt"/>
              <a:buAutoNum type="arabicPeriod"/>
            </a:pPr>
            <a:r>
              <a:rPr lang="de-DE" sz="2000" dirty="0"/>
              <a:t>Kostenentwicklung</a:t>
            </a:r>
          </a:p>
          <a:p>
            <a:pPr marL="971550" lvl="1" indent="-514350">
              <a:buFont typeface="+mj-lt"/>
              <a:buAutoNum type="arabicPeriod"/>
            </a:pPr>
            <a:r>
              <a:rPr lang="de-DE" sz="2000" dirty="0"/>
              <a:t>Zinsen</a:t>
            </a:r>
          </a:p>
          <a:p>
            <a:pPr marL="514350" indent="-514350">
              <a:buFont typeface="+mj-lt"/>
              <a:buAutoNum type="arabicPeriod"/>
            </a:pPr>
            <a:r>
              <a:rPr lang="de-DE" sz="2400" dirty="0"/>
              <a:t>Neue Entwicklungen Bankenbranche</a:t>
            </a:r>
          </a:p>
          <a:p>
            <a:pPr marL="971550" lvl="1" indent="-514350">
              <a:buFont typeface="+mj-lt"/>
              <a:buAutoNum type="arabicPeriod"/>
            </a:pPr>
            <a:r>
              <a:rPr lang="de-DE" sz="2000" dirty="0" err="1"/>
              <a:t>Disruptoren</a:t>
            </a:r>
            <a:endParaRPr lang="de-DE" sz="2000" dirty="0"/>
          </a:p>
          <a:p>
            <a:pPr marL="971550" lvl="1" indent="-514350">
              <a:buFont typeface="+mj-lt"/>
              <a:buAutoNum type="arabicPeriod"/>
            </a:pPr>
            <a:r>
              <a:rPr lang="de-DE" sz="2000" dirty="0"/>
              <a:t>Eintrittsbarrieren</a:t>
            </a:r>
          </a:p>
          <a:p>
            <a:pPr marL="514350" indent="-514350">
              <a:buFont typeface="+mj-lt"/>
              <a:buAutoNum type="arabicPeriod"/>
            </a:pPr>
            <a:r>
              <a:rPr lang="de-DE" sz="2400" dirty="0"/>
              <a:t>Bankgebühren bald gerecht?</a:t>
            </a:r>
          </a:p>
          <a:p>
            <a:pPr marL="514350" indent="-514350">
              <a:buFont typeface="+mj-lt"/>
              <a:buAutoNum type="arabicPeriod"/>
            </a:pPr>
            <a:r>
              <a:rPr lang="de-DE" sz="2400" dirty="0"/>
              <a:t>Diskussion</a:t>
            </a:r>
          </a:p>
        </p:txBody>
      </p:sp>
    </p:spTree>
    <p:extLst>
      <p:ext uri="{BB962C8B-B14F-4D97-AF65-F5344CB8AC3E}">
        <p14:creationId xmlns:p14="http://schemas.microsoft.com/office/powerpoint/2010/main" val="20899074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3119F05-4F8B-D949-B1FA-DE84294C0C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Aristoteles (367 v. Chr. – 347 v. Chr.)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E2042C8-2945-4048-9D73-DB9B8DCCB3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Verteilungsgerechtigkeit:</a:t>
            </a:r>
          </a:p>
          <a:p>
            <a:pPr lvl="1"/>
            <a:r>
              <a:rPr lang="de-DE" dirty="0"/>
              <a:t>Güterverteilung einer Gesellschaft beruhend auf Leistung</a:t>
            </a:r>
          </a:p>
          <a:p>
            <a:r>
              <a:rPr lang="de-DE" dirty="0"/>
              <a:t>Tauschgerechtigkeit:</a:t>
            </a:r>
          </a:p>
          <a:p>
            <a:pPr lvl="1"/>
            <a:r>
              <a:rPr lang="de-DE" dirty="0"/>
              <a:t>Wert der Eigenleistung entspricht Wert der Gegenleistung</a:t>
            </a:r>
          </a:p>
          <a:p>
            <a:pPr lvl="1"/>
            <a:r>
              <a:rPr lang="de-DE" dirty="0"/>
              <a:t>Güter haben einen objektiven Wert</a:t>
            </a:r>
          </a:p>
          <a:p>
            <a:pPr lvl="1"/>
            <a:r>
              <a:rPr lang="de-DE" dirty="0"/>
              <a:t>Tausch muss gerecht sein oder Wiedervergeltung</a:t>
            </a:r>
          </a:p>
        </p:txBody>
      </p:sp>
    </p:spTree>
    <p:extLst>
      <p:ext uri="{BB962C8B-B14F-4D97-AF65-F5344CB8AC3E}">
        <p14:creationId xmlns:p14="http://schemas.microsoft.com/office/powerpoint/2010/main" val="39306001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661827-7F4B-2D47-B8BC-74393B923D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Thomas Aquinas (1225 – 1274)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B616A6A-713B-214B-9BD7-18BCAF1E1B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Wert eines Gutes abhängig von Raum und Zeit</a:t>
            </a:r>
          </a:p>
          <a:p>
            <a:r>
              <a:rPr lang="de-DE" dirty="0"/>
              <a:t>Wert kann objektiv bewertet werden</a:t>
            </a:r>
          </a:p>
          <a:p>
            <a:r>
              <a:rPr lang="de-DE" dirty="0"/>
              <a:t>Tausch muss gerecht sein</a:t>
            </a:r>
          </a:p>
        </p:txBody>
      </p:sp>
    </p:spTree>
    <p:extLst>
      <p:ext uri="{BB962C8B-B14F-4D97-AF65-F5344CB8AC3E}">
        <p14:creationId xmlns:p14="http://schemas.microsoft.com/office/powerpoint/2010/main" val="9928943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8837B97-D970-D344-81BD-B9F4321B7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Adam Smith (1723 – 1790)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78A262B-01B7-214A-8280-C26A89FDCF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Kein objektiven Wert für ein Gut</a:t>
            </a:r>
          </a:p>
          <a:p>
            <a:r>
              <a:rPr lang="de-DE" dirty="0"/>
              <a:t>Bewertung erfolgt subjektiv durch Tauschparteien</a:t>
            </a:r>
          </a:p>
          <a:p>
            <a:r>
              <a:rPr lang="de-DE" dirty="0"/>
              <a:t>Unterscheidung Marktpreis und „natürlicher“ Preis</a:t>
            </a:r>
          </a:p>
          <a:p>
            <a:r>
              <a:rPr lang="de-DE" dirty="0"/>
              <a:t>„Unsichtbare Hand“ gleicht Marktpreis an „natürlichen“ Preis an</a:t>
            </a:r>
          </a:p>
        </p:txBody>
      </p:sp>
    </p:spTree>
    <p:extLst>
      <p:ext uri="{BB962C8B-B14F-4D97-AF65-F5344CB8AC3E}">
        <p14:creationId xmlns:p14="http://schemas.microsoft.com/office/powerpoint/2010/main" val="38476333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C4E71A2-3E2F-864A-AABD-3F26BA694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Heute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5181F17-EF98-5C4E-ABD9-8B8EF34EF5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Frage nach dem gerechten Preis gilt als nicht mehr praktikabel</a:t>
            </a:r>
          </a:p>
          <a:p>
            <a:r>
              <a:rPr lang="de-DE" dirty="0"/>
              <a:t>Angebot und Nachfrage entscheiden über Preise</a:t>
            </a:r>
          </a:p>
          <a:p>
            <a:r>
              <a:rPr lang="de-DE" dirty="0"/>
              <a:t>Wenige Eingriffe in Marktwirtschaft:</a:t>
            </a:r>
          </a:p>
          <a:p>
            <a:pPr lvl="1"/>
            <a:r>
              <a:rPr lang="de-DE" dirty="0"/>
              <a:t>Mietpreisdeckelungen</a:t>
            </a:r>
          </a:p>
          <a:p>
            <a:pPr lvl="1"/>
            <a:r>
              <a:rPr lang="de-DE" dirty="0"/>
              <a:t>Mindestlohn / Kollektivverträge</a:t>
            </a:r>
          </a:p>
        </p:txBody>
      </p:sp>
    </p:spTree>
    <p:extLst>
      <p:ext uri="{BB962C8B-B14F-4D97-AF65-F5344CB8AC3E}">
        <p14:creationId xmlns:p14="http://schemas.microsoft.com/office/powerpoint/2010/main" val="14381789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F99E14-E89B-FB4C-9803-DFD4C8F9B1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Ertragsstruktur von Banken</a:t>
            </a:r>
          </a:p>
        </p:txBody>
      </p:sp>
      <p:pic>
        <p:nvPicPr>
          <p:cNvPr id="4" name="Inhaltsplatzhalter 3">
            <a:extLst>
              <a:ext uri="{FF2B5EF4-FFF2-40B4-BE49-F238E27FC236}">
                <a16:creationId xmlns:a16="http://schemas.microsoft.com/office/drawing/2014/main" id="{BBEF1D93-728C-C045-B889-9198BFEE0272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1825625"/>
            <a:ext cx="4870096" cy="5032375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EAB6B173-E26E-3A48-984D-DE3086117B18}"/>
              </a:ext>
            </a:extLst>
          </p:cNvPr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8296" y="2075089"/>
            <a:ext cx="6101200" cy="4533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37994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D01343-5F18-EA46-B9CF-DA528F0C61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Bankendienstleistungen - Kostenentwicklung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010BCA3-81D0-7741-94B4-8E552B8806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Bankgebühren automatisierter Dienstleistungsprozesse:</a:t>
            </a:r>
          </a:p>
          <a:p>
            <a:pPr lvl="1"/>
            <a:r>
              <a:rPr lang="de-DE" dirty="0"/>
              <a:t>Kontoführungsgebühren</a:t>
            </a:r>
          </a:p>
          <a:p>
            <a:pPr lvl="1"/>
            <a:r>
              <a:rPr lang="de-DE" dirty="0"/>
              <a:t>Geldautomatengebühren</a:t>
            </a:r>
          </a:p>
          <a:p>
            <a:pPr lvl="1"/>
            <a:r>
              <a:rPr lang="de-DE" dirty="0"/>
              <a:t>Auslandstransaktionsgebühren</a:t>
            </a:r>
          </a:p>
          <a:p>
            <a:pPr lvl="1"/>
            <a:r>
              <a:rPr lang="de-DE" dirty="0"/>
              <a:t>Kommissionsgebühren für Wertpapierkäufe</a:t>
            </a:r>
          </a:p>
          <a:p>
            <a:r>
              <a:rPr lang="de-DE" dirty="0"/>
              <a:t>Kostentrends der Dienstleistungen:</a:t>
            </a:r>
          </a:p>
          <a:p>
            <a:pPr lvl="1"/>
            <a:r>
              <a:rPr lang="de-DE" dirty="0"/>
              <a:t>Internet erlaubt verstärkten „</a:t>
            </a:r>
            <a:r>
              <a:rPr lang="de-DE" dirty="0" err="1"/>
              <a:t>Self-Servce</a:t>
            </a:r>
            <a:r>
              <a:rPr lang="de-DE" dirty="0"/>
              <a:t>“ der Kunden</a:t>
            </a:r>
          </a:p>
          <a:p>
            <a:pPr lvl="2"/>
            <a:r>
              <a:rPr lang="de-DE" dirty="0"/>
              <a:t>Zusätzlich forciert durch Filialreduktionen</a:t>
            </a:r>
          </a:p>
          <a:p>
            <a:pPr lvl="1"/>
            <a:r>
              <a:rPr lang="de-DE" dirty="0"/>
              <a:t>Automation und technische Fortschritte reduzieren obenstehende Gebühren auf ein Minimum</a:t>
            </a:r>
          </a:p>
        </p:txBody>
      </p:sp>
    </p:spTree>
    <p:extLst>
      <p:ext uri="{BB962C8B-B14F-4D97-AF65-F5344CB8AC3E}">
        <p14:creationId xmlns:p14="http://schemas.microsoft.com/office/powerpoint/2010/main" val="19722262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235136-857F-6740-BB13-88EF094AB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Realzinsen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BED7E78F-480D-9A4B-9675-BFAEA4AC89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11026" y="23583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1025" name="Grafik 3" descr="Bildergebnis fÃ¼r realzinsen">
            <a:extLst>
              <a:ext uri="{FF2B5EF4-FFF2-40B4-BE49-F238E27FC236}">
                <a16:creationId xmlns:a16="http://schemas.microsoft.com/office/drawing/2014/main" id="{3B2D1518-46B7-F342-91A5-8A8AD1D342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69141" y="1783307"/>
            <a:ext cx="8707998" cy="4805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4766573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e">
  <a:themeElements>
    <a:clrScheme name="Dividende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1A3260"/>
      </a:accent1>
      <a:accent2>
        <a:srgbClr val="4590B8"/>
      </a:accent2>
      <a:accent3>
        <a:srgbClr val="45CBE8"/>
      </a:accent3>
      <a:accent4>
        <a:srgbClr val="969FA7"/>
      </a:accent4>
      <a:accent5>
        <a:srgbClr val="A2C777"/>
      </a:accent5>
      <a:accent6>
        <a:srgbClr val="42955F"/>
      </a:accent6>
      <a:hlink>
        <a:srgbClr val="828282"/>
      </a:hlink>
      <a:folHlink>
        <a:srgbClr val="A5A5A5"/>
      </a:folHlink>
    </a:clrScheme>
    <a:fontScheme name="Dividende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e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66F1C100-1D2B-4BEA-AD01-C4F230B3B965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{7792432D-D9DD-5E4C-8256-E20CD9D77E4C}tf10001123</Template>
  <TotalTime>0</TotalTime>
  <Words>465</Words>
  <Application>Microsoft Macintosh PowerPoint</Application>
  <PresentationFormat>Breitbild</PresentationFormat>
  <Paragraphs>88</Paragraphs>
  <Slides>18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18</vt:i4>
      </vt:variant>
    </vt:vector>
  </HeadingPairs>
  <TitlesOfParts>
    <vt:vector size="22" baseType="lpstr">
      <vt:lpstr>Calibri</vt:lpstr>
      <vt:lpstr>Gill Sans MT</vt:lpstr>
      <vt:lpstr>Wingdings 2</vt:lpstr>
      <vt:lpstr>Dividende</vt:lpstr>
      <vt:lpstr>Kritische Evaluierung von Bankgebühren im  Zeitalter hochgradiger Automatisation und Selbstbedienung</vt:lpstr>
      <vt:lpstr>Agenda</vt:lpstr>
      <vt:lpstr>Aristoteles (367 v. Chr. – 347 v. Chr.)</vt:lpstr>
      <vt:lpstr>Thomas Aquinas (1225 – 1274)</vt:lpstr>
      <vt:lpstr>Adam Smith (1723 – 1790)</vt:lpstr>
      <vt:lpstr>Heute</vt:lpstr>
      <vt:lpstr>Ertragsstruktur von Banken</vt:lpstr>
      <vt:lpstr>Bankendienstleistungen - Kostenentwicklung</vt:lpstr>
      <vt:lpstr>Realzinsen</vt:lpstr>
      <vt:lpstr>Disruptoren der Bankenbranche</vt:lpstr>
      <vt:lpstr>Smartphone-banken: n26</vt:lpstr>
      <vt:lpstr>Direktbanken: Ing diba</vt:lpstr>
      <vt:lpstr>Alternative zahlungsmittel: Paypal</vt:lpstr>
      <vt:lpstr>Kryptowährungen: bitcoin</vt:lpstr>
      <vt:lpstr>Markteintrittsbarrieren</vt:lpstr>
      <vt:lpstr>Werden die Bankgebühren gerechter?</vt:lpstr>
      <vt:lpstr>Diskussion</vt:lpstr>
      <vt:lpstr>Diskussion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Kritische Evaluierung von Bankgebühren im  Zeitalter hochgradiger Automatisation und Selbstbedienung</dc:title>
  <dc:creator>Westphal John Henry</dc:creator>
  <cp:lastModifiedBy>Westphal John Henry</cp:lastModifiedBy>
  <cp:revision>47</cp:revision>
  <cp:lastPrinted>2019-06-19T21:25:09Z</cp:lastPrinted>
  <dcterms:created xsi:type="dcterms:W3CDTF">2019-06-19T16:59:26Z</dcterms:created>
  <dcterms:modified xsi:type="dcterms:W3CDTF">2019-06-19T21:33:32Z</dcterms:modified>
</cp:coreProperties>
</file>