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8B46D97-A141-4044-B9EB-C4B77D7D2EEA}">
          <p14:sldIdLst>
            <p14:sldId id="256"/>
            <p14:sldId id="257"/>
            <p14:sldId id="258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FF25C-C12C-49B4-A965-9C2B69BC4951}" type="datetimeFigureOut">
              <a:rPr lang="de-AT" smtClean="0"/>
              <a:t>05.06.2019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B8C91-E8CC-4BE8-9464-E6256C6B0B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9037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3. Wirkungsbeispiel </a:t>
            </a:r>
            <a:r>
              <a:rPr lang="de-AT" dirty="0" err="1"/>
              <a:t>zB</a:t>
            </a:r>
            <a:r>
              <a:rPr lang="de-AT" dirty="0"/>
              <a:t> Wiener Wohnen </a:t>
            </a:r>
            <a:r>
              <a:rPr lang="de-AT" dirty="0">
                <a:sym typeface="Wingdings" panose="05000000000000000000" pitchFamily="2" charset="2"/>
              </a:rPr>
              <a:t> Keine E-Mail Adressen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B8C91-E8CC-4BE8-9464-E6256C6B0BEF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649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4808D2-F24C-451F-AEAF-421ED8D012F7}" type="datetime1">
              <a:rPr lang="de-AT" smtClean="0"/>
              <a:t>05.06.2019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9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02E1-7EF1-46C8-9514-0105C93549F2}" type="datetime1">
              <a:rPr lang="de-AT" smtClean="0"/>
              <a:t>05.06.2019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283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5526-3B3D-4A5D-BB8E-3C13B6180928}" type="datetime1">
              <a:rPr lang="de-AT" smtClean="0"/>
              <a:t>05.06.2019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5142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AAB-DB8F-4EBC-A065-69947A5723FD}" type="datetime1">
              <a:rPr lang="de-AT" smtClean="0"/>
              <a:t>05.06.2019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760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F34AA-23CB-42D7-A0B2-8C11B130B37F}" type="datetime1">
              <a:rPr lang="de-AT" smtClean="0"/>
              <a:t>05.06.2019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26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DD39-7690-4431-A2BC-0FD79833D99B}" type="datetime1">
              <a:rPr lang="de-AT" smtClean="0"/>
              <a:t>05.06.2019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466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DF5E-55ED-46C0-A606-6EC7C978B46B}" type="datetime1">
              <a:rPr lang="de-AT" smtClean="0"/>
              <a:t>05.06.2019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365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E49E-457E-49CF-9113-ED3612B42ACE}" type="datetime1">
              <a:rPr lang="de-AT" smtClean="0"/>
              <a:t>05.06.2019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159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100E-1E5E-4F28-8811-A8FA125A859F}" type="datetime1">
              <a:rPr lang="de-AT" smtClean="0"/>
              <a:t>05.06.2019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764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0426-23A7-48A9-920D-A257A526ED12}" type="datetime1">
              <a:rPr lang="de-AT" smtClean="0"/>
              <a:t>05.06.2019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601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194F-89BE-4CF0-949B-10B951FC9A2A}" type="datetime1">
              <a:rPr lang="de-AT" smtClean="0"/>
              <a:t>05.06.2019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887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048F965-3268-46EC-829A-435FEF3D9DD4}" type="datetime1">
              <a:rPr lang="de-AT" smtClean="0"/>
              <a:t>05.06.2019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287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od.teamgantt.com/gantt/schedule/?ids=1531887&amp;public_keys=M8LlyO6aZyeW&amp;zoom=d100&amp;font_size=15&amp;estimated_hours=0&amp;assigned_resources=0&amp;percent_complete=0&amp;documents=0&amp;comments=0&amp;col_width=455&amp;hide_header_tabs=0&amp;menu_view=1&amp;resource_filter=1&amp;name_in_bar=1&amp;name_next_to_bar=0&amp;resource_names=0#user=&amp;company=&amp;custom=&amp;date_filter=&amp;hide_completed=false&amp;color_filter=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0E45DE2-34B2-40DF-A652-1B9C3400AC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DSGVO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8C0A4F14-4DD0-42EC-95DA-24018D5EC8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Ein wirksamer Schutz der Persönlichkeitsrechte </a:t>
            </a:r>
            <a:r>
              <a:rPr lang="de-AT" dirty="0" err="1"/>
              <a:t>europ</a:t>
            </a:r>
            <a:r>
              <a:rPr lang="de-AT" dirty="0"/>
              <a:t>. Bürger?</a:t>
            </a:r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xmlns="" id="{F0A51BC7-D9E5-4212-9BC5-EC4FFAC1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</p:spPr>
        <p:txBody>
          <a:bodyPr/>
          <a:lstStyle/>
          <a:p>
            <a:r>
              <a:rPr lang="de-AT" dirty="0"/>
              <a:t>01550899, Sebastian </a:t>
            </a:r>
            <a:r>
              <a:rPr lang="de-AT" dirty="0" err="1"/>
              <a:t>Berloffa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874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D30EE0B-3BCC-426D-8D4C-170B4ECD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A88F6FE-951B-4092-9049-10C366A83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943100"/>
            <a:ext cx="9872871" cy="4038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sz="2600" dirty="0"/>
              <a:t>Grundlagen und Begriffserklärungen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de-DE" altLang="de-DE" sz="2100" dirty="0"/>
              <a:t>	1.1</a:t>
            </a:r>
            <a:r>
              <a:rPr lang="de-AT" altLang="de-DE" sz="2100" dirty="0"/>
              <a:t>	</a:t>
            </a:r>
            <a:r>
              <a:rPr lang="de-DE" altLang="de-DE" sz="2100" dirty="0"/>
              <a:t>Notwendigkeit einheitlicher Datenschutzbestimmungen	</a:t>
            </a:r>
            <a:endParaRPr lang="de-AT" altLang="de-DE" sz="21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de-AT" altLang="de-DE" sz="2100" dirty="0"/>
              <a:t>	1.2	Konzept “Datenschutz“</a:t>
            </a:r>
            <a:r>
              <a:rPr lang="de-DE" altLang="de-DE" sz="2100" dirty="0"/>
              <a:t>	</a:t>
            </a:r>
            <a:endParaRPr lang="de-AT" altLang="de-DE" sz="21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de-AT" altLang="de-DE" sz="2100" dirty="0"/>
              <a:t>	</a:t>
            </a:r>
            <a:r>
              <a:rPr lang="de-DE" altLang="de-DE" sz="2100" dirty="0"/>
              <a:t>1.3 	Begriffserklärungen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de-DE" altLang="de-DE" sz="2100" dirty="0"/>
              <a:t>	1.4</a:t>
            </a:r>
            <a:r>
              <a:rPr lang="de-AT" altLang="de-DE" sz="2100" dirty="0"/>
              <a:t>	</a:t>
            </a:r>
            <a:r>
              <a:rPr lang="de-DE" altLang="de-DE" sz="2100" dirty="0"/>
              <a:t>Die Grundlagen der Datenschutzgrundverordnung</a:t>
            </a:r>
            <a:r>
              <a:rPr lang="de-AT" altLang="de-DE" sz="2100" dirty="0"/>
              <a:t> </a:t>
            </a:r>
          </a:p>
          <a:p>
            <a:pPr marL="0" indent="0">
              <a:buNone/>
              <a:tabLst>
                <a:tab pos="533400" algn="l"/>
              </a:tabLst>
            </a:pPr>
            <a:r>
              <a:rPr lang="de-AT" sz="2600" dirty="0"/>
              <a:t>2.	Historischer Abriss - Vorläufer und Nachfolger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en-GB" altLang="de-DE" sz="2100" dirty="0"/>
              <a:t>	2.1	</a:t>
            </a:r>
            <a:r>
              <a:rPr lang="en-GB" altLang="de-DE" sz="2100" dirty="0" err="1" smtClean="0"/>
              <a:t>Anfänge</a:t>
            </a:r>
            <a:r>
              <a:rPr lang="en-GB" altLang="de-DE" sz="2100" dirty="0" smtClean="0"/>
              <a:t> </a:t>
            </a:r>
            <a:r>
              <a:rPr lang="en-GB" altLang="de-DE" sz="2100" dirty="0" err="1" smtClean="0"/>
              <a:t>datenschutzrechtlicher</a:t>
            </a:r>
            <a:r>
              <a:rPr lang="en-GB" altLang="de-DE" sz="2100" dirty="0" smtClean="0"/>
              <a:t> </a:t>
            </a:r>
            <a:r>
              <a:rPr lang="en-GB" altLang="de-DE" sz="2100" dirty="0" err="1" smtClean="0"/>
              <a:t>Überlegungen</a:t>
            </a:r>
            <a:r>
              <a:rPr lang="en-GB" altLang="de-DE" sz="2100" dirty="0"/>
              <a:t>	</a:t>
            </a:r>
            <a:endParaRPr lang="de-AT" altLang="de-DE" sz="21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en-GB" altLang="de-DE" sz="2100" dirty="0"/>
              <a:t>	2.2	</a:t>
            </a:r>
            <a:r>
              <a:rPr lang="en-GB" altLang="de-DE" sz="2100" dirty="0" smtClean="0"/>
              <a:t>1981 - </a:t>
            </a:r>
            <a:r>
              <a:rPr lang="en-GB" altLang="de-DE" sz="2100" dirty="0" err="1" smtClean="0"/>
              <a:t>Konvention</a:t>
            </a:r>
            <a:r>
              <a:rPr lang="en-GB" altLang="de-DE" sz="2100" dirty="0" smtClean="0"/>
              <a:t> 108</a:t>
            </a:r>
            <a:r>
              <a:rPr lang="en-GB" altLang="de-DE" sz="2100" dirty="0"/>
              <a:t>	</a:t>
            </a:r>
            <a:endParaRPr lang="de-AT" altLang="de-DE" sz="21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en-GB" altLang="de-DE" sz="2100" dirty="0"/>
              <a:t>	2.3	</a:t>
            </a:r>
            <a:r>
              <a:rPr lang="en-GB" altLang="de-DE" sz="2100" dirty="0" smtClean="0"/>
              <a:t>1995 - Directive </a:t>
            </a:r>
            <a:r>
              <a:rPr lang="en-GB" altLang="de-DE" sz="2100" dirty="0"/>
              <a:t>95/46/EC – Data Protection Directive	</a:t>
            </a:r>
            <a:endParaRPr lang="de-AT" altLang="de-DE" sz="21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en-GB" altLang="de-DE" sz="2100" dirty="0"/>
              <a:t>	2.4	</a:t>
            </a:r>
            <a:r>
              <a:rPr lang="en-GB" altLang="de-DE" sz="2100" dirty="0" smtClean="0"/>
              <a:t>2002 - Directive </a:t>
            </a:r>
            <a:r>
              <a:rPr lang="en-GB" altLang="de-DE" sz="2100" dirty="0"/>
              <a:t>2002/58/EC – </a:t>
            </a:r>
            <a:r>
              <a:rPr lang="en-GB" altLang="de-DE" sz="2100" dirty="0" err="1"/>
              <a:t>ePrivacy</a:t>
            </a:r>
            <a:r>
              <a:rPr lang="en-GB" altLang="de-DE" sz="2100" dirty="0"/>
              <a:t> Directive	</a:t>
            </a:r>
            <a:endParaRPr lang="de-AT" altLang="de-DE" sz="21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en-GB" altLang="de-DE" sz="2100" dirty="0"/>
              <a:t>	2.5	</a:t>
            </a:r>
            <a:r>
              <a:rPr lang="en-GB" altLang="de-DE" sz="2100" dirty="0" smtClean="0"/>
              <a:t>2016 - General </a:t>
            </a:r>
            <a:r>
              <a:rPr lang="en-GB" altLang="de-DE" sz="2100" dirty="0"/>
              <a:t>Data Protection Regulation – GDPR/DSGVO</a:t>
            </a:r>
            <a:endParaRPr lang="de-AT" altLang="de-DE" sz="21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1162050" algn="l"/>
                <a:tab pos="5754688" algn="r"/>
              </a:tabLst>
            </a:pPr>
            <a:r>
              <a:rPr lang="de-AT" altLang="de-DE" sz="2100" dirty="0"/>
              <a:t>	2.6	</a:t>
            </a:r>
            <a:r>
              <a:rPr lang="de-AT" altLang="de-DE" sz="2100" dirty="0" err="1"/>
              <a:t>ePrivacy</a:t>
            </a:r>
            <a:r>
              <a:rPr lang="de-AT" altLang="de-DE" sz="2100" dirty="0"/>
              <a:t> Regulation – Ausblick in die Zukunft </a:t>
            </a:r>
          </a:p>
          <a:p>
            <a:pPr marL="971550" lvl="1" indent="-514350">
              <a:buFont typeface="+mj-lt"/>
              <a:buAutoNum type="arabicPeriod"/>
            </a:pP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675E22E6-2DB6-40A6-8B74-DCE82BCB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01550899, Sebastian </a:t>
            </a:r>
            <a:r>
              <a:rPr lang="de-AT" dirty="0" err="1"/>
              <a:t>Berloffa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8EC469D7-23DA-4F67-AFB3-A63C3462E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77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4219732-5948-4047-A988-CF7BD1E5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/>
          <a:lstStyle/>
          <a:p>
            <a:r>
              <a:rPr lang="de-AT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49B25660-7001-4EB8-8879-791F4090E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63971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sz="100" dirty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100" dirty="0">
                <a:solidFill>
                  <a:schemeClr val="bg1"/>
                </a:solidFill>
              </a:rPr>
              <a:t>2</a:t>
            </a:r>
          </a:p>
          <a:p>
            <a:pPr marL="514350" indent="-514350">
              <a:buFont typeface="+mj-lt"/>
              <a:buAutoNum type="arabicPeriod"/>
              <a:tabLst>
                <a:tab pos="1162050" algn="l"/>
              </a:tabLst>
            </a:pPr>
            <a:r>
              <a:rPr lang="de-AT" sz="2500" dirty="0"/>
              <a:t>Wirkungsbeispiele</a:t>
            </a:r>
            <a:br>
              <a:rPr lang="de-AT" sz="2500" dirty="0"/>
            </a:br>
            <a:r>
              <a:rPr lang="de-AT" altLang="de-DE" sz="2100" dirty="0"/>
              <a:t>3.1	Veränderung der NutzerInnen-Erfahrung anhand des Beispiels Cookie </a:t>
            </a:r>
            <a:r>
              <a:rPr lang="de-AT" altLang="de-DE" sz="2100" dirty="0" err="1"/>
              <a:t>Consent</a:t>
            </a:r>
            <a:r>
              <a:rPr lang="de-AT" altLang="de-DE" sz="2100" dirty="0"/>
              <a:t> und 	Verfügbarkeit von nicht-europäischen Seiten für EWR BürgerInnen</a:t>
            </a:r>
            <a:r>
              <a:rPr lang="de-DE" altLang="de-DE" sz="2100" dirty="0"/>
              <a:t>	</a:t>
            </a:r>
            <a:r>
              <a:rPr lang="de-AT" altLang="de-DE" sz="2100" dirty="0"/>
              <a:t/>
            </a:r>
            <a:br>
              <a:rPr lang="de-AT" altLang="de-DE" sz="2100" dirty="0"/>
            </a:br>
            <a:r>
              <a:rPr lang="de-AT" altLang="de-DE" sz="2100" dirty="0"/>
              <a:t>3.2	Schutz persönlicher Nutzungsdaten trotz von Facebook Pixel und Google Analytics</a:t>
            </a:r>
            <a:br>
              <a:rPr lang="de-AT" altLang="de-DE" sz="2100" dirty="0"/>
            </a:br>
            <a:r>
              <a:rPr lang="de-AT" altLang="de-DE" sz="2100" dirty="0"/>
              <a:t>3.3	Übermäßiger Datenschutz anhand des Wirkungsbeispiels „Anruf-Paradoxon“</a:t>
            </a:r>
            <a:br>
              <a:rPr lang="de-AT" altLang="de-DE" sz="2100" dirty="0"/>
            </a:br>
            <a:r>
              <a:rPr lang="de-DE" altLang="de-DE" sz="2100" dirty="0"/>
              <a:t>3.4</a:t>
            </a:r>
            <a:r>
              <a:rPr lang="de-AT" altLang="de-DE" sz="2100" dirty="0"/>
              <a:t>	</a:t>
            </a:r>
            <a:r>
              <a:rPr lang="de-DE" altLang="de-DE" sz="2100" dirty="0"/>
              <a:t>Allumfassende Nutzerinformationsbefugnis (9-Seiten-Anfrage)</a:t>
            </a:r>
            <a:endParaRPr lang="de-AT" sz="2100" dirty="0"/>
          </a:p>
          <a:p>
            <a:pPr marL="514350" indent="-514350">
              <a:buAutoNum type="arabicPeriod" startAt="4"/>
              <a:tabLst>
                <a:tab pos="533400" algn="l"/>
                <a:tab pos="1162050" algn="l"/>
              </a:tabLst>
            </a:pPr>
            <a:r>
              <a:rPr lang="de-DE" altLang="de-DE" sz="2500" dirty="0"/>
              <a:t>Auswirkungen der Datenschutzgrundverordnung auf den Schutz 	personenbezogener Daten aus verschiedenen Perspektiven</a:t>
            </a:r>
            <a:r>
              <a:rPr lang="de-AT" sz="2500" dirty="0"/>
              <a:t> </a:t>
            </a:r>
            <a:br>
              <a:rPr lang="de-AT" sz="2500" dirty="0"/>
            </a:br>
            <a:r>
              <a:rPr lang="de-DE" altLang="de-DE" sz="2100" dirty="0"/>
              <a:t>4.1</a:t>
            </a:r>
            <a:r>
              <a:rPr lang="de-AT" altLang="de-DE" sz="2100" dirty="0"/>
              <a:t>	</a:t>
            </a:r>
            <a:r>
              <a:rPr lang="de-DE" altLang="de-DE" sz="2100" dirty="0"/>
              <a:t>Rechtsbewusstsein von Unternehmen	</a:t>
            </a:r>
            <a:r>
              <a:rPr lang="de-AT" altLang="de-DE" sz="2100" dirty="0"/>
              <a:t/>
            </a:r>
            <a:br>
              <a:rPr lang="de-AT" altLang="de-DE" sz="2100" dirty="0"/>
            </a:br>
            <a:r>
              <a:rPr lang="de-DE" altLang="de-DE" sz="2100" dirty="0"/>
              <a:t>4.2</a:t>
            </a:r>
            <a:r>
              <a:rPr lang="de-AT" altLang="de-DE" sz="2100" dirty="0"/>
              <a:t>	</a:t>
            </a:r>
            <a:r>
              <a:rPr lang="de-DE" altLang="de-DE" sz="2100" dirty="0"/>
              <a:t>Rechtsbewusstsein von BürgerInnen	</a:t>
            </a:r>
            <a:r>
              <a:rPr lang="de-AT" altLang="de-DE" sz="2100" dirty="0"/>
              <a:t/>
            </a:r>
            <a:br>
              <a:rPr lang="de-AT" altLang="de-DE" sz="2100" dirty="0"/>
            </a:br>
            <a:r>
              <a:rPr lang="de-AT" altLang="de-DE" sz="2100" dirty="0"/>
              <a:t>4.3	Länderspezifische Unterschiede: Deutschland vs. Österreich</a:t>
            </a:r>
            <a:r>
              <a:rPr lang="de-DE" altLang="de-DE" sz="2100" dirty="0"/>
              <a:t>	</a:t>
            </a:r>
            <a:br>
              <a:rPr lang="de-DE" altLang="de-DE" sz="2100" dirty="0"/>
            </a:br>
            <a:endParaRPr lang="de-DE" altLang="de-DE" sz="21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58800" algn="l"/>
                <a:tab pos="5754688" algn="r"/>
              </a:tabLst>
            </a:pPr>
            <a:r>
              <a:rPr lang="de-AT" sz="2700" dirty="0"/>
              <a:t>5.	Fazit</a:t>
            </a:r>
          </a:p>
          <a:p>
            <a:pPr marL="514350" indent="-514350">
              <a:buFont typeface="+mj-lt"/>
              <a:buAutoNum type="arabicPeriod"/>
            </a:pP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3024B87C-1C84-432D-999F-48B596FE0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6B878171-CA49-4DEB-85B8-D03AA391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01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hlinkClick r:id="rId2"/>
            <a:extLst>
              <a:ext uri="{FF2B5EF4-FFF2-40B4-BE49-F238E27FC236}">
                <a16:creationId xmlns:a16="http://schemas.microsoft.com/office/drawing/2014/main" xmlns="" id="{DA10BBAE-13CD-4E6D-8D2E-54791A1C28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36" y="1224387"/>
            <a:ext cx="10346726" cy="537630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B3F6E3CD-4D71-4D8C-A693-C0ED3210D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/>
          <a:lstStyle/>
          <a:p>
            <a:r>
              <a:rPr lang="de-AT"/>
              <a:t>Gantt-Chart</a:t>
            </a:r>
            <a:br>
              <a:rPr lang="de-AT"/>
            </a:b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33A80A5-FF8C-48AB-9547-E0EB9BD64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9148" y="6553339"/>
            <a:ext cx="4717774" cy="365125"/>
          </a:xfrm>
        </p:spPr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01550899, Sebastian Berloffa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5BB16E63-667F-4D6D-9AE3-DCBBC61A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545104"/>
            <a:ext cx="1706217" cy="365125"/>
          </a:xfrm>
        </p:spPr>
        <p:txBody>
          <a:bodyPr/>
          <a:lstStyle/>
          <a:p>
            <a:fld id="{75DA2719-0DCA-4669-B8A1-BDFA6A634DCF}" type="slidenum">
              <a:rPr lang="de-AT" smtClean="0">
                <a:solidFill>
                  <a:schemeClr val="bg1"/>
                </a:solidFill>
              </a:rPr>
              <a:t>4</a:t>
            </a:fld>
            <a:endParaRPr lang="de-A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0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TM03457444[[fn=Fundament]]</Template>
  <TotalTime>0</TotalTime>
  <Words>49</Words>
  <Application>Microsoft Office PowerPoint</Application>
  <PresentationFormat>Breitbild</PresentationFormat>
  <Paragraphs>31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Calibri</vt:lpstr>
      <vt:lpstr>Corbel</vt:lpstr>
      <vt:lpstr>Wingdings</vt:lpstr>
      <vt:lpstr>Basis</vt:lpstr>
      <vt:lpstr>DSGVO</vt:lpstr>
      <vt:lpstr>Inhalt</vt:lpstr>
      <vt:lpstr>Inhalt</vt:lpstr>
      <vt:lpstr>Gantt-Chart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</dc:title>
  <dc:creator>Sebastian</dc:creator>
  <cp:lastModifiedBy>Sebastian</cp:lastModifiedBy>
  <cp:revision>35</cp:revision>
  <dcterms:created xsi:type="dcterms:W3CDTF">2019-03-12T16:37:44Z</dcterms:created>
  <dcterms:modified xsi:type="dcterms:W3CDTF">2019-06-05T21:05:13Z</dcterms:modified>
</cp:coreProperties>
</file>