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y="5143500" cx="9144000"/>
  <p:notesSz cx="6858000" cy="9144000"/>
  <p:embeddedFontLst>
    <p:embeddedFont>
      <p:font typeface="Roboto"/>
      <p:regular r:id="rId22"/>
      <p:bold r:id="rId23"/>
      <p:italic r:id="rId24"/>
      <p:boldItalic r:id="rId25"/>
    </p:embeddedFont>
    <p:embeddedFont>
      <p:font typeface="Merriweather"/>
      <p:regular r:id="rId26"/>
      <p:bold r:id="rId27"/>
      <p:italic r:id="rId28"/>
      <p:boldItalic r:id="rId2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font" Target="fonts/Roboto-regular.fntdata"/><Relationship Id="rId21" Type="http://schemas.openxmlformats.org/officeDocument/2006/relationships/slide" Target="slides/slide16.xml"/><Relationship Id="rId24" Type="http://schemas.openxmlformats.org/officeDocument/2006/relationships/font" Target="fonts/Roboto-italic.fntdata"/><Relationship Id="rId23" Type="http://schemas.openxmlformats.org/officeDocument/2006/relationships/font" Target="fonts/Roboto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Merriweather-regular.fntdata"/><Relationship Id="rId25" Type="http://schemas.openxmlformats.org/officeDocument/2006/relationships/font" Target="fonts/Roboto-boldItalic.fntdata"/><Relationship Id="rId28" Type="http://schemas.openxmlformats.org/officeDocument/2006/relationships/font" Target="fonts/Merriweather-italic.fntdata"/><Relationship Id="rId27" Type="http://schemas.openxmlformats.org/officeDocument/2006/relationships/font" Target="fonts/Merriweather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Merriweather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5b813179ec_0_2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5b813179ec_0_2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5b813179ec_0_2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5b813179ec_0_2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5b8468e42e_0_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5b8468e42e_0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5b8468e42e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5b8468e42e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5b8468e42e_0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5b8468e42e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5b8468e42e_0_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5b8468e42e_0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5b8468e42e_0_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5b8468e42e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5b813179ec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5b813179ec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5b813179ec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5b813179ec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5b813179ec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5b813179ec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5b813179ec_0_1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5b813179ec_0_1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5b813179ec_0_1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5b813179ec_0_1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5b813179ec_0_1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5b813179ec_0_1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5b813179ec_0_2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5b813179ec_0_2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5b813179ec_0_2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5b813179ec_0_2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25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dk1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hasCustomPrompt="1" type="title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57" name="Google Shape;5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accent3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0" y="48099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Google Shape;16;p3"/>
          <p:cNvSpPr/>
          <p:nvPr/>
        </p:nvSpPr>
        <p:spPr>
          <a:xfrm>
            <a:off x="0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0" y="44125"/>
            <a:ext cx="4313625" cy="4399375"/>
          </a:xfrm>
          <a:custGeom>
            <a:rect b="b" l="l" r="r" t="t"/>
            <a:pathLst>
              <a:path extrusionOk="0" h="175975" w="172545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Google Shape;22;p4"/>
          <p:cNvSpPr/>
          <p:nvPr/>
        </p:nvSpPr>
        <p:spPr>
          <a:xfrm>
            <a:off x="-125" y="0"/>
            <a:ext cx="4316900" cy="4395600"/>
          </a:xfrm>
          <a:custGeom>
            <a:rect b="b" l="l" r="r" t="t"/>
            <a:pathLst>
              <a:path extrusionOk="0" h="175824" w="172676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Google Shape;23;p4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p5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2" type="body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 txBox="1"/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3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/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43" name="Google Shape;43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9"/>
          <p:cNvSpPr txBox="1"/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1" type="subTitle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8" name="Google Shape;48;p9"/>
          <p:cNvSpPr txBox="1"/>
          <p:nvPr>
            <p:ph idx="2" type="body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10"/>
          <p:cNvSpPr txBox="1"/>
          <p:nvPr>
            <p:ph idx="1" type="body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paradig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5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9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7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6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Apache 2.0 vs. GPLv3</a:t>
            </a:r>
            <a:endParaRPr/>
          </a:p>
        </p:txBody>
      </p:sp>
      <p:sp>
        <p:nvSpPr>
          <p:cNvPr id="65" name="Google Shape;65;p13"/>
          <p:cNvSpPr txBox="1"/>
          <p:nvPr>
            <p:ph idx="1" type="subTitle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Hong Gu</a:t>
            </a:r>
            <a:endParaRPr/>
          </a:p>
        </p:txBody>
      </p:sp>
      <p:pic>
        <p:nvPicPr>
          <p:cNvPr id="66" name="Google Shape;6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70900" y="1475785"/>
            <a:ext cx="1381125" cy="1352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59850" y="3443100"/>
            <a:ext cx="1444200" cy="11297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2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Assessment of Apache License 2.0		</a:t>
            </a:r>
            <a:endParaRPr/>
          </a:p>
        </p:txBody>
      </p:sp>
      <p:sp>
        <p:nvSpPr>
          <p:cNvPr id="123" name="Google Shape;123;p22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1150" lvl="0" marL="457200" rtl="0" algn="l">
              <a:lnSpc>
                <a:spcPct val="200000"/>
              </a:lnSpc>
              <a:spcBef>
                <a:spcPts val="160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A permissive open source license</a:t>
            </a:r>
            <a:endParaRPr/>
          </a:p>
          <a:p>
            <a:pPr indent="-3111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Rights apply to both licenses and patents</a:t>
            </a:r>
            <a:endParaRPr/>
          </a:p>
          <a:p>
            <a:pPr indent="-3111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Copyright license</a:t>
            </a:r>
            <a:endParaRPr/>
          </a:p>
          <a:p>
            <a:pPr indent="-3111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Patent license</a:t>
            </a:r>
            <a:endParaRPr/>
          </a:p>
          <a:p>
            <a:pPr indent="-3111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Redistribution</a:t>
            </a:r>
            <a:endParaRPr/>
          </a:p>
          <a:p>
            <a:pPr indent="-3111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Contributions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24" name="Google Shape;124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20800" y="2195600"/>
            <a:ext cx="1444200" cy="11297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3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Comparison</a:t>
            </a:r>
            <a:r>
              <a:rPr lang="en-GB"/>
              <a:t> of the two Licenses</a:t>
            </a:r>
            <a:endParaRPr/>
          </a:p>
        </p:txBody>
      </p:sp>
      <p:sp>
        <p:nvSpPr>
          <p:cNvPr id="130" name="Google Shape;130;p23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1150" lvl="0" marL="457200" rtl="0" algn="l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Developers seem to prefer GPL</a:t>
            </a:r>
            <a:endParaRPr/>
          </a:p>
          <a:p>
            <a:pPr indent="-3111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Enterprises like Apache</a:t>
            </a:r>
            <a:endParaRPr/>
          </a:p>
          <a:p>
            <a:pPr indent="-3111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Rise of Open Source and Apache-style licensing</a:t>
            </a:r>
            <a:endParaRPr/>
          </a:p>
          <a:p>
            <a:pPr indent="-3111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GPL losing popularity</a:t>
            </a:r>
            <a:endParaRPr/>
          </a:p>
          <a:p>
            <a:pPr indent="-3111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Too many restrictions with GPL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31" name="Google Shape;131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73925" y="2943875"/>
            <a:ext cx="1505475" cy="14714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Google Shape;136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5725" y="274863"/>
            <a:ext cx="8166726" cy="4593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Google Shape;141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39963" y="969925"/>
            <a:ext cx="5864074" cy="3298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Google Shape;146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77150" y="1008925"/>
            <a:ext cx="5356576" cy="30130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Google Shape;151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39963" y="969925"/>
            <a:ext cx="5864074" cy="3298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3925" y="243475"/>
            <a:ext cx="7930824" cy="49000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Google Shape;157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52675" y="281513"/>
            <a:ext cx="7288776" cy="4444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FOSS - Free Open Source Software</a:t>
            </a:r>
            <a:endParaRPr/>
          </a:p>
        </p:txBody>
      </p:sp>
      <p:sp>
        <p:nvSpPr>
          <p:cNvPr id="73" name="Google Shape;73;p14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A methodology for developing software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There are conditions with FOSS licenses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/>
              <a:t>Reusal of software packages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Free Software</a:t>
            </a:r>
            <a:endParaRPr/>
          </a:p>
        </p:txBody>
      </p:sp>
      <p:sp>
        <p:nvSpPr>
          <p:cNvPr id="79" name="Google Shape;79;p15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Freedom in using the software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Four freedoms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User controls software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/>
              <a:t>Free doesn’t mean non-commercial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Open Source</a:t>
            </a:r>
            <a:endParaRPr/>
          </a:p>
        </p:txBody>
      </p:sp>
      <p:sp>
        <p:nvSpPr>
          <p:cNvPr id="85" name="Google Shape;85;p16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Open exchange, joint participation, transparency and community-driven development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Few criterias have to be fulfilled:</a:t>
            </a:r>
            <a:endParaRPr/>
          </a:p>
          <a:p>
            <a:pPr indent="-311150" lvl="0" marL="457200" rtl="0" algn="l">
              <a:spcBef>
                <a:spcPts val="160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Free redistribution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Software must come with the software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No discrimination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Not allowed to be restricted to a certain area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86" name="Google Shape;8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70200" y="3484975"/>
            <a:ext cx="2206300" cy="1405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Software license</a:t>
            </a:r>
            <a:endParaRPr/>
          </a:p>
        </p:txBody>
      </p:sp>
      <p:sp>
        <p:nvSpPr>
          <p:cNvPr id="92" name="Google Shape;92;p17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What is a software license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/>
              <a:t>What is not a software license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Assessment of GPL</a:t>
            </a:r>
            <a:endParaRPr/>
          </a:p>
        </p:txBody>
      </p:sp>
      <p:sp>
        <p:nvSpPr>
          <p:cNvPr id="98" name="Google Shape;98;p18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GPL (General Public License) is a copyleft license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GPLv3 published June 2007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New section to deal with technological and legal advancements</a:t>
            </a:r>
            <a:endParaRPr/>
          </a:p>
          <a:p>
            <a:pPr indent="-311150" lvl="0" marL="457200" rtl="0" algn="l">
              <a:spcBef>
                <a:spcPts val="160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Anti-DRM Section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Protection against patent threats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/>
              <a:t>LGPL (Lesser General Public License) - Use not advised by the GNU foundation</a:t>
            </a:r>
            <a:endParaRPr/>
          </a:p>
        </p:txBody>
      </p:sp>
      <p:pic>
        <p:nvPicPr>
          <p:cNvPr id="99" name="Google Shape;9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37313" y="3484485"/>
            <a:ext cx="1381125" cy="1352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9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Assessment of GPL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(A closer look at the Anti-DRM section)</a:t>
            </a:r>
            <a:endParaRPr/>
          </a:p>
        </p:txBody>
      </p:sp>
      <p:sp>
        <p:nvSpPr>
          <p:cNvPr id="105" name="Google Shape;105;p19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1150" lvl="0" marL="457200" rtl="0" algn="l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Places strong restrictions</a:t>
            </a:r>
            <a:endParaRPr/>
          </a:p>
          <a:p>
            <a:pPr indent="-3111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Most discussed one out of all the changes</a:t>
            </a:r>
            <a:endParaRPr/>
          </a:p>
          <a:p>
            <a:pPr indent="-3111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Para-copyright measures shouldn’t apply to GPLv3</a:t>
            </a:r>
            <a:endParaRPr/>
          </a:p>
          <a:p>
            <a:pPr indent="-3111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Use of modified software shouldn’t be prevented by the hardware</a:t>
            </a:r>
            <a:endParaRPr/>
          </a:p>
          <a:p>
            <a:pPr indent="-3111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Case: TiVo</a:t>
            </a:r>
            <a:endParaRPr/>
          </a:p>
          <a:p>
            <a:pPr indent="-3111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Increasing number of hardware manufacturers trying to restrict user freedom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0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Assessment of GPL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(A closer look at the Anti-DRM section)</a:t>
            </a:r>
            <a:endParaRPr/>
          </a:p>
        </p:txBody>
      </p:sp>
      <p:sp>
        <p:nvSpPr>
          <p:cNvPr id="111" name="Google Shape;111;p20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1150" lvl="0" marL="457200" rtl="0" algn="l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Linus Torvald </a:t>
            </a:r>
            <a:r>
              <a:rPr lang="en-GB"/>
              <a:t>criticizing</a:t>
            </a:r>
            <a:r>
              <a:rPr lang="en-GB"/>
              <a:t> GPLv3</a:t>
            </a:r>
            <a:endParaRPr/>
          </a:p>
          <a:p>
            <a:pPr indent="-3111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Reasonable for manufacturers to forbid modified software</a:t>
            </a:r>
            <a:endParaRPr/>
          </a:p>
          <a:p>
            <a:pPr indent="-3111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FSF aim isn’t to control device manufacturers</a:t>
            </a:r>
            <a:endParaRPr/>
          </a:p>
          <a:p>
            <a:pPr indent="-3111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Anti-DRM could decrease corporate contribution</a:t>
            </a:r>
            <a:endParaRPr/>
          </a:p>
          <a:p>
            <a:pPr indent="-3111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Could potentially weaken the FOSS movement</a:t>
            </a:r>
            <a:endParaRPr/>
          </a:p>
          <a:p>
            <a:pPr indent="-3111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GPLv3 is considered as “viral”</a:t>
            </a:r>
            <a:endParaRPr/>
          </a:p>
          <a:p>
            <a:pPr indent="-3111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However, most companies won’t really be affected by the Anti-DRM section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1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Assessment of GPL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(Software Patents)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21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1150" lvl="0" marL="457200" rtl="0" algn="l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Software Patents cripple innovation</a:t>
            </a:r>
            <a:endParaRPr/>
          </a:p>
          <a:p>
            <a:pPr indent="-3111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Contributors grant patents</a:t>
            </a:r>
            <a:endParaRPr/>
          </a:p>
          <a:p>
            <a:pPr indent="-3111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Aims to prevent patent infringement lawsuit</a:t>
            </a:r>
            <a:endParaRPr/>
          </a:p>
          <a:p>
            <a:pPr indent="-3111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Some companies may fear putting their patent portfolio in danger</a:t>
            </a:r>
            <a:endParaRPr/>
          </a:p>
          <a:p>
            <a:pPr indent="-3111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Patent section balances power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