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5A845CD-2D10-42BB-97DB-CDA723EE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A49BD17-4238-4565-A4B6-2E20A7C19F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6169313"/>
            <a:ext cx="2447923" cy="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15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5"/>
            <a:ext cx="5712883" cy="657818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1097280">
              <a:buNone/>
              <a:defRPr lang="de-DE" sz="1440" dirty="0" smtClean="0"/>
            </a:lvl1pPr>
          </a:lstStyle>
          <a:p>
            <a:pPr marL="0" lvl="0" defTabSz="1097280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36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CCD104-DEA0-4048-8CA3-CAB740FC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F980AF-DDD0-4966-B1E7-E1B87083C7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51" y="6431666"/>
            <a:ext cx="1757411" cy="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723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3112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36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8"/>
            <a:ext cx="5712883" cy="657818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1097280">
              <a:buNone/>
              <a:defRPr lang="de-DE" sz="1440" dirty="0" smtClean="0"/>
            </a:lvl1pPr>
          </a:lstStyle>
          <a:p>
            <a:pPr marL="0" lvl="0" defTabSz="1097280"/>
            <a:r>
              <a:rPr lang="en-GB" dirty="0"/>
              <a:t>Subtitle chapter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16AA66B-0354-461B-A799-CF3EFFC1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0ECE620-FB2B-4217-AA10-439373F15D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51" y="6431666"/>
            <a:ext cx="1757411" cy="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1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624422" y="1613536"/>
            <a:ext cx="10947396" cy="5244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/>
        </p:nvSpPr>
        <p:spPr bwMode="gray">
          <a:xfrm>
            <a:off x="0" y="1252226"/>
            <a:ext cx="12192000" cy="3024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310F7-117D-4045-8610-3277CC5E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161" y="346283"/>
            <a:ext cx="1560000" cy="7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41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1613536"/>
            <a:ext cx="5280000" cy="4631054"/>
          </a:xfrm>
        </p:spPr>
        <p:txBody>
          <a:bodyPr>
            <a:normAutofit/>
          </a:bodyPr>
          <a:lstStyle>
            <a:lvl1pP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1613536"/>
            <a:ext cx="5280000" cy="463105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buClr>
                <a:schemeClr val="accent1"/>
              </a:buCl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7705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2323189"/>
            <a:ext cx="5280000" cy="392140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2323189"/>
            <a:ext cx="5280000" cy="392140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62442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630386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  <p:extLst>
      <p:ext uri="{BB962C8B-B14F-4D97-AF65-F5344CB8AC3E}">
        <p14:creationId xmlns:p14="http://schemas.microsoft.com/office/powerpoint/2010/main" val="21538282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3392" y="2357436"/>
            <a:ext cx="5759616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17" tIns="54858" rIns="109717" bIns="54858" rtlCol="0" anchor="ctr"/>
          <a:lstStyle/>
          <a:p>
            <a:pPr algn="ctr"/>
            <a:endParaRPr lang="en-GB" sz="216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414" y="2552700"/>
            <a:ext cx="656591" cy="27031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5360" y="3071812"/>
            <a:ext cx="3685235" cy="2173549"/>
          </a:xfrm>
        </p:spPr>
        <p:txBody>
          <a:bodyPr>
            <a:normAutofit/>
          </a:bodyPr>
          <a:lstStyle>
            <a:lvl1pPr marL="0" marR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32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94326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39F68-27EE-8986-D33F-20587749F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31A5FB-9EA2-40A3-DB95-9F68792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C1E75-7989-4A79-94A0-8AD01E73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CF6CD6-9911-B7EF-09B9-F1273DD7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BDDE4-0423-78E2-7FBC-4928A9D8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865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26" name="Rechteck 2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7" name="Rechteck 2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11" y="1553968"/>
            <a:ext cx="7289309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11" y="1191697"/>
            <a:ext cx="7289309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8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E16B78E-14FB-4C1E-8625-0D5A429E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B62297-FBCA-40E7-A876-7818F7A81C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6169313"/>
            <a:ext cx="2447923" cy="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4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6"/>
            <a:ext cx="10346192" cy="4624686"/>
          </a:xfrm>
        </p:spPr>
        <p:txBody>
          <a:bodyPr lIns="0" rIns="0"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7914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A9844F5-FA66-4582-86D9-5CEB57D8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702B7F6-CDD2-4C6E-BBC1-61A114A8A8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22" y="6169643"/>
            <a:ext cx="2441980" cy="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107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3968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9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463F4F5-A20D-4A70-B3F9-6AD8A3EE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B68F06-4800-4D63-9DF2-372B23A8EC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22" y="6169643"/>
            <a:ext cx="2441980" cy="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31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3" name="Rechteck 1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30D039B-1A60-42B3-A3E1-B44D86C6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D9B1B1-5069-4351-A01A-8CD0972841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6169312"/>
            <a:ext cx="2447923" cy="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3968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9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tx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BF9D4AB-1FA6-4101-9EE8-B852A65B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F8959B-5028-481F-A01F-8628D9F2E0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6169312"/>
            <a:ext cx="2447923" cy="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4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04218C8-068C-46BC-ADE6-6BC8A468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487AD36-3E46-4F41-8B5C-B79909802D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6169313"/>
            <a:ext cx="2447923" cy="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11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383117" y="723983"/>
            <a:ext cx="11403800" cy="2078015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3968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171489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12312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1080" cap="all" baseline="0">
                <a:solidFill>
                  <a:schemeClr val="bg1"/>
                </a:solidFill>
              </a:defRPr>
            </a:lvl1pPr>
            <a:lvl2pPr marL="320040" indent="0">
              <a:buNone/>
              <a:defRPr sz="1260"/>
            </a:lvl2pPr>
            <a:lvl3pPr marL="649606" indent="0">
              <a:buNone/>
              <a:defRPr sz="1260"/>
            </a:lvl3pPr>
            <a:lvl4pPr marL="969646" indent="0">
              <a:buNone/>
              <a:defRPr sz="1200"/>
            </a:lvl4pPr>
            <a:lvl5pPr marL="1293496" indent="0">
              <a:buNone/>
              <a:defRPr sz="12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3D0D44A-5625-4C70-A2EB-08D982355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01" y="1279092"/>
            <a:ext cx="2465553" cy="11707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1D1A92-B997-47B5-A14A-E2A501C20D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6169313"/>
            <a:ext cx="2447923" cy="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9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1" y="1613536"/>
            <a:ext cx="10352617" cy="4631054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6082" y="6494471"/>
            <a:ext cx="4289924" cy="309702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96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6543" y="6494471"/>
            <a:ext cx="1189533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96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FA66-CE54-4A38-8B6B-3D2F90B1D24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660242" y="6494471"/>
            <a:ext cx="1316543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96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A39FDBF-1B86-4E92-A858-A46197165619}" type="datetimeFigureOut">
              <a:rPr lang="de-AT" smtClean="0"/>
              <a:t>30.11.23</a:t>
            </a:fld>
            <a:endParaRPr lang="de-AT"/>
          </a:p>
        </p:txBody>
      </p:sp>
      <p:sp>
        <p:nvSpPr>
          <p:cNvPr id="18" name="Rechteck 17"/>
          <p:cNvSpPr/>
          <p:nvPr/>
        </p:nvSpPr>
        <p:spPr bwMode="gray">
          <a:xfrm>
            <a:off x="0" y="1252226"/>
            <a:ext cx="12192000" cy="3024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auto">
          <a:xfrm>
            <a:off x="616544" y="167640"/>
            <a:ext cx="912000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925201-EC66-4A08-AB14-A541648A67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82161" y="346283"/>
            <a:ext cx="1560000" cy="7407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A212EC7-C80F-4EBC-9817-97C85E0A8AE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51" y="6431666"/>
            <a:ext cx="1757411" cy="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l" defTabSz="1097167" rtl="0" eaLnBrk="1" latinLnBrk="0" hangingPunct="1">
        <a:lnSpc>
          <a:spcPct val="100000"/>
        </a:lnSpc>
        <a:spcBef>
          <a:spcPct val="0"/>
        </a:spcBef>
        <a:buNone/>
        <a:defRPr sz="288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20040" indent="-320040" algn="l" defTabSz="1097167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1"/>
        </a:buClr>
        <a:buFont typeface="Wingdings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766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66" indent="-32766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9686" indent="-32004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26" indent="-31623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2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95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0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64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7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36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0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88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7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179">
          <p15:clr>
            <a:srgbClr val="F26B43"/>
          </p15:clr>
        </p15:guide>
        <p15:guide id="5" pos="5467">
          <p15:clr>
            <a:srgbClr val="F26B43"/>
          </p15:clr>
        </p15:guide>
        <p15:guide id="7" orient="horz" pos="3278">
          <p15:clr>
            <a:srgbClr val="F26B43"/>
          </p15:clr>
        </p15:guide>
        <p15:guide id="9" orient="horz" pos="182">
          <p15:clr>
            <a:srgbClr val="F26B43"/>
          </p15:clr>
        </p15:guide>
        <p15:guide id="10" orient="horz" pos="847">
          <p15:clr>
            <a:srgbClr val="F26B43"/>
          </p15:clr>
        </p15:guide>
        <p15:guide id="11" orient="horz" pos="3515">
          <p15:clr>
            <a:srgbClr val="F26B43"/>
          </p15:clr>
        </p15:guide>
        <p15:guide id="12" orient="horz" pos="10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AD416-CF6A-CDD0-60AF-8DD306D65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88" y="-111686"/>
            <a:ext cx="6691532" cy="1887855"/>
          </a:xfrm>
          <a:noFill/>
        </p:spPr>
        <p:txBody>
          <a:bodyPr>
            <a:normAutofit fontScale="90000"/>
          </a:bodyPr>
          <a:lstStyle/>
          <a:p>
            <a:br>
              <a:rPr lang="de-AT" dirty="0"/>
            </a:br>
            <a:r>
              <a:rPr lang="de-AT" dirty="0"/>
              <a:t>Immo Analyzer</a:t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373C48-5B99-EA54-35C2-9052BBE24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41924" y="1357054"/>
            <a:ext cx="9144000" cy="1655762"/>
          </a:xfrm>
        </p:spPr>
        <p:txBody>
          <a:bodyPr/>
          <a:lstStyle/>
          <a:p>
            <a:r>
              <a:rPr lang="de-AT" dirty="0"/>
              <a:t>Gruppe 3 </a:t>
            </a:r>
            <a:br>
              <a:rPr lang="de-AT" dirty="0"/>
            </a:br>
            <a:r>
              <a:rPr lang="de-AT" dirty="0"/>
              <a:t>Stefan Loidolt und Judith Hehenberger</a:t>
            </a:r>
          </a:p>
        </p:txBody>
      </p:sp>
    </p:spTree>
    <p:extLst>
      <p:ext uri="{BB962C8B-B14F-4D97-AF65-F5344CB8AC3E}">
        <p14:creationId xmlns:p14="http://schemas.microsoft.com/office/powerpoint/2010/main" val="2110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6F786-FEAB-05E0-70FE-9EED3517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AT" dirty="0" err="1"/>
              <a:t>download_command</a:t>
            </a:r>
            <a:r>
              <a:rPr lang="de-AT" dirty="0"/>
              <a:t> = '</a:t>
            </a:r>
            <a:r>
              <a:rPr lang="de-AT" dirty="0" err="1"/>
              <a:t>powershell</a:t>
            </a:r>
            <a:r>
              <a:rPr lang="de-AT" dirty="0"/>
              <a:t> -Command "</a:t>
            </a:r>
            <a:r>
              <a:rPr lang="de-AT" dirty="0" err="1"/>
              <a:t>Invoke-WebRequest</a:t>
            </a:r>
            <a:r>
              <a:rPr lang="de-AT" dirty="0"/>
              <a:t> -Uri https://</a:t>
            </a:r>
            <a:r>
              <a:rPr lang="de-AT" dirty="0" err="1"/>
              <a:t>www.wien.gv.at</a:t>
            </a:r>
            <a:r>
              <a:rPr lang="de-AT" dirty="0"/>
              <a:t>/</a:t>
            </a:r>
            <a:r>
              <a:rPr lang="de-AT" dirty="0" err="1"/>
              <a:t>stadtentwicklung</a:t>
            </a:r>
            <a:r>
              <a:rPr lang="de-AT" dirty="0"/>
              <a:t>/</a:t>
            </a:r>
            <a:r>
              <a:rPr lang="de-AT" dirty="0" err="1"/>
              <a:t>energie</a:t>
            </a:r>
            <a:r>
              <a:rPr lang="de-AT" dirty="0"/>
              <a:t>/</a:t>
            </a:r>
            <a:r>
              <a:rPr lang="de-AT" dirty="0" err="1"/>
              <a:t>ogd</a:t>
            </a:r>
            <a:r>
              <a:rPr lang="de-AT" dirty="0"/>
              <a:t>/bevoelkerungbl2021.csv -</a:t>
            </a:r>
            <a:r>
              <a:rPr lang="de-AT" dirty="0" err="1"/>
              <a:t>OutFile</a:t>
            </a:r>
            <a:r>
              <a:rPr lang="de-AT" dirty="0"/>
              <a:t> C:\Users\</a:t>
            </a:r>
            <a:r>
              <a:rPr lang="de-AT" dirty="0" err="1"/>
              <a:t>sarah</a:t>
            </a:r>
            <a:r>
              <a:rPr lang="de-AT" dirty="0"/>
              <a:t>\</a:t>
            </a:r>
            <a:r>
              <a:rPr lang="de-AT" dirty="0" err="1"/>
              <a:t>Documents</a:t>
            </a:r>
            <a:r>
              <a:rPr lang="de-AT" dirty="0"/>
              <a:t>\bp\bevoelkerung123.csv"'</a:t>
            </a:r>
          </a:p>
          <a:p>
            <a:pPr marL="0" indent="0">
              <a:buNone/>
            </a:pPr>
            <a:r>
              <a:rPr lang="de-AT" dirty="0" err="1"/>
              <a:t>address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download_command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call</a:t>
            </a:r>
            <a:r>
              <a:rPr lang="de-AT" dirty="0"/>
              <a:t> </a:t>
            </a:r>
            <a:r>
              <a:rPr lang="de-AT" dirty="0" err="1"/>
              <a:t>SysSleep</a:t>
            </a:r>
            <a:r>
              <a:rPr lang="de-AT" dirty="0"/>
              <a:t> 5</a:t>
            </a:r>
          </a:p>
          <a:p>
            <a:pPr marL="0" indent="0">
              <a:buNone/>
            </a:pPr>
            <a:r>
              <a:rPr lang="de-AT" dirty="0" err="1"/>
              <a:t>excel</a:t>
            </a:r>
            <a:r>
              <a:rPr lang="de-AT" dirty="0"/>
              <a:t> = .</a:t>
            </a:r>
            <a:r>
              <a:rPr lang="de-AT" dirty="0" err="1"/>
              <a:t>OLEObject~new</a:t>
            </a:r>
            <a:r>
              <a:rPr lang="de-AT" dirty="0"/>
              <a:t>("</a:t>
            </a:r>
            <a:r>
              <a:rPr lang="de-AT" dirty="0" err="1"/>
              <a:t>Excel.Application</a:t>
            </a:r>
            <a:r>
              <a:rPr lang="de-AT" dirty="0"/>
              <a:t>")</a:t>
            </a:r>
          </a:p>
          <a:p>
            <a:pPr marL="0" indent="0">
              <a:buNone/>
            </a:pPr>
            <a:r>
              <a:rPr lang="de-AT" dirty="0" err="1"/>
              <a:t>excel~Visible</a:t>
            </a:r>
            <a:r>
              <a:rPr lang="de-AT" dirty="0"/>
              <a:t> = .</a:t>
            </a:r>
            <a:r>
              <a:rPr lang="de-AT" dirty="0" err="1"/>
              <a:t>true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csvFilePath</a:t>
            </a:r>
            <a:r>
              <a:rPr lang="de-AT" dirty="0"/>
              <a:t> = "C:\Users\</a:t>
            </a:r>
            <a:r>
              <a:rPr lang="de-AT" dirty="0" err="1"/>
              <a:t>sarah</a:t>
            </a:r>
            <a:r>
              <a:rPr lang="de-AT" dirty="0"/>
              <a:t>\</a:t>
            </a:r>
            <a:r>
              <a:rPr lang="de-AT" dirty="0" err="1"/>
              <a:t>Documents</a:t>
            </a:r>
            <a:r>
              <a:rPr lang="de-AT" dirty="0"/>
              <a:t>\bp\bevoelkerung123.csv"</a:t>
            </a:r>
          </a:p>
          <a:p>
            <a:pPr marL="0" indent="0">
              <a:buNone/>
            </a:pPr>
            <a:r>
              <a:rPr lang="de-AT" dirty="0" err="1"/>
              <a:t>workbook</a:t>
            </a:r>
            <a:r>
              <a:rPr lang="de-AT" dirty="0"/>
              <a:t> = </a:t>
            </a:r>
            <a:r>
              <a:rPr lang="de-AT" dirty="0" err="1"/>
              <a:t>excel~Workbooks~Open</a:t>
            </a:r>
            <a:r>
              <a:rPr lang="de-AT" dirty="0"/>
              <a:t>(</a:t>
            </a:r>
            <a:r>
              <a:rPr lang="de-AT" dirty="0" err="1"/>
              <a:t>csvFilePath</a:t>
            </a:r>
            <a:r>
              <a:rPr lang="de-AT" dirty="0"/>
              <a:t>)</a:t>
            </a:r>
          </a:p>
          <a:p>
            <a:pPr marL="0" indent="0">
              <a:buNone/>
            </a:pPr>
            <a:r>
              <a:rPr lang="de-AT" dirty="0" err="1"/>
              <a:t>sheet</a:t>
            </a:r>
            <a:r>
              <a:rPr lang="de-AT" dirty="0"/>
              <a:t> = </a:t>
            </a:r>
            <a:r>
              <a:rPr lang="de-AT" dirty="0" err="1"/>
              <a:t>workbook~Worksheets</a:t>
            </a:r>
            <a:r>
              <a:rPr lang="de-AT" dirty="0"/>
              <a:t>(1)</a:t>
            </a:r>
          </a:p>
          <a:p>
            <a:pPr marL="0" indent="0">
              <a:buNone/>
            </a:pPr>
            <a:r>
              <a:rPr lang="de-AT" dirty="0"/>
              <a:t>Starte Word</a:t>
            </a:r>
          </a:p>
          <a:p>
            <a:pPr marL="0" indent="0">
              <a:buNone/>
            </a:pPr>
            <a:r>
              <a:rPr lang="de-AT" dirty="0" err="1"/>
              <a:t>word</a:t>
            </a:r>
            <a:r>
              <a:rPr lang="de-AT" dirty="0"/>
              <a:t> = .</a:t>
            </a:r>
            <a:r>
              <a:rPr lang="de-AT" dirty="0" err="1"/>
              <a:t>OLEObject~new</a:t>
            </a:r>
            <a:r>
              <a:rPr lang="de-AT" dirty="0"/>
              <a:t>("</a:t>
            </a:r>
            <a:r>
              <a:rPr lang="de-AT" dirty="0" err="1"/>
              <a:t>Word.Application</a:t>
            </a:r>
            <a:r>
              <a:rPr lang="de-AT" dirty="0"/>
              <a:t>")</a:t>
            </a:r>
          </a:p>
          <a:p>
            <a:pPr marL="0" indent="0">
              <a:buNone/>
            </a:pPr>
            <a:r>
              <a:rPr lang="de-AT" dirty="0" err="1"/>
              <a:t>word~Visible</a:t>
            </a:r>
            <a:r>
              <a:rPr lang="de-AT" dirty="0"/>
              <a:t> = .</a:t>
            </a:r>
            <a:r>
              <a:rPr lang="de-AT" dirty="0" err="1"/>
              <a:t>true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wordDocument</a:t>
            </a:r>
            <a:r>
              <a:rPr lang="de-AT" dirty="0"/>
              <a:t> = </a:t>
            </a:r>
            <a:r>
              <a:rPr lang="de-AT" dirty="0" err="1"/>
              <a:t>word~Documents~Add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columnYear</a:t>
            </a:r>
            <a:r>
              <a:rPr lang="de-AT" dirty="0"/>
              <a:t> = 6  -- Jahr</a:t>
            </a:r>
          </a:p>
          <a:p>
            <a:pPr marL="0" indent="0">
              <a:buNone/>
            </a:pPr>
            <a:r>
              <a:rPr lang="de-AT" dirty="0" err="1"/>
              <a:t>columnState</a:t>
            </a:r>
            <a:r>
              <a:rPr lang="de-AT" dirty="0"/>
              <a:t> = 8  -- Bundesland</a:t>
            </a:r>
          </a:p>
          <a:p>
            <a:pPr marL="0" indent="0">
              <a:buNone/>
            </a:pPr>
            <a:r>
              <a:rPr lang="de-AT" dirty="0" err="1"/>
              <a:t>columnPopulation</a:t>
            </a:r>
            <a:r>
              <a:rPr lang="de-AT" dirty="0"/>
              <a:t> = 9  -- Bevölkerung</a:t>
            </a:r>
          </a:p>
          <a:p>
            <a:pPr marL="0" indent="0">
              <a:buNone/>
            </a:pPr>
            <a:r>
              <a:rPr lang="de-AT" dirty="0" err="1"/>
              <a:t>lastRow</a:t>
            </a:r>
            <a:r>
              <a:rPr lang="de-AT" dirty="0"/>
              <a:t> = </a:t>
            </a:r>
            <a:r>
              <a:rPr lang="de-AT" dirty="0" err="1"/>
              <a:t>sheet~UsedRange~Rows~Count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967A20-1F6E-F1AA-7174-9340262F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Download der CSV-Datei &amp; öffnen von Excel und Word</a:t>
            </a:r>
          </a:p>
        </p:txBody>
      </p:sp>
    </p:spTree>
    <p:extLst>
      <p:ext uri="{BB962C8B-B14F-4D97-AF65-F5344CB8AC3E}">
        <p14:creationId xmlns:p14="http://schemas.microsoft.com/office/powerpoint/2010/main" val="4129556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4628E0-C04F-3B54-B1BE-5FF352402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AT" dirty="0" err="1"/>
              <a:t>populationData</a:t>
            </a:r>
            <a:r>
              <a:rPr lang="de-AT" dirty="0"/>
              <a:t> = .</a:t>
            </a:r>
            <a:r>
              <a:rPr lang="de-AT" dirty="0" err="1"/>
              <a:t>Directory~new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do </a:t>
            </a:r>
            <a:r>
              <a:rPr lang="de-AT" dirty="0" err="1"/>
              <a:t>rowIndex</a:t>
            </a:r>
            <a:r>
              <a:rPr lang="de-AT" dirty="0"/>
              <a:t> = 2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lastRow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year</a:t>
            </a:r>
            <a:r>
              <a:rPr lang="de-AT" dirty="0"/>
              <a:t> = </a:t>
            </a:r>
            <a:r>
              <a:rPr lang="de-AT" dirty="0" err="1"/>
              <a:t>sheet~Cells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, </a:t>
            </a:r>
            <a:r>
              <a:rPr lang="de-AT" dirty="0" err="1"/>
              <a:t>columnYear</a:t>
            </a:r>
            <a:r>
              <a:rPr lang="de-AT" dirty="0"/>
              <a:t>)~Value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state</a:t>
            </a:r>
            <a:r>
              <a:rPr lang="de-AT" dirty="0"/>
              <a:t> = </a:t>
            </a:r>
            <a:r>
              <a:rPr lang="de-AT" dirty="0" err="1"/>
              <a:t>sheet~Cells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, </a:t>
            </a:r>
            <a:r>
              <a:rPr lang="de-AT" dirty="0" err="1"/>
              <a:t>columnState</a:t>
            </a:r>
            <a:r>
              <a:rPr lang="de-AT" dirty="0"/>
              <a:t>)~Value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populationString</a:t>
            </a:r>
            <a:r>
              <a:rPr lang="de-AT" dirty="0"/>
              <a:t> = </a:t>
            </a:r>
            <a:r>
              <a:rPr lang="de-AT" dirty="0" err="1"/>
              <a:t>sheet~Cells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, </a:t>
            </a:r>
            <a:r>
              <a:rPr lang="de-AT" dirty="0" err="1"/>
              <a:t>columnPopulation</a:t>
            </a:r>
            <a:r>
              <a:rPr lang="de-AT" dirty="0"/>
              <a:t>)~Value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year</a:t>
            </a:r>
            <a:r>
              <a:rPr lang="de-AT" dirty="0"/>
              <a:t> == 2021 | </a:t>
            </a:r>
            <a:r>
              <a:rPr lang="de-AT" dirty="0" err="1"/>
              <a:t>year</a:t>
            </a:r>
            <a:r>
              <a:rPr lang="de-AT" dirty="0"/>
              <a:t> == 2022 </a:t>
            </a:r>
            <a:r>
              <a:rPr lang="de-AT" dirty="0" err="1"/>
              <a:t>then</a:t>
            </a:r>
            <a:r>
              <a:rPr lang="de-AT" dirty="0"/>
              <a:t> do</a:t>
            </a:r>
          </a:p>
          <a:p>
            <a:pPr marL="0" indent="0">
              <a:buNone/>
            </a:pPr>
            <a:r>
              <a:rPr lang="de-AT" dirty="0"/>
              <a:t>         </a:t>
            </a:r>
            <a:r>
              <a:rPr lang="de-AT" dirty="0" err="1"/>
              <a:t>sheet~Rows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)~</a:t>
            </a:r>
            <a:r>
              <a:rPr lang="de-AT" dirty="0" err="1"/>
              <a:t>Interior~Color</a:t>
            </a:r>
            <a:r>
              <a:rPr lang="de-AT" dirty="0"/>
              <a:t> = 65535</a:t>
            </a:r>
          </a:p>
          <a:p>
            <a:pPr marL="0" indent="0">
              <a:buNone/>
            </a:pPr>
            <a:r>
              <a:rPr lang="de-AT" dirty="0"/>
              <a:t>       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populationData</a:t>
            </a:r>
            <a:r>
              <a:rPr lang="de-AT" dirty="0"/>
              <a:t>[</a:t>
            </a:r>
            <a:r>
              <a:rPr lang="de-AT" dirty="0" err="1"/>
              <a:t>state</a:t>
            </a:r>
            <a:r>
              <a:rPr lang="de-AT" dirty="0"/>
              <a:t>] == .</a:t>
            </a:r>
            <a:r>
              <a:rPr lang="de-AT" dirty="0" err="1"/>
              <a:t>nil</a:t>
            </a:r>
            <a:r>
              <a:rPr lang="de-AT" dirty="0"/>
              <a:t> </a:t>
            </a:r>
            <a:r>
              <a:rPr lang="de-AT" dirty="0" err="1"/>
              <a:t>then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populationData</a:t>
            </a:r>
            <a:r>
              <a:rPr lang="de-AT" dirty="0"/>
              <a:t>[</a:t>
            </a:r>
            <a:r>
              <a:rPr lang="de-AT" dirty="0" err="1"/>
              <a:t>state</a:t>
            </a:r>
            <a:r>
              <a:rPr lang="de-AT" dirty="0"/>
              <a:t>] = .</a:t>
            </a:r>
            <a:r>
              <a:rPr lang="de-AT" dirty="0" err="1"/>
              <a:t>Directory~new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    </a:t>
            </a:r>
            <a:r>
              <a:rPr lang="de-AT" dirty="0" err="1"/>
              <a:t>populationData</a:t>
            </a:r>
            <a:r>
              <a:rPr lang="de-AT" dirty="0"/>
              <a:t>[</a:t>
            </a:r>
            <a:r>
              <a:rPr lang="de-AT" dirty="0" err="1"/>
              <a:t>state</a:t>
            </a:r>
            <a:r>
              <a:rPr lang="de-AT" dirty="0"/>
              <a:t>][</a:t>
            </a:r>
            <a:r>
              <a:rPr lang="de-AT" dirty="0" err="1"/>
              <a:t>year</a:t>
            </a:r>
            <a:r>
              <a:rPr lang="de-AT" dirty="0"/>
              <a:t>] = </a:t>
            </a:r>
            <a:r>
              <a:rPr lang="de-AT" dirty="0" err="1"/>
              <a:t>numericPopulation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end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else</a:t>
            </a:r>
            <a:r>
              <a:rPr lang="de-AT" dirty="0"/>
              <a:t> do</a:t>
            </a:r>
          </a:p>
          <a:p>
            <a:pPr marL="0" indent="0">
              <a:buNone/>
            </a:pPr>
            <a:r>
              <a:rPr lang="de-AT" dirty="0"/>
              <a:t>         </a:t>
            </a:r>
            <a:r>
              <a:rPr lang="de-AT" dirty="0" err="1"/>
              <a:t>sheet~Rows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)~Hidden = .</a:t>
            </a:r>
            <a:r>
              <a:rPr lang="de-AT" dirty="0" err="1"/>
              <a:t>true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end</a:t>
            </a:r>
          </a:p>
          <a:p>
            <a:pPr marL="0" indent="0">
              <a:buNone/>
            </a:pPr>
            <a:r>
              <a:rPr lang="de-AT" dirty="0"/>
              <a:t>end</a:t>
            </a:r>
          </a:p>
          <a:p>
            <a:pPr marL="0" indent="0">
              <a:buNone/>
            </a:pPr>
            <a:r>
              <a:rPr lang="de-AT" dirty="0" err="1"/>
              <a:t>wordDocument~Content~Font~Name</a:t>
            </a:r>
            <a:r>
              <a:rPr lang="de-AT" dirty="0"/>
              <a:t> = "Arial"</a:t>
            </a:r>
          </a:p>
          <a:p>
            <a:pPr marL="0" indent="0">
              <a:buNone/>
            </a:pPr>
            <a:r>
              <a:rPr lang="de-AT" dirty="0" err="1"/>
              <a:t>wordDocument~Content~Font~Size</a:t>
            </a:r>
            <a:r>
              <a:rPr lang="de-AT" dirty="0"/>
              <a:t> = 14</a:t>
            </a:r>
          </a:p>
          <a:p>
            <a:pPr marL="0" indent="0">
              <a:buNone/>
            </a:pPr>
            <a:r>
              <a:rPr lang="de-AT" dirty="0" err="1"/>
              <a:t>wordDocument~Content~Paragraphs</a:t>
            </a:r>
            <a:r>
              <a:rPr lang="de-AT" dirty="0"/>
              <a:t>(1)~</a:t>
            </a:r>
            <a:r>
              <a:rPr lang="de-AT" dirty="0" err="1"/>
              <a:t>Format~Alignment</a:t>
            </a:r>
            <a:r>
              <a:rPr lang="de-AT" dirty="0"/>
              <a:t> = 1  -- Zentriert</a:t>
            </a:r>
          </a:p>
          <a:p>
            <a:pPr marL="0" indent="0">
              <a:buNone/>
            </a:pPr>
            <a:r>
              <a:rPr lang="de-AT" dirty="0" err="1"/>
              <a:t>wordDocument~Content~Text</a:t>
            </a:r>
            <a:r>
              <a:rPr lang="de-AT" dirty="0"/>
              <a:t> = "Bevölkerungszahlen und Immobilienmarkt-Abschätzung" || .</a:t>
            </a:r>
            <a:r>
              <a:rPr lang="de-AT" dirty="0" err="1"/>
              <a:t>EndOfLine</a:t>
            </a:r>
            <a:r>
              <a:rPr lang="de-AT" dirty="0"/>
              <a:t> || .</a:t>
            </a:r>
            <a:r>
              <a:rPr lang="de-AT" dirty="0" err="1"/>
              <a:t>EndOfLine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previousState</a:t>
            </a:r>
            <a:r>
              <a:rPr lang="de-AT" dirty="0"/>
              <a:t> = ""</a:t>
            </a:r>
          </a:p>
          <a:p>
            <a:pPr marL="0" indent="0">
              <a:buNone/>
            </a:pPr>
            <a:r>
              <a:rPr lang="de-AT" dirty="0"/>
              <a:t>do </a:t>
            </a:r>
            <a:r>
              <a:rPr lang="de-AT" dirty="0" err="1"/>
              <a:t>rowIndex</a:t>
            </a:r>
            <a:r>
              <a:rPr lang="de-AT" dirty="0"/>
              <a:t> = 2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lastRow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year</a:t>
            </a:r>
            <a:r>
              <a:rPr lang="de-AT" dirty="0"/>
              <a:t> = </a:t>
            </a:r>
            <a:r>
              <a:rPr lang="de-AT" dirty="0" err="1"/>
              <a:t>sheet~Cells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, </a:t>
            </a:r>
            <a:r>
              <a:rPr lang="de-AT" dirty="0" err="1"/>
              <a:t>columnYear</a:t>
            </a:r>
            <a:r>
              <a:rPr lang="de-AT" dirty="0"/>
              <a:t>)~Value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state</a:t>
            </a:r>
            <a:r>
              <a:rPr lang="de-AT" dirty="0"/>
              <a:t> = </a:t>
            </a:r>
            <a:r>
              <a:rPr lang="de-AT" dirty="0" err="1"/>
              <a:t>sheet~Cells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, </a:t>
            </a:r>
            <a:r>
              <a:rPr lang="de-AT" dirty="0" err="1"/>
              <a:t>columnState</a:t>
            </a:r>
            <a:r>
              <a:rPr lang="de-AT" dirty="0"/>
              <a:t>)~Value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 err="1"/>
              <a:t>population</a:t>
            </a:r>
            <a:r>
              <a:rPr lang="de-AT" dirty="0"/>
              <a:t> = </a:t>
            </a:r>
            <a:r>
              <a:rPr lang="de-AT" dirty="0" err="1"/>
              <a:t>sheet~Cells</a:t>
            </a:r>
            <a:r>
              <a:rPr lang="de-AT" dirty="0"/>
              <a:t>(</a:t>
            </a:r>
            <a:r>
              <a:rPr lang="de-AT" dirty="0" err="1"/>
              <a:t>rowIndex</a:t>
            </a:r>
            <a:r>
              <a:rPr lang="de-AT" dirty="0"/>
              <a:t>, </a:t>
            </a:r>
            <a:r>
              <a:rPr lang="de-AT" dirty="0" err="1"/>
              <a:t>columnPopulation</a:t>
            </a:r>
            <a:r>
              <a:rPr lang="de-AT" dirty="0"/>
              <a:t>)~Value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E11FAB-8A0F-2BB8-19EE-8E48548C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Sammeln der relevanten Daten sowie Formatierung in Word</a:t>
            </a:r>
          </a:p>
        </p:txBody>
      </p:sp>
    </p:spTree>
    <p:extLst>
      <p:ext uri="{BB962C8B-B14F-4D97-AF65-F5344CB8AC3E}">
        <p14:creationId xmlns:p14="http://schemas.microsoft.com/office/powerpoint/2010/main" val="14507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6B1726-5D4E-9B34-33B4-F08EB3A9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year</a:t>
            </a:r>
            <a:r>
              <a:rPr lang="de-AT" dirty="0"/>
              <a:t> == 2021 | </a:t>
            </a:r>
            <a:r>
              <a:rPr lang="de-AT" dirty="0" err="1"/>
              <a:t>year</a:t>
            </a:r>
            <a:r>
              <a:rPr lang="de-AT" dirty="0"/>
              <a:t> == 2022 </a:t>
            </a:r>
            <a:r>
              <a:rPr lang="de-AT" dirty="0" err="1"/>
              <a:t>then</a:t>
            </a:r>
            <a:r>
              <a:rPr lang="de-AT" dirty="0"/>
              <a:t> do</a:t>
            </a:r>
          </a:p>
          <a:p>
            <a:pPr marL="0" indent="0">
              <a:buNone/>
            </a:pPr>
            <a:r>
              <a:rPr lang="de-AT" dirty="0"/>
              <a:t>       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state</a:t>
            </a:r>
            <a:r>
              <a:rPr lang="de-AT" dirty="0"/>
              <a:t> \= </a:t>
            </a:r>
            <a:r>
              <a:rPr lang="de-AT" dirty="0" err="1"/>
              <a:t>previousState</a:t>
            </a:r>
            <a:r>
              <a:rPr lang="de-AT" dirty="0"/>
              <a:t> </a:t>
            </a:r>
            <a:r>
              <a:rPr lang="de-AT" dirty="0" err="1"/>
              <a:t>then</a:t>
            </a:r>
            <a:r>
              <a:rPr lang="de-AT" dirty="0"/>
              <a:t> do</a:t>
            </a:r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wordDocument~Content~InsertAfter</a:t>
            </a:r>
            <a:r>
              <a:rPr lang="de-AT" dirty="0"/>
              <a:t>(.</a:t>
            </a:r>
            <a:r>
              <a:rPr lang="de-AT" dirty="0" err="1"/>
              <a:t>EndOfLine</a:t>
            </a:r>
            <a:r>
              <a:rPr lang="de-AT" dirty="0"/>
              <a:t> || </a:t>
            </a:r>
            <a:r>
              <a:rPr lang="de-AT" dirty="0" err="1"/>
              <a:t>state</a:t>
            </a:r>
            <a:r>
              <a:rPr lang="de-AT" dirty="0"/>
              <a:t> || .</a:t>
            </a:r>
            <a:r>
              <a:rPr lang="de-AT" dirty="0" err="1"/>
              <a:t>EndOfLine</a:t>
            </a:r>
            <a:r>
              <a:rPr lang="de-AT" dirty="0"/>
              <a:t>)</a:t>
            </a:r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currentParagraph</a:t>
            </a:r>
            <a:r>
              <a:rPr lang="de-AT" dirty="0"/>
              <a:t> = </a:t>
            </a:r>
            <a:r>
              <a:rPr lang="de-AT" dirty="0" err="1"/>
              <a:t>wordDocument~Content~Paragraphs</a:t>
            </a:r>
            <a:r>
              <a:rPr lang="de-AT" dirty="0"/>
              <a:t>(</a:t>
            </a:r>
            <a:r>
              <a:rPr lang="de-AT" dirty="0" err="1"/>
              <a:t>wordDocument~Content~Paragraphs~Count</a:t>
            </a:r>
            <a:r>
              <a:rPr lang="de-AT" dirty="0"/>
              <a:t>)</a:t>
            </a:r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currentParagraph~Format~Alignment</a:t>
            </a:r>
            <a:r>
              <a:rPr lang="de-AT" dirty="0"/>
              <a:t> = 1  -- Zentriert</a:t>
            </a:r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currentParagraph~Format~SpaceAfter</a:t>
            </a:r>
            <a:r>
              <a:rPr lang="de-AT" dirty="0"/>
              <a:t> = 12</a:t>
            </a:r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currentParagraph~Range~Font~Bold</a:t>
            </a:r>
            <a:r>
              <a:rPr lang="de-AT" dirty="0"/>
              <a:t> = .</a:t>
            </a:r>
            <a:r>
              <a:rPr lang="de-AT" dirty="0" err="1"/>
              <a:t>true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        </a:t>
            </a:r>
            <a:r>
              <a:rPr lang="de-AT" dirty="0" err="1"/>
              <a:t>previousState</a:t>
            </a:r>
            <a:r>
              <a:rPr lang="de-AT" dirty="0"/>
              <a:t> = </a:t>
            </a:r>
            <a:r>
              <a:rPr lang="de-AT" dirty="0" err="1"/>
              <a:t>state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       end</a:t>
            </a:r>
          </a:p>
          <a:p>
            <a:pPr marL="0" indent="0">
              <a:buNone/>
            </a:pPr>
            <a:r>
              <a:rPr lang="de-AT" dirty="0"/>
              <a:t>        </a:t>
            </a:r>
            <a:r>
              <a:rPr lang="de-AT" dirty="0" err="1"/>
              <a:t>wordDocument~Content~Font~Size</a:t>
            </a:r>
            <a:r>
              <a:rPr lang="de-AT" dirty="0"/>
              <a:t> = 11</a:t>
            </a:r>
          </a:p>
          <a:p>
            <a:pPr marL="0" indent="0">
              <a:buNone/>
            </a:pPr>
            <a:r>
              <a:rPr lang="de-AT" dirty="0"/>
              <a:t>        </a:t>
            </a:r>
            <a:r>
              <a:rPr lang="de-AT" dirty="0" err="1"/>
              <a:t>wordDocument~Content~InsertAfter</a:t>
            </a:r>
            <a:r>
              <a:rPr lang="de-AT" dirty="0"/>
              <a:t>("Jahr: " || </a:t>
            </a:r>
            <a:r>
              <a:rPr lang="de-AT" dirty="0" err="1"/>
              <a:t>year</a:t>
            </a:r>
            <a:r>
              <a:rPr lang="de-AT" dirty="0"/>
              <a:t> || ", Bevölkerung: " || </a:t>
            </a:r>
            <a:r>
              <a:rPr lang="de-AT" dirty="0" err="1"/>
              <a:t>population</a:t>
            </a:r>
            <a:r>
              <a:rPr lang="de-AT" dirty="0"/>
              <a:t> || .</a:t>
            </a:r>
            <a:r>
              <a:rPr lang="de-AT" dirty="0" err="1"/>
              <a:t>EndOfLine</a:t>
            </a:r>
            <a:r>
              <a:rPr lang="de-AT" dirty="0"/>
              <a:t>)</a:t>
            </a:r>
          </a:p>
          <a:p>
            <a:pPr marL="0" indent="0">
              <a:buNone/>
            </a:pPr>
            <a:r>
              <a:rPr lang="de-AT" dirty="0"/>
              <a:t>    end</a:t>
            </a:r>
          </a:p>
          <a:p>
            <a:pPr marL="0" indent="0">
              <a:buNone/>
            </a:pPr>
            <a:r>
              <a:rPr lang="de-AT" dirty="0"/>
              <a:t>end</a:t>
            </a:r>
          </a:p>
          <a:p>
            <a:pPr marL="0" indent="0">
              <a:buNone/>
            </a:pPr>
            <a:r>
              <a:rPr lang="de-AT" dirty="0" err="1"/>
              <a:t>wordDocumentPath</a:t>
            </a:r>
            <a:r>
              <a:rPr lang="de-AT" dirty="0"/>
              <a:t> = "C:\Users\</a:t>
            </a:r>
            <a:r>
              <a:rPr lang="de-AT" dirty="0" err="1"/>
              <a:t>sarah</a:t>
            </a:r>
            <a:r>
              <a:rPr lang="de-AT" dirty="0"/>
              <a:t>\</a:t>
            </a:r>
            <a:r>
              <a:rPr lang="de-AT" dirty="0" err="1"/>
              <a:t>Documents</a:t>
            </a:r>
            <a:r>
              <a:rPr lang="de-AT" dirty="0"/>
              <a:t>\bp\</a:t>
            </a:r>
            <a:r>
              <a:rPr lang="de-AT" dirty="0" err="1"/>
              <a:t>bevoelkerung_info_neu.docx</a:t>
            </a:r>
            <a:r>
              <a:rPr lang="de-AT" dirty="0"/>
              <a:t>"</a:t>
            </a:r>
          </a:p>
          <a:p>
            <a:pPr marL="0" indent="0">
              <a:buNone/>
            </a:pPr>
            <a:r>
              <a:rPr lang="de-AT" dirty="0" err="1"/>
              <a:t>wordDocument~SaveAs</a:t>
            </a:r>
            <a:r>
              <a:rPr lang="de-AT" dirty="0"/>
              <a:t>(</a:t>
            </a:r>
            <a:r>
              <a:rPr lang="de-AT" dirty="0" err="1"/>
              <a:t>wordDocumentPath</a:t>
            </a:r>
            <a:r>
              <a:rPr lang="de-AT" dirty="0"/>
              <a:t>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45A73C-0E1B-A58C-01B0-E1B85B38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Einfügen der Daten aus Excel in Word</a:t>
            </a:r>
          </a:p>
        </p:txBody>
      </p:sp>
    </p:spTree>
    <p:extLst>
      <p:ext uri="{BB962C8B-B14F-4D97-AF65-F5344CB8AC3E}">
        <p14:creationId xmlns:p14="http://schemas.microsoft.com/office/powerpoint/2010/main" val="244797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.potx" id="{511FF180-4D0F-403C-89D7-FBF2C89D6356}" vid="{4FD58E8B-C4BA-4659-9751-AF45EDD05A04}"/>
    </a:ext>
  </a:extLst>
</a:theme>
</file>

<file path=ppt/theme/themeOverride1.xml><?xml version="1.0" encoding="utf-8"?>
<a:themeOverride xmlns:a="http://schemas.openxmlformats.org/drawingml/2006/main">
  <a:clrScheme name="WU">
    <a:dk1>
      <a:srgbClr val="000000"/>
    </a:dk1>
    <a:lt1>
      <a:srgbClr val="FFFFFF"/>
    </a:lt1>
    <a:dk2>
      <a:srgbClr val="002350"/>
    </a:dk2>
    <a:lt2>
      <a:srgbClr val="E5F5FA"/>
    </a:lt2>
    <a:accent1>
      <a:srgbClr val="0096D3"/>
    </a:accent1>
    <a:accent2>
      <a:srgbClr val="002350"/>
    </a:accent2>
    <a:accent3>
      <a:srgbClr val="4B2582"/>
    </a:accent3>
    <a:accent4>
      <a:srgbClr val="457AA0"/>
    </a:accent4>
    <a:accent5>
      <a:srgbClr val="A592C0"/>
    </a:accent5>
    <a:accent6>
      <a:srgbClr val="80CFE9"/>
    </a:accent6>
    <a:hlink>
      <a:srgbClr val="405A7C"/>
    </a:hlink>
    <a:folHlink>
      <a:srgbClr val="0082AA"/>
    </a:folHlink>
  </a:clrScheme>
</a:themeOverride>
</file>

<file path=ppt/theme/themeOverride2.xml><?xml version="1.0" encoding="utf-8"?>
<a:themeOverride xmlns:a="http://schemas.openxmlformats.org/drawingml/2006/main">
  <a:clrScheme name="WU">
    <a:dk1>
      <a:srgbClr val="000000"/>
    </a:dk1>
    <a:lt1>
      <a:srgbClr val="FFFFFF"/>
    </a:lt1>
    <a:dk2>
      <a:srgbClr val="002350"/>
    </a:dk2>
    <a:lt2>
      <a:srgbClr val="E5F5FA"/>
    </a:lt2>
    <a:accent1>
      <a:srgbClr val="0096D3"/>
    </a:accent1>
    <a:accent2>
      <a:srgbClr val="002350"/>
    </a:accent2>
    <a:accent3>
      <a:srgbClr val="4B2582"/>
    </a:accent3>
    <a:accent4>
      <a:srgbClr val="457AA0"/>
    </a:accent4>
    <a:accent5>
      <a:srgbClr val="A592C0"/>
    </a:accent5>
    <a:accent6>
      <a:srgbClr val="80CFE9"/>
    </a:accent6>
    <a:hlink>
      <a:srgbClr val="405A7C"/>
    </a:hlink>
    <a:folHlink>
      <a:srgbClr val="0082AA"/>
    </a:folHlink>
  </a:clrScheme>
</a:themeOverride>
</file>

<file path=ppt/theme/themeOverride3.xml><?xml version="1.0" encoding="utf-8"?>
<a:themeOverride xmlns:a="http://schemas.openxmlformats.org/drawingml/2006/main">
  <a:clrScheme name="WU">
    <a:dk1>
      <a:srgbClr val="000000"/>
    </a:dk1>
    <a:lt1>
      <a:srgbClr val="FFFFFF"/>
    </a:lt1>
    <a:dk2>
      <a:srgbClr val="002350"/>
    </a:dk2>
    <a:lt2>
      <a:srgbClr val="E5F5FA"/>
    </a:lt2>
    <a:accent1>
      <a:srgbClr val="0096D3"/>
    </a:accent1>
    <a:accent2>
      <a:srgbClr val="002350"/>
    </a:accent2>
    <a:accent3>
      <a:srgbClr val="4B2582"/>
    </a:accent3>
    <a:accent4>
      <a:srgbClr val="457AA0"/>
    </a:accent4>
    <a:accent5>
      <a:srgbClr val="A592C0"/>
    </a:accent5>
    <a:accent6>
      <a:srgbClr val="80CFE9"/>
    </a:accent6>
    <a:hlink>
      <a:srgbClr val="405A7C"/>
    </a:hlink>
    <a:folHlink>
      <a:srgbClr val="0082AA"/>
    </a:folHlink>
  </a:clrScheme>
</a:themeOverride>
</file>

<file path=ppt/theme/themeOverride4.xml><?xml version="1.0" encoding="utf-8"?>
<a:themeOverride xmlns:a="http://schemas.openxmlformats.org/drawingml/2006/main">
  <a:clrScheme name="WU">
    <a:dk1>
      <a:srgbClr val="000000"/>
    </a:dk1>
    <a:lt1>
      <a:srgbClr val="FFFFFF"/>
    </a:lt1>
    <a:dk2>
      <a:srgbClr val="002350"/>
    </a:dk2>
    <a:lt2>
      <a:srgbClr val="E5F5FA"/>
    </a:lt2>
    <a:accent1>
      <a:srgbClr val="0096D3"/>
    </a:accent1>
    <a:accent2>
      <a:srgbClr val="002350"/>
    </a:accent2>
    <a:accent3>
      <a:srgbClr val="4B2582"/>
    </a:accent3>
    <a:accent4>
      <a:srgbClr val="457AA0"/>
    </a:accent4>
    <a:accent5>
      <a:srgbClr val="A592C0"/>
    </a:accent5>
    <a:accent6>
      <a:srgbClr val="80CFE9"/>
    </a:accent6>
    <a:hlink>
      <a:srgbClr val="405A7C"/>
    </a:hlink>
    <a:folHlink>
      <a:srgbClr val="0082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Macintosh PowerPoint</Application>
  <PresentationFormat>Breitbild</PresentationFormat>
  <Paragraphs>60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Georgia</vt:lpstr>
      <vt:lpstr>Verdana</vt:lpstr>
      <vt:lpstr>Wingdings</vt:lpstr>
      <vt:lpstr>WU 16:10</vt:lpstr>
      <vt:lpstr> Immo Analyzer </vt:lpstr>
      <vt:lpstr>Download der CSV-Datei &amp; öffnen von Excel und Word</vt:lpstr>
      <vt:lpstr>Sammeln der relevanten Daten sowie Formatierung in Word</vt:lpstr>
      <vt:lpstr>Einfügen der Daten aus Excel in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 3</dc:title>
  <dc:creator>Judith Hehenberger</dc:creator>
  <cp:lastModifiedBy>Loidolt, Stefan</cp:lastModifiedBy>
  <cp:revision>12</cp:revision>
  <dcterms:created xsi:type="dcterms:W3CDTF">2023-11-15T17:16:01Z</dcterms:created>
  <dcterms:modified xsi:type="dcterms:W3CDTF">2023-11-30T11:09:16Z</dcterms:modified>
</cp:coreProperties>
</file>