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9"/>
  </p:notesMasterIdLst>
  <p:handoutMasterIdLst>
    <p:handoutMasterId r:id="rId10"/>
  </p:handoutMasterIdLst>
  <p:sldIdLst>
    <p:sldId id="259" r:id="rId5"/>
    <p:sldId id="257" r:id="rId6"/>
    <p:sldId id="261" r:id="rId7"/>
    <p:sldId id="263" r:id="rId8"/>
  </p:sldIdLst>
  <p:sldSz cx="9144000" cy="5715000" type="screen16x10"/>
  <p:notesSz cx="6858000" cy="9144000"/>
  <p:custDataLst>
    <p:tags r:id="rId11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5465">
          <p15:clr>
            <a:srgbClr val="A4A3A4"/>
          </p15:clr>
        </p15:guide>
        <p15:guide id="3" pos="4241">
          <p15:clr>
            <a:srgbClr val="A4A3A4"/>
          </p15:clr>
        </p15:guide>
        <p15:guide id="4" pos="46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2" name="Author" initials="A" lastIdx="0" clrIdx="1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FF7"/>
    <a:srgbClr val="CBDDEF"/>
    <a:srgbClr val="0096D3"/>
    <a:srgbClr val="0C94B7"/>
    <a:srgbClr val="41B4CE"/>
    <a:srgbClr val="73BAD1"/>
    <a:srgbClr val="65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79" autoAdjust="0"/>
    <p:restoredTop sz="93783" autoAdjust="0"/>
  </p:normalViewPr>
  <p:slideViewPr>
    <p:cSldViewPr snapToGrid="0" showGuides="1">
      <p:cViewPr varScale="1">
        <p:scale>
          <a:sx n="222" d="100"/>
          <a:sy n="222" d="100"/>
        </p:scale>
        <p:origin x="656" y="176"/>
      </p:cViewPr>
      <p:guideLst>
        <p:guide orient="horz" pos="1800"/>
        <p:guide pos="5465"/>
        <p:guide pos="4241"/>
        <p:guide pos="46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4" d="100"/>
          <a:sy n="94" d="100"/>
        </p:scale>
        <p:origin x="274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817FD-8155-4502-AF78-DBC2EA4B168F}" type="datetimeFigureOut">
              <a:rPr lang="en-GB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17/06/2021</a:t>
            </a:fld>
            <a:endParaRPr lang="en-GB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F6F62-1C91-45E7-BAED-FBFBF67C82BC}" type="slidenum">
              <a:rPr lang="en-GB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‹#›</a:t>
            </a:fld>
            <a:endParaRPr lang="en-GB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345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0A972FC-F5E0-4F80-B169-F0B5EFC71333}" type="datetimeFigureOut">
              <a:rPr lang="en-GB" smtClean="0"/>
              <a:pPr/>
              <a:t>17/06/2021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 err="1"/>
              <a:t>Textmasterformat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3"/>
            <a:r>
              <a:rPr lang="en-GB" dirty="0" err="1"/>
              <a:t>Vierte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4"/>
            <a:r>
              <a:rPr lang="en-GB" dirty="0" err="1"/>
              <a:t>Fünfte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219CC2FD-B32F-4992-A15B-F95E2E35C81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136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 kurz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6685846" y="5127682"/>
            <a:ext cx="1749600" cy="401894"/>
          </a:xfrm>
          <a:prstGeom prst="rect">
            <a:avLst/>
          </a:prstGeom>
        </p:spPr>
      </p:pic>
      <p:grpSp>
        <p:nvGrpSpPr>
          <p:cNvPr id="18" name="Gruppieren 17"/>
          <p:cNvGrpSpPr/>
          <p:nvPr userDrawn="1"/>
        </p:nvGrpSpPr>
        <p:grpSpPr>
          <a:xfrm>
            <a:off x="295575" y="625621"/>
            <a:ext cx="8552850" cy="2037600"/>
            <a:chOff x="287338" y="603319"/>
            <a:chExt cx="8552850" cy="203760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pic>
        <p:nvPicPr>
          <p:cNvPr id="23" name="Bild 19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556993" y="1066425"/>
            <a:ext cx="1874020" cy="975100"/>
          </a:xfrm>
          <a:prstGeom prst="rect">
            <a:avLst/>
          </a:prstGeom>
        </p:spPr>
      </p:pic>
      <p:sp>
        <p:nvSpPr>
          <p:cNvPr id="24" name="Textplatzhalter 9"/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287338" y="2941638"/>
            <a:ext cx="4284662" cy="805551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baseline="0" dirty="0" smtClean="0"/>
            </a:lvl1pPr>
          </a:lstStyle>
          <a:p>
            <a:r>
              <a:rPr lang="en-GB" dirty="0"/>
              <a:t>Information about presentation (author, version No. etc.)</a:t>
            </a:r>
          </a:p>
        </p:txBody>
      </p:sp>
      <p:sp>
        <p:nvSpPr>
          <p:cNvPr id="30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993080"/>
            <a:ext cx="5436000" cy="35153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Add subtitle here if required</a:t>
            </a:r>
          </a:p>
        </p:txBody>
      </p:sp>
      <p:sp>
        <p:nvSpPr>
          <p:cNvPr id="31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301365"/>
            <a:ext cx="5436000" cy="10260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en-GB" dirty="0"/>
              <a:t>Max. 2 lines of text for header</a:t>
            </a:r>
          </a:p>
        </p:txBody>
      </p:sp>
    </p:spTree>
    <p:extLst>
      <p:ext uri="{BB962C8B-B14F-4D97-AF65-F5344CB8AC3E}">
        <p14:creationId xmlns:p14="http://schemas.microsoft.com/office/powerpoint/2010/main" val="38395811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287338" y="603319"/>
            <a:ext cx="8552850" cy="2037600"/>
            <a:chOff x="287338" y="603319"/>
            <a:chExt cx="8552850" cy="2037600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84183" y="5129960"/>
            <a:ext cx="1749556" cy="402337"/>
          </a:xfrm>
          <a:prstGeom prst="rect">
            <a:avLst/>
          </a:prstGeom>
        </p:spPr>
      </p:pic>
      <p:pic>
        <p:nvPicPr>
          <p:cNvPr id="20" name="Bild 1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56993" y="1066425"/>
            <a:ext cx="1874020" cy="975100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287338" y="2941638"/>
            <a:ext cx="4284662" cy="805551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r>
              <a:rPr lang="en-GB" dirty="0"/>
              <a:t>Information about presentation (author, version No. etc.)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301365"/>
            <a:ext cx="5436000" cy="10260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en-GB" dirty="0"/>
              <a:t>Max. 2 lines of text for header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993080"/>
            <a:ext cx="5436000" cy="35153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Add subtitle here if required</a:t>
            </a:r>
          </a:p>
        </p:txBody>
      </p:sp>
    </p:spTree>
    <p:extLst>
      <p:ext uri="{BB962C8B-B14F-4D97-AF65-F5344CB8AC3E}">
        <p14:creationId xmlns:p14="http://schemas.microsoft.com/office/powerpoint/2010/main" val="15467961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2019" y="1344613"/>
            <a:ext cx="7759644" cy="3587051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GB" dirty="0" err="1"/>
              <a:t>Textmasterformat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3"/>
            <a:r>
              <a:rPr lang="en-GB" dirty="0" err="1"/>
              <a:t>Vierte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4"/>
            <a:r>
              <a:rPr lang="en-GB" dirty="0" err="1"/>
              <a:t>Fünfte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Foliennummernplatzhalter 9"/>
          <p:cNvSpPr>
            <a:spLocks noGrp="1"/>
          </p:cNvSpPr>
          <p:nvPr>
            <p:ph type="sldNum" sz="quarter" idx="12"/>
          </p:nvPr>
        </p:nvSpPr>
        <p:spPr>
          <a:xfrm>
            <a:off x="6856333" y="5296319"/>
            <a:ext cx="489347" cy="258085"/>
          </a:xfrm>
        </p:spPr>
        <p:txBody>
          <a:bodyPr/>
          <a:lstStyle>
            <a:lvl1pPr>
              <a:defRPr sz="1050"/>
            </a:lvl1pPr>
          </a:lstStyle>
          <a:p>
            <a:fld id="{BE3DC40E-DBBE-4E2D-9EEC-FBF0DA0E917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462408" y="1265366"/>
            <a:ext cx="8210547" cy="381494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GB" dirty="0"/>
              <a:t>Placeholder for objects</a:t>
            </a:r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043522"/>
            <a:ext cx="9144000" cy="2520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</a:t>
            </a:r>
          </a:p>
        </p:txBody>
      </p:sp>
      <p:pic>
        <p:nvPicPr>
          <p:cNvPr id="12" name="Bild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1621" y="289576"/>
            <a:ext cx="1168210" cy="6078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>
          <a:xfrm>
            <a:off x="6856333" y="5296319"/>
            <a:ext cx="489347" cy="258085"/>
          </a:xfrm>
        </p:spPr>
        <p:txBody>
          <a:bodyPr/>
          <a:lstStyle>
            <a:lvl1pPr>
              <a:defRPr sz="1050"/>
            </a:lvl1pPr>
          </a:lstStyle>
          <a:p>
            <a:fld id="{BE3DC40E-DBBE-4E2D-9EEC-FBF0DA0E917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5" y="1344612"/>
            <a:ext cx="3960000" cy="3715067"/>
          </a:xfrm>
        </p:spPr>
        <p:txBody>
          <a:bodyPr>
            <a:normAutofit/>
          </a:bodyPr>
          <a:lstStyle>
            <a:lvl1pPr>
              <a:defRPr sz="1600"/>
            </a:lvl1pPr>
            <a:lvl2pPr marL="541312" indent="-285750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err="1"/>
              <a:t>Textmasterformat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344613"/>
            <a:ext cx="3960000" cy="3715067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312" indent="-285750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err="1"/>
              <a:t>Textmasterformat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>
          <a:xfrm>
            <a:off x="6856333" y="5296319"/>
            <a:ext cx="495443" cy="25808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fld id="{BE3DC40E-DBBE-4E2D-9EEC-FBF0DA0E917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5" y="1935991"/>
            <a:ext cx="3960000" cy="3169514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err="1"/>
              <a:t>Textmasterformat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935991"/>
            <a:ext cx="3960000" cy="3169514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err="1"/>
              <a:t>Textmasterformat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468314" y="1344613"/>
            <a:ext cx="3960811" cy="533136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6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53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60" indent="0">
              <a:buNone/>
              <a:defRPr sz="1600" b="1"/>
            </a:lvl4pPr>
            <a:lvl5pPr marL="1828613" indent="0">
              <a:buNone/>
              <a:defRPr sz="1600" b="1"/>
            </a:lvl5pPr>
            <a:lvl6pPr marL="2285767" indent="0">
              <a:buNone/>
              <a:defRPr sz="1600" b="1"/>
            </a:lvl6pPr>
            <a:lvl7pPr marL="2742920" indent="0">
              <a:buNone/>
              <a:defRPr sz="1600" b="1"/>
            </a:lvl7pPr>
            <a:lvl8pPr marL="3200073" indent="0">
              <a:buNone/>
              <a:defRPr sz="1600" b="1"/>
            </a:lvl8pPr>
            <a:lvl9pPr marL="3657227" indent="0">
              <a:buNone/>
              <a:defRPr sz="1600" b="1"/>
            </a:lvl9pPr>
          </a:lstStyle>
          <a:p>
            <a:pPr lvl="0"/>
            <a:r>
              <a:rPr lang="en-GB" dirty="0"/>
              <a:t>Subtitle 1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4727894" y="1344613"/>
            <a:ext cx="3960811" cy="533136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6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53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60" indent="0">
              <a:buNone/>
              <a:defRPr sz="1600" b="1"/>
            </a:lvl4pPr>
            <a:lvl5pPr marL="1828613" indent="0">
              <a:buNone/>
              <a:defRPr sz="1600" b="1"/>
            </a:lvl5pPr>
            <a:lvl6pPr marL="2285767" indent="0">
              <a:buNone/>
              <a:defRPr sz="1600" b="1"/>
            </a:lvl6pPr>
            <a:lvl7pPr marL="2742920" indent="0">
              <a:buNone/>
              <a:defRPr sz="1600" b="1"/>
            </a:lvl7pPr>
            <a:lvl8pPr marL="3200073" indent="0">
              <a:buNone/>
              <a:defRPr sz="1600" b="1"/>
            </a:lvl8pPr>
            <a:lvl9pPr marL="3657227" indent="0">
              <a:buNone/>
              <a:defRPr sz="1600" b="1"/>
            </a:lvl9pPr>
          </a:lstStyle>
          <a:p>
            <a:pPr lvl="0"/>
            <a:r>
              <a:rPr lang="en-GB" dirty="0"/>
              <a:t>Subtitle 2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>
          <a:xfrm>
            <a:off x="6856333" y="5296319"/>
            <a:ext cx="501539" cy="25808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fld id="{BE3DC40E-DBBE-4E2D-9EEC-FBF0DA0E917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67544" y="1964530"/>
            <a:ext cx="4319712" cy="2716954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1" tIns="45715" rIns="91431" bIns="45715" rtlCol="0" anchor="ctr"/>
          <a:lstStyle/>
          <a:p>
            <a:pPr algn="ctr"/>
            <a:endParaRPr lang="en-GB" dirty="0"/>
          </a:p>
        </p:txBody>
      </p:sp>
      <p:pic>
        <p:nvPicPr>
          <p:cNvPr id="7" name="Grafik 6" descr="Logo-für-VK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560" y="2127250"/>
            <a:ext cx="492443" cy="2252663"/>
          </a:xfrm>
          <a:prstGeom prst="rect">
            <a:avLst/>
          </a:prstGeom>
        </p:spPr>
      </p:pic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684020" y="2559843"/>
            <a:ext cx="2763926" cy="1811291"/>
          </a:xfrm>
        </p:spPr>
        <p:txBody>
          <a:bodyPr>
            <a:normAutofit/>
          </a:bodyPr>
          <a:lstStyle>
            <a:lvl1pPr marL="0" marR="0" indent="0" algn="l" defTabSz="9143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3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Adressdaten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eingeben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Foliennummernplatzhalter 9"/>
          <p:cNvSpPr>
            <a:spLocks noGrp="1"/>
          </p:cNvSpPr>
          <p:nvPr>
            <p:ph type="sldNum" sz="quarter" idx="12"/>
          </p:nvPr>
        </p:nvSpPr>
        <p:spPr>
          <a:xfrm>
            <a:off x="6856333" y="5296319"/>
            <a:ext cx="458867" cy="25808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fld id="{BE3DC40E-DBBE-4E2D-9EEC-FBF0DA0E917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344613"/>
            <a:ext cx="7764463" cy="3715067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en-GB" dirty="0" err="1"/>
              <a:t>Textmasterformate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3"/>
            <a:r>
              <a:rPr lang="en-GB" dirty="0" err="1"/>
              <a:t>Vierte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4"/>
            <a:r>
              <a:rPr lang="en-GB" dirty="0" err="1"/>
              <a:t>Fünfte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043522"/>
            <a:ext cx="9144000" cy="2520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</a:t>
            </a:r>
          </a:p>
        </p:txBody>
      </p:sp>
      <p:pic>
        <p:nvPicPr>
          <p:cNvPr id="20" name="Bild 19"/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1621" y="289576"/>
            <a:ext cx="1168210" cy="607850"/>
          </a:xfrm>
          <a:prstGeom prst="rect">
            <a:avLst/>
          </a:prstGeom>
        </p:spPr>
      </p:pic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462408" y="139700"/>
            <a:ext cx="6840000" cy="90382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 dirty="0" err="1"/>
              <a:t>Titelmasterformat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92113" y="5341775"/>
            <a:ext cx="1083600" cy="24940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6856333" y="5296319"/>
            <a:ext cx="892150" cy="25808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en-GB" dirty="0"/>
              <a:t>Page </a:t>
            </a:r>
            <a:fld id="{BE3DC40E-DBBE-4E2D-9EEC-FBF0DA0E917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5" r:id="rId2"/>
    <p:sldLayoutId id="2147483663" r:id="rId3"/>
    <p:sldLayoutId id="2147483664" r:id="rId4"/>
    <p:sldLayoutId id="2147483667" r:id="rId5"/>
    <p:sldLayoutId id="2147483668" r:id="rId6"/>
    <p:sldLayoutId id="2147483670" r:id="rId7"/>
  </p:sldLayoutIdLst>
  <p:transition>
    <p:fade/>
  </p:transition>
  <p:hf hdr="0" dt="0"/>
  <p:txStyles>
    <p:titleStyle>
      <a:lvl1pPr algn="l" defTabSz="914306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700" indent="-266700" algn="l" defTabSz="914306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73050" algn="l" defTabSz="914306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88" indent="-273050" algn="l" defTabSz="914306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738" indent="-266700" algn="l" defTabSz="914306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438" indent="-263525" algn="l" defTabSz="914306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3" indent="-228577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6" indent="-228577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0" indent="-228577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03" indent="-228577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6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3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7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3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7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179" userDrawn="1">
          <p15:clr>
            <a:srgbClr val="F26B43"/>
          </p15:clr>
        </p15:guide>
        <p15:guide id="5" pos="5467" userDrawn="1">
          <p15:clr>
            <a:srgbClr val="F26B43"/>
          </p15:clr>
        </p15:guide>
        <p15:guide id="7" orient="horz" pos="3278" userDrawn="1">
          <p15:clr>
            <a:srgbClr val="F26B43"/>
          </p15:clr>
        </p15:guide>
        <p15:guide id="9" orient="horz" pos="182" userDrawn="1">
          <p15:clr>
            <a:srgbClr val="F26B43"/>
          </p15:clr>
        </p15:guide>
        <p15:guide id="10" orient="horz" pos="847" userDrawn="1">
          <p15:clr>
            <a:srgbClr val="F26B43"/>
          </p15:clr>
        </p15:guide>
        <p15:guide id="11" orient="horz" pos="3522" userDrawn="1">
          <p15:clr>
            <a:srgbClr val="F26B43"/>
          </p15:clr>
        </p15:guide>
        <p15:guide id="12" orient="horz" pos="109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>
          <a:xfrm>
            <a:off x="287338" y="2941638"/>
            <a:ext cx="4284662" cy="620885"/>
          </a:xfrm>
        </p:spPr>
        <p:txBody>
          <a:bodyPr/>
          <a:lstStyle/>
          <a:p>
            <a:r>
              <a:rPr lang="de-AT" dirty="0"/>
              <a:t>Emil Nusser &amp; Thomas Schroll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Business </a:t>
            </a:r>
            <a:r>
              <a:rPr lang="de-AT" dirty="0" err="1"/>
              <a:t>Programming</a:t>
            </a:r>
            <a:r>
              <a:rPr lang="de-AT" dirty="0"/>
              <a:t> II</a:t>
            </a:r>
          </a:p>
        </p:txBody>
      </p:sp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err="1"/>
              <a:t>Jadmin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2735088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639019" y="1260597"/>
            <a:ext cx="7188678" cy="358705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Java Runtime Environment</a:t>
            </a:r>
          </a:p>
          <a:p>
            <a:pPr marL="0" indent="0">
              <a:lnSpc>
                <a:spcPct val="150000"/>
              </a:lnSpc>
              <a:buNone/>
            </a:pPr>
            <a:endParaRPr lang="en-GB" dirty="0"/>
          </a:p>
          <a:p>
            <a:pPr>
              <a:lnSpc>
                <a:spcPct val="150000"/>
              </a:lnSpc>
            </a:pPr>
            <a:r>
              <a:rPr lang="en-GB" dirty="0"/>
              <a:t>JavaFX</a:t>
            </a:r>
          </a:p>
          <a:p>
            <a:pPr marL="0" indent="0">
              <a:lnSpc>
                <a:spcPct val="150000"/>
              </a:lnSpc>
              <a:buNone/>
            </a:pPr>
            <a:endParaRPr lang="en-GB" dirty="0"/>
          </a:p>
          <a:p>
            <a:pPr>
              <a:lnSpc>
                <a:spcPct val="150000"/>
              </a:lnSpc>
            </a:pPr>
            <a:r>
              <a:rPr lang="en-GB" dirty="0"/>
              <a:t>JDBC (Java Database Connector)</a:t>
            </a:r>
          </a:p>
          <a:p>
            <a:pPr marL="0" indent="0">
              <a:lnSpc>
                <a:spcPct val="150000"/>
              </a:lnSpc>
              <a:buNone/>
            </a:pPr>
            <a:endParaRPr lang="en-GB" dirty="0"/>
          </a:p>
          <a:p>
            <a:pPr>
              <a:lnSpc>
                <a:spcPct val="150000"/>
              </a:lnSpc>
            </a:pPr>
            <a:r>
              <a:rPr lang="en-GB" dirty="0"/>
              <a:t>SQLite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777864" y="5262499"/>
            <a:ext cx="524544" cy="258085"/>
          </a:xfrm>
        </p:spPr>
        <p:txBody>
          <a:bodyPr/>
          <a:lstStyle/>
          <a:p>
            <a:fld id="{BE3DC40E-DBBE-4E2D-9EEC-FBF0DA0E9179}" type="slidenum">
              <a:rPr lang="en-GB" smtClean="0"/>
              <a:t>2</a:t>
            </a:fld>
            <a:endParaRPr lang="en-GB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Programme</a:t>
            </a:r>
          </a:p>
        </p:txBody>
      </p:sp>
      <p:pic>
        <p:nvPicPr>
          <p:cNvPr id="3" name="Picture 2" descr="Java Runtime Environment (64 Bit) - Download - CHIP">
            <a:extLst>
              <a:ext uri="{FF2B5EF4-FFF2-40B4-BE49-F238E27FC236}">
                <a16:creationId xmlns:a16="http://schemas.microsoft.com/office/drawing/2014/main" id="{358F5BF2-42B6-FF4B-B33A-30D951AD45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5954" y="1241142"/>
            <a:ext cx="589706" cy="44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JavaFX und Raspbian OS">
            <a:extLst>
              <a:ext uri="{FF2B5EF4-FFF2-40B4-BE49-F238E27FC236}">
                <a16:creationId xmlns:a16="http://schemas.microsoft.com/office/drawing/2014/main" id="{52B679AA-C3A1-6A4F-A4A8-E8B50F0B4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798" y="2146244"/>
            <a:ext cx="1061150" cy="44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JDBC-Treiber | Oracle Schweiz">
            <a:extLst>
              <a:ext uri="{FF2B5EF4-FFF2-40B4-BE49-F238E27FC236}">
                <a16:creationId xmlns:a16="http://schemas.microsoft.com/office/drawing/2014/main" id="{FF6C7E0B-58FC-6741-9090-C5D059D3AE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2408" y="2947828"/>
            <a:ext cx="604598" cy="604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SQLite – Wikipedia">
            <a:extLst>
              <a:ext uri="{FF2B5EF4-FFF2-40B4-BE49-F238E27FC236}">
                <a16:creationId xmlns:a16="http://schemas.microsoft.com/office/drawing/2014/main" id="{E3F7F47F-B70F-1E43-AEDC-0E85F933F6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6966" y="3871065"/>
            <a:ext cx="1170172" cy="55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071617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0DCC501-CA9E-451D-88E4-3546DEFA5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GB" dirty="0" err="1">
                <a:sym typeface="Wingdings" panose="05000000000000000000" pitchFamily="2" charset="2"/>
              </a:rPr>
              <a:t>Probleme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anfangs</a:t>
            </a:r>
            <a:r>
              <a:rPr lang="en-GB" dirty="0">
                <a:sym typeface="Wingdings" panose="05000000000000000000" pitchFamily="2" charset="2"/>
              </a:rPr>
              <a:t> JDBC </a:t>
            </a:r>
            <a:r>
              <a:rPr lang="en-GB" dirty="0" err="1">
                <a:sym typeface="Wingdings" panose="05000000000000000000" pitchFamily="2" charset="2"/>
              </a:rPr>
              <a:t>zum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Laufen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zu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bringen</a:t>
            </a:r>
            <a:endParaRPr lang="en-GB" dirty="0">
              <a:sym typeface="Wingdings" panose="05000000000000000000" pitchFamily="2" charset="2"/>
            </a:endParaRPr>
          </a:p>
          <a:p>
            <a:pPr>
              <a:lnSpc>
                <a:spcPct val="200000"/>
              </a:lnSpc>
            </a:pPr>
            <a:r>
              <a:rPr lang="en-GB" dirty="0" err="1">
                <a:sym typeface="Wingdings" panose="05000000000000000000" pitchFamily="2" charset="2"/>
              </a:rPr>
              <a:t>Beispiel</a:t>
            </a:r>
            <a:r>
              <a:rPr lang="en-GB" dirty="0">
                <a:sym typeface="Wingdings" panose="05000000000000000000" pitchFamily="2" charset="2"/>
              </a:rPr>
              <a:t> 25 </a:t>
            </a:r>
            <a:r>
              <a:rPr lang="en-GB" dirty="0" err="1">
                <a:sym typeface="Wingdings" panose="05000000000000000000" pitchFamily="2" charset="2"/>
              </a:rPr>
              <a:t>als</a:t>
            </a:r>
            <a:r>
              <a:rPr lang="en-GB" dirty="0">
                <a:sym typeface="Wingdings" panose="05000000000000000000" pitchFamily="2" charset="2"/>
              </a:rPr>
              <a:t> Basis</a:t>
            </a:r>
          </a:p>
          <a:p>
            <a:pPr lvl="1">
              <a:lnSpc>
                <a:spcPct val="200000"/>
              </a:lnSpc>
            </a:pPr>
            <a:r>
              <a:rPr lang="en-GB" dirty="0" err="1">
                <a:sym typeface="Wingdings" panose="05000000000000000000" pitchFamily="2" charset="2"/>
              </a:rPr>
              <a:t>guter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Anfang</a:t>
            </a:r>
            <a:r>
              <a:rPr lang="en-GB" dirty="0">
                <a:sym typeface="Wingdings" panose="05000000000000000000" pitchFamily="2" charset="2"/>
              </a:rPr>
              <a:t>, </a:t>
            </a:r>
            <a:r>
              <a:rPr lang="en-GB" dirty="0" err="1">
                <a:sym typeface="Wingdings" panose="05000000000000000000" pitchFamily="2" charset="2"/>
              </a:rPr>
              <a:t>aber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führte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zu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Problemen</a:t>
            </a:r>
            <a:endParaRPr lang="en-GB" dirty="0">
              <a:sym typeface="Wingdings" panose="05000000000000000000" pitchFamily="2" charset="2"/>
            </a:endParaRPr>
          </a:p>
          <a:p>
            <a:pPr lvl="1">
              <a:lnSpc>
                <a:spcPct val="200000"/>
              </a:lnSpc>
            </a:pPr>
            <a:r>
              <a:rPr lang="en-GB" dirty="0" err="1">
                <a:sym typeface="Wingdings" panose="05000000000000000000" pitchFamily="2" charset="2"/>
              </a:rPr>
              <a:t>viel</a:t>
            </a:r>
            <a:r>
              <a:rPr lang="en-GB" dirty="0">
                <a:sym typeface="Wingdings" panose="05000000000000000000" pitchFamily="2" charset="2"/>
              </a:rPr>
              <a:t> Zeit </a:t>
            </a:r>
            <a:r>
              <a:rPr lang="en-GB" dirty="0" err="1">
                <a:sym typeface="Wingdings" panose="05000000000000000000" pitchFamily="2" charset="2"/>
              </a:rPr>
              <a:t>verwendet</a:t>
            </a:r>
            <a:endParaRPr lang="en-GB" dirty="0">
              <a:sym typeface="Wingdings" panose="05000000000000000000" pitchFamily="2" charset="2"/>
            </a:endParaRPr>
          </a:p>
          <a:p>
            <a:pPr lvl="1">
              <a:lnSpc>
                <a:spcPct val="200000"/>
              </a:lnSpc>
            </a:pPr>
            <a:r>
              <a:rPr lang="en-GB" dirty="0" err="1">
                <a:sym typeface="Wingdings" panose="05000000000000000000" pitchFamily="2" charset="2"/>
              </a:rPr>
              <a:t>Regelmäßig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Absturz</a:t>
            </a:r>
            <a:endParaRPr lang="en-GB" dirty="0">
              <a:sym typeface="Wingdings" panose="05000000000000000000" pitchFamily="2" charset="2"/>
            </a:endParaRPr>
          </a:p>
          <a:p>
            <a:pPr lvl="1">
              <a:lnSpc>
                <a:spcPct val="200000"/>
              </a:lnSpc>
            </a:pPr>
            <a:r>
              <a:rPr lang="en-GB" dirty="0" err="1">
                <a:sym typeface="Wingdings" panose="05000000000000000000" pitchFamily="2" charset="2"/>
              </a:rPr>
              <a:t>Füllen</a:t>
            </a:r>
            <a:r>
              <a:rPr lang="en-GB" dirty="0">
                <a:sym typeface="Wingdings" panose="05000000000000000000" pitchFamily="2" charset="2"/>
              </a:rPr>
              <a:t> der </a:t>
            </a:r>
            <a:r>
              <a:rPr lang="en-GB" dirty="0" err="1">
                <a:sym typeface="Wingdings" panose="05000000000000000000" pitchFamily="2" charset="2"/>
              </a:rPr>
              <a:t>Daten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nur</a:t>
            </a:r>
            <a:r>
              <a:rPr lang="en-GB" dirty="0">
                <a:sym typeface="Wingdings" panose="05000000000000000000" pitchFamily="2" charset="2"/>
              </a:rPr>
              <a:t> auf </a:t>
            </a:r>
            <a:r>
              <a:rPr lang="en-GB" dirty="0" err="1">
                <a:sym typeface="Wingdings" panose="05000000000000000000" pitchFamily="2" charset="2"/>
              </a:rPr>
              <a:t>Knopfdruck</a:t>
            </a:r>
            <a:endParaRPr lang="en-GB" dirty="0">
              <a:sym typeface="Wingdings" panose="05000000000000000000" pitchFamily="2" charset="2"/>
            </a:endParaRPr>
          </a:p>
          <a:p>
            <a:pPr>
              <a:lnSpc>
                <a:spcPct val="200000"/>
              </a:lnSpc>
            </a:pPr>
            <a:r>
              <a:rPr lang="en-GB" dirty="0" err="1">
                <a:sym typeface="Wingdings" panose="05000000000000000000" pitchFamily="2" charset="2"/>
              </a:rPr>
              <a:t>Generell</a:t>
            </a:r>
            <a:r>
              <a:rPr lang="en-GB" dirty="0">
                <a:sym typeface="Wingdings" panose="05000000000000000000" pitchFamily="2" charset="2"/>
              </a:rPr>
              <a:t> (</a:t>
            </a:r>
            <a:r>
              <a:rPr lang="en-GB" dirty="0" err="1">
                <a:sym typeface="Wingdings" panose="05000000000000000000" pitchFamily="2" charset="2"/>
              </a:rPr>
              <a:t>wenn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auch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selten</a:t>
            </a:r>
            <a:r>
              <a:rPr lang="en-GB" dirty="0">
                <a:sym typeface="Wingdings" panose="05000000000000000000" pitchFamily="2" charset="2"/>
              </a:rPr>
              <a:t>) </a:t>
            </a:r>
            <a:r>
              <a:rPr lang="en-GB" dirty="0" err="1">
                <a:sym typeface="Wingdings" panose="05000000000000000000" pitchFamily="2" charset="2"/>
              </a:rPr>
              <a:t>Probleme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mit</a:t>
            </a:r>
            <a:r>
              <a:rPr lang="en-GB" dirty="0">
                <a:sym typeface="Wingdings" panose="05000000000000000000" pitchFamily="2" charset="2"/>
              </a:rPr>
              <a:t> der </a:t>
            </a:r>
            <a:r>
              <a:rPr lang="en-GB" dirty="0" err="1">
                <a:sym typeface="Wingdings" panose="05000000000000000000" pitchFamily="2" charset="2"/>
              </a:rPr>
              <a:t>Virtuellen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Maschine</a:t>
            </a:r>
            <a:endParaRPr lang="en-GB" dirty="0">
              <a:sym typeface="Wingdings" panose="05000000000000000000" pitchFamily="2" charset="2"/>
            </a:endParaRPr>
          </a:p>
          <a:p>
            <a:pPr marL="0" indent="0">
              <a:lnSpc>
                <a:spcPct val="150000"/>
              </a:lnSpc>
              <a:buNone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4997624-C329-4C23-A4DE-151D878BE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Probleme</a:t>
            </a:r>
            <a:endParaRPr lang="en-A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515DA5-FF98-4577-8B05-7970B1D7F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136110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0DCC501-CA9E-451D-88E4-3546DEFA5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GB" dirty="0" err="1"/>
              <a:t>Alles</a:t>
            </a:r>
            <a:r>
              <a:rPr lang="en-GB" dirty="0"/>
              <a:t> </a:t>
            </a:r>
            <a:r>
              <a:rPr lang="en-GB" dirty="0" err="1"/>
              <a:t>funktioniert</a:t>
            </a:r>
            <a:endParaRPr lang="en-GB" dirty="0"/>
          </a:p>
          <a:p>
            <a:pPr>
              <a:lnSpc>
                <a:spcPct val="200000"/>
              </a:lnSpc>
            </a:pPr>
            <a:r>
              <a:rPr lang="en-GB" dirty="0" err="1"/>
              <a:t>Nicht</a:t>
            </a:r>
            <a:r>
              <a:rPr lang="en-GB" dirty="0"/>
              <a:t> </a:t>
            </a:r>
            <a:r>
              <a:rPr lang="en-GB" dirty="0" err="1"/>
              <a:t>vor</a:t>
            </a:r>
            <a:r>
              <a:rPr lang="en-GB" dirty="0"/>
              <a:t> </a:t>
            </a:r>
            <a:r>
              <a:rPr lang="en-GB" dirty="0" err="1"/>
              <a:t>komplizierten</a:t>
            </a:r>
            <a:r>
              <a:rPr lang="en-GB" dirty="0"/>
              <a:t> </a:t>
            </a:r>
            <a:r>
              <a:rPr lang="en-GB" dirty="0" err="1"/>
              <a:t>Beispielen</a:t>
            </a:r>
            <a:r>
              <a:rPr lang="en-GB" dirty="0"/>
              <a:t> </a:t>
            </a:r>
            <a:r>
              <a:rPr lang="en-GB" dirty="0" err="1"/>
              <a:t>zurückschrecken</a:t>
            </a:r>
            <a:r>
              <a:rPr lang="en-GB" dirty="0"/>
              <a:t> (fxml_99)</a:t>
            </a:r>
          </a:p>
          <a:p>
            <a:pPr>
              <a:lnSpc>
                <a:spcPct val="200000"/>
              </a:lnSpc>
            </a:pPr>
            <a:r>
              <a:rPr lang="en-GB" dirty="0" err="1"/>
              <a:t>Deutlich</a:t>
            </a:r>
            <a:r>
              <a:rPr lang="en-GB" dirty="0"/>
              <a:t> </a:t>
            </a:r>
            <a:r>
              <a:rPr lang="en-GB" dirty="0" err="1"/>
              <a:t>zeitintensiver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</a:t>
            </a:r>
            <a:r>
              <a:rPr lang="en-GB" dirty="0" err="1"/>
              <a:t>Projekt</a:t>
            </a:r>
            <a:r>
              <a:rPr lang="en-GB" dirty="0"/>
              <a:t> </a:t>
            </a:r>
            <a:r>
              <a:rPr lang="en-GB" dirty="0" err="1"/>
              <a:t>aus</a:t>
            </a:r>
            <a:r>
              <a:rPr lang="en-GB" dirty="0"/>
              <a:t> BPI</a:t>
            </a:r>
          </a:p>
          <a:p>
            <a:pPr>
              <a:lnSpc>
                <a:spcPct val="200000"/>
              </a:lnSpc>
            </a:pPr>
            <a:r>
              <a:rPr lang="en-GB" dirty="0" err="1"/>
              <a:t>Keine</a:t>
            </a:r>
            <a:r>
              <a:rPr lang="en-GB" dirty="0"/>
              <a:t> </a:t>
            </a:r>
            <a:r>
              <a:rPr lang="en-GB" dirty="0" err="1"/>
              <a:t>wirklichen</a:t>
            </a:r>
            <a:r>
              <a:rPr lang="en-GB" dirty="0"/>
              <a:t> “workarounds”</a:t>
            </a:r>
          </a:p>
          <a:p>
            <a:pPr>
              <a:lnSpc>
                <a:spcPct val="200000"/>
              </a:lnSpc>
            </a:pPr>
            <a:r>
              <a:rPr lang="en-GB" dirty="0" err="1"/>
              <a:t>Problemlösung</a:t>
            </a:r>
            <a:r>
              <a:rPr lang="en-GB" dirty="0"/>
              <a:t> </a:t>
            </a:r>
            <a:r>
              <a:rPr lang="en-GB" dirty="0" err="1"/>
              <a:t>größter</a:t>
            </a:r>
            <a:r>
              <a:rPr lang="en-GB" dirty="0"/>
              <a:t> Teil des </a:t>
            </a:r>
            <a:r>
              <a:rPr lang="en-GB" dirty="0" err="1"/>
              <a:t>Projekts</a:t>
            </a:r>
            <a:endParaRPr lang="en-GB" dirty="0"/>
          </a:p>
          <a:p>
            <a:pPr>
              <a:lnSpc>
                <a:spcPct val="200000"/>
              </a:lnSpc>
            </a:pPr>
            <a:r>
              <a:rPr lang="en-GB" dirty="0" err="1"/>
              <a:t>Viele</a:t>
            </a:r>
            <a:r>
              <a:rPr lang="en-GB" dirty="0"/>
              <a:t> </a:t>
            </a:r>
            <a:r>
              <a:rPr lang="en-GB" dirty="0" err="1"/>
              <a:t>Stunden</a:t>
            </a:r>
            <a:r>
              <a:rPr lang="en-GB" dirty="0"/>
              <a:t> </a:t>
            </a:r>
            <a:r>
              <a:rPr lang="en-GB" dirty="0" err="1"/>
              <a:t>Fehleranalyse</a:t>
            </a:r>
            <a:endParaRPr lang="en-GB" dirty="0"/>
          </a:p>
          <a:p>
            <a:pPr>
              <a:lnSpc>
                <a:spcPct val="200000"/>
              </a:lnSpc>
            </a:pPr>
            <a:r>
              <a:rPr lang="en-GB" dirty="0"/>
              <a:t>Trial-and-Error </a:t>
            </a:r>
            <a:r>
              <a:rPr lang="en-GB" dirty="0" err="1"/>
              <a:t>Herangehensweise</a:t>
            </a:r>
            <a:endParaRPr lang="en-GB" dirty="0"/>
          </a:p>
          <a:p>
            <a:pPr>
              <a:lnSpc>
                <a:spcPct val="200000"/>
              </a:lnSpc>
            </a:pPr>
            <a:r>
              <a:rPr lang="en-GB" b="1" dirty="0"/>
              <a:t>!</a:t>
            </a:r>
            <a:r>
              <a:rPr lang="en-GB" b="1" dirty="0" err="1"/>
              <a:t>Fragen</a:t>
            </a:r>
            <a:r>
              <a:rPr lang="en-GB" b="1" dirty="0"/>
              <a:t> </a:t>
            </a:r>
            <a:r>
              <a:rPr lang="en-GB" b="1" dirty="0" err="1"/>
              <a:t>stellen</a:t>
            </a:r>
            <a:r>
              <a:rPr lang="en-GB" b="1" dirty="0"/>
              <a:t>!</a:t>
            </a:r>
          </a:p>
          <a:p>
            <a:pPr>
              <a:lnSpc>
                <a:spcPct val="150000"/>
              </a:lnSpc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4997624-C329-4C23-A4DE-151D878BE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Fazit</a:t>
            </a:r>
            <a:r>
              <a:rPr lang="en-GB" dirty="0"/>
              <a:t>/</a:t>
            </a:r>
            <a:r>
              <a:rPr lang="en-GB"/>
              <a:t>Lessons learned</a:t>
            </a:r>
            <a:endParaRPr lang="en-A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515DA5-FF98-4577-8B05-7970B1D7F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4406815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LANGUAGE" val="English UK"/>
</p:tagLst>
</file>

<file path=ppt/theme/theme1.xml><?xml version="1.0" encoding="utf-8"?>
<a:theme xmlns:a="http://schemas.openxmlformats.org/drawingml/2006/main" name="WU 16:10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Sample Presentation 16x10 with pictures V1.potx" id="{A40F362A-B76E-412D-8E18-69796A2AA4D0}" vid="{109EF84B-B0AD-4929-8F80-9F33A237FDD6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e xmlns="dde413db-0745-4f3a-8dca-564dc7ff6f7d">Präsentationen</Kategorie>
    <Beschreibung xmlns="dde413db-0745-4f3a-8dca-564dc7ff6f7d" xsi:nil="true"/>
    <TaxCatchAll xmlns="08b0a3ee-3d2a-451c-9a1a-7e5d5b0c9c77">
      <Value>266</Value>
      <Value>403</Value>
    </TaxCatchAll>
    <Dokumentenart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Vorlagen</TermName>
          <TermId xmlns="http://schemas.microsoft.com/office/infopath/2007/PartnerControls">17fc50ed-8ad1-47be-ab12-04243fd74ddb</TermId>
        </TermInfo>
      </Terms>
    </DokumentenartTaxHTField0>
    <WU_x0020_Thema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 Design</TermName>
          <TermId xmlns="http://schemas.microsoft.com/office/infopath/2007/PartnerControls">19895bcd-b158-45ae-ab7b-f5ca217dfcec</TermId>
        </TermInfo>
      </Terms>
    </WU_x0020_ThemaTaxHTField0>
    <Format xmlns="dde413db-0745-4f3a-8dca-564dc7ff6f7d">Office 2007-2013</Format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F651A35DF3154DB01328AF51148DAE" ma:contentTypeVersion="1" ma:contentTypeDescription="Ein neues Dokument erstellen." ma:contentTypeScope="" ma:versionID="0dcebb7a579e7f029c72fac92e1dfe73">
  <xsd:schema xmlns:xsd="http://www.w3.org/2001/XMLSchema" xmlns:xs="http://www.w3.org/2001/XMLSchema" xmlns:p="http://schemas.microsoft.com/office/2006/metadata/properties" xmlns:ns2="1a8d9a65-8471-4209-a900-f8e11db75e0a" xmlns:ns3="08b0a3ee-3d2a-451c-9a1a-7e5d5b0c9c77" xmlns:ns4="dde413db-0745-4f3a-8dca-564dc7ff6f7d" targetNamespace="http://schemas.microsoft.com/office/2006/metadata/properties" ma:root="true" ma:fieldsID="b5ffb9764d314564f3e389d2af5484ad" ns2:_="" ns3:_="" ns4:_="">
    <xsd:import namespace="1a8d9a65-8471-4209-a900-f8e11db75e0a"/>
    <xsd:import namespace="08b0a3ee-3d2a-451c-9a1a-7e5d5b0c9c77"/>
    <xsd:import namespace="dde413db-0745-4f3a-8dca-564dc7ff6f7d"/>
    <xsd:element name="properties">
      <xsd:complexType>
        <xsd:sequence>
          <xsd:element name="documentManagement">
            <xsd:complexType>
              <xsd:all>
                <xsd:element ref="ns2:WU_x0020_ThemaTaxHTField0" minOccurs="0"/>
                <xsd:element ref="ns3:TaxCatchAll" minOccurs="0"/>
                <xsd:element ref="ns2:DokumentenartTaxHTField0" minOccurs="0"/>
                <xsd:element ref="ns4:Beschreibung" minOccurs="0"/>
                <xsd:element ref="ns4:Format" minOccurs="0"/>
                <xsd:element ref="ns4:Kategori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d9a65-8471-4209-a900-f8e11db75e0a" elementFormDefault="qualified">
    <xsd:import namespace="http://schemas.microsoft.com/office/2006/documentManagement/types"/>
    <xsd:import namespace="http://schemas.microsoft.com/office/infopath/2007/PartnerControls"/>
    <xsd:element name="WU_x0020_ThemaTaxHTField0" ma:index="9" nillable="true" ma:taxonomy="true" ma:internalName="WU_x0020_ThemaTaxHTField0" ma:taxonomyFieldName="WU_x0020_Thema" ma:displayName="Schlagwort" ma:default="" ma:fieldId="{a2eb3201-e251-4055-97e9-466604fc777f}" ma:taxonomyMulti="true" ma:sspId="59da4ae5-1217-4de6-bd64-b7a740f353bb" ma:termSetId="c1edca97-812b-4584-b6b5-1e5cade81ca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okumentenartTaxHTField0" ma:index="12" nillable="true" ma:taxonomy="true" ma:internalName="DokumentenartTaxHTField0" ma:taxonomyFieldName="Dokumentenart" ma:displayName="Dokumentenart" ma:default="" ma:fieldId="{0f2e647f-32b7-4850-b6be-ae358ed71e70}" ma:taxonomyMulti="true" ma:sspId="59da4ae5-1217-4de6-bd64-b7a740f353bb" ma:termSetId="325756d7-e24e-4b6f-ba71-3f779d34c1e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0a3ee-3d2a-451c-9a1a-7e5d5b0c9c7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6a103bb8-3913-4e3b-a229-080a76572464}" ma:internalName="TaxCatchAll" ma:showField="CatchAllData" ma:web="08b0a3ee-3d2a-451c-9a1a-7e5d5b0c9c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e413db-0745-4f3a-8dca-564dc7ff6f7d" elementFormDefault="qualified">
    <xsd:import namespace="http://schemas.microsoft.com/office/2006/documentManagement/types"/>
    <xsd:import namespace="http://schemas.microsoft.com/office/infopath/2007/PartnerControls"/>
    <xsd:element name="Beschreibung" ma:index="13" nillable="true" ma:displayName="Beschreibung" ma:internalName="Beschreibung">
      <xsd:simpleType>
        <xsd:restriction base="dms:Note">
          <xsd:maxLength value="255"/>
        </xsd:restriction>
      </xsd:simpleType>
    </xsd:element>
    <xsd:element name="Format" ma:index="14" nillable="true" ma:displayName="Format" ma:format="Dropdown" ma:internalName="Format">
      <xsd:simpleType>
        <xsd:union memberTypes="dms:Text">
          <xsd:simpleType>
            <xsd:restriction base="dms:Choice">
              <xsd:enumeration value="LaTeX"/>
              <xsd:enumeration value="Office 2003"/>
              <xsd:enumeration value="Office 2007-2013"/>
              <xsd:enumeration value="OpenOffice 3.0"/>
            </xsd:restriction>
          </xsd:simpleType>
        </xsd:union>
      </xsd:simpleType>
    </xsd:element>
    <xsd:element name="Kategorie" ma:index="15" nillable="true" ma:displayName="Kategorie" ma:default="Anleitungen" ma:format="Dropdown" ma:internalName="Kategorie">
      <xsd:simpleType>
        <xsd:union memberTypes="dms:Text">
          <xsd:simpleType>
            <xsd:restriction base="dms:Choice">
              <xsd:enumeration value="Anleitungen"/>
              <xsd:enumeration value="Aushänge für Lift und Tür"/>
              <xsd:enumeration value="Basisvorlagen"/>
              <xsd:enumeration value="Brief-/Faxvorlagen"/>
              <xsd:enumeration value="Einladungen"/>
              <xsd:enumeration value="Etiketten"/>
              <xsd:enumeration value="Musterdateien"/>
              <xsd:enumeration value="Namensschilder"/>
              <xsd:enumeration value="Präsentationen"/>
              <xsd:enumeration value="Skripten-Cover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F21957-FCA6-4C40-BED5-A169E35177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54CA5C6-2D19-402E-93C4-D8DC7CBBDCC2}">
  <ds:schemaRefs>
    <ds:schemaRef ds:uri="1a8d9a65-8471-4209-a900-f8e11db75e0a"/>
    <ds:schemaRef ds:uri="dde413db-0745-4f3a-8dca-564dc7ff6f7d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purl.org/dc/dcmitype/"/>
    <ds:schemaRef ds:uri="http://purl.org/dc/terms/"/>
    <ds:schemaRef ds:uri="08b0a3ee-3d2a-451c-9a1a-7e5d5b0c9c77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DAA01B68-F869-4573-825C-4DD8EBCAED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8d9a65-8471-4209-a900-f8e11db75e0a"/>
    <ds:schemaRef ds:uri="08b0a3ee-3d2a-451c-9a1a-7e5d5b0c9c77"/>
    <ds:schemaRef ds:uri="dde413db-0745-4f3a-8dca-564dc7ff6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WU Template ENGLISH 16x10 with pictures V1</Template>
  <TotalTime>0</TotalTime>
  <Words>106</Words>
  <Application>Microsoft Macintosh PowerPoint</Application>
  <PresentationFormat>On-screen Show (16:10)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Georgia</vt:lpstr>
      <vt:lpstr>Verdana</vt:lpstr>
      <vt:lpstr>Wingdings</vt:lpstr>
      <vt:lpstr>WU 16:10</vt:lpstr>
      <vt:lpstr>Jadmin</vt:lpstr>
      <vt:lpstr>Programme</vt:lpstr>
      <vt:lpstr>Probleme</vt:lpstr>
      <vt:lpstr>Fazit/Lessons learned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2017-03-31T09:52:02Z</dcterms:created>
  <dcterms:modified xsi:type="dcterms:W3CDTF">2021-06-17T20:05:09Z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0x010100BCF651A35DF3154DB01328AF51148DAE</vt:lpwstr>
  </property>
  <property fmtid="{D5CDD505-2E9C-101B-9397-08002B2CF9AE}" pid="3" name="WU Thema">
    <vt:lpwstr>403;#Corporate Design|19895bcd-b158-45ae-ab7b-f5ca217dfcec</vt:lpwstr>
  </property>
  <property fmtid="{D5CDD505-2E9C-101B-9397-08002B2CF9AE}" pid="4" name="Dokumentenart">
    <vt:lpwstr>266;#Vorlagen|17fc50ed-8ad1-47be-ab12-04243fd74ddb</vt:lpwstr>
  </property>
</Properties>
</file>